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90" r:id="rId5"/>
    <p:sldId id="293" r:id="rId6"/>
    <p:sldId id="297" r:id="rId7"/>
    <p:sldId id="294" r:id="rId8"/>
    <p:sldId id="295" r:id="rId9"/>
    <p:sldId id="298" r:id="rId10"/>
    <p:sldId id="296" r:id="rId11"/>
    <p:sldId id="299" r:id="rId12"/>
    <p:sldId id="301" r:id="rId13"/>
    <p:sldId id="30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3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0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37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6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59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53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6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1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7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4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8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1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4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6A92-9DDE-498C-B9B6-5AE8F433C4E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621FBC-D4B1-47FA-B3D0-36888EFF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8B68-50F6-37D9-0115-FCDA2EAE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F9976-A2CD-1775-E441-9137C1FBA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708D9-E1CC-4628-BA09-3CD04F24068F}"/>
              </a:ext>
            </a:extLst>
          </p:cNvPr>
          <p:cNvSpPr txBox="1"/>
          <p:nvPr/>
        </p:nvSpPr>
        <p:spPr>
          <a:xfrm>
            <a:off x="116542" y="1825625"/>
            <a:ext cx="1194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 Cost of Living Crisis Prevention Advice Project (</a:t>
            </a:r>
            <a:r>
              <a:rPr lang="en-GB" sz="4000" b="1" dirty="0" err="1"/>
              <a:t>CoLCPA</a:t>
            </a:r>
            <a:r>
              <a:rPr lang="en-GB" sz="4000" b="1" dirty="0"/>
              <a:t>)</a:t>
            </a:r>
          </a:p>
          <a:p>
            <a:pPr algn="ctr"/>
            <a:endParaRPr lang="en-GB" sz="4000" dirty="0"/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BB720C21-0E8D-4001-8794-D4E09E4E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45" y="5133319"/>
            <a:ext cx="1355855" cy="13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8E35DA-4107-CF9F-0C7F-9C0D6DBAC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10" y="5133319"/>
            <a:ext cx="1890641" cy="1178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D9DF3-EE49-F41B-392C-03926F08F1E9}"/>
              </a:ext>
            </a:extLst>
          </p:cNvPr>
          <p:cNvSpPr txBox="1"/>
          <p:nvPr/>
        </p:nvSpPr>
        <p:spPr>
          <a:xfrm>
            <a:off x="2299855" y="2951018"/>
            <a:ext cx="72874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</a:t>
            </a:r>
          </a:p>
          <a:p>
            <a:r>
              <a:rPr lang="en-US" sz="2800" b="1" dirty="0"/>
              <a:t>Event at Redbridge Library, March 14th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42396-2C0D-1D1C-19C8-D16843DB1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694" y="5133319"/>
            <a:ext cx="25622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4410F-95F2-56A8-3B68-BA1CA978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3537-FC74-EA42-961F-F6C4E0C9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E32A3-58E5-1F85-7D2F-569D62E8F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0" y="1259635"/>
            <a:ext cx="11206899" cy="5272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Key issues emerging from the project</a:t>
            </a:r>
          </a:p>
          <a:p>
            <a:r>
              <a:rPr lang="en-US" dirty="0"/>
              <a:t>General trend for clients presenting with more crisis issues and multiple issues, increased complexity and problems becoming harder to resolve </a:t>
            </a:r>
          </a:p>
          <a:p>
            <a:endParaRPr lang="en-US" dirty="0"/>
          </a:p>
          <a:p>
            <a:r>
              <a:rPr lang="en-GB" dirty="0"/>
              <a:t>Housing – Londoners struggling with housing costs, boroughs ‘gatekeeping’ housing options, rise in threatened homelessness, disrepair issues, and problems with out of borough temporary accommodation placements.</a:t>
            </a:r>
          </a:p>
          <a:p>
            <a:endParaRPr lang="en-GB" dirty="0"/>
          </a:p>
          <a:p>
            <a:r>
              <a:rPr lang="en-GB" dirty="0"/>
              <a:t>For advice and legal support organisations in London there are significant capacity and </a:t>
            </a:r>
            <a:r>
              <a:rPr lang="en-GB" b="1" dirty="0"/>
              <a:t>workforce</a:t>
            </a:r>
            <a:r>
              <a:rPr lang="en-GB" dirty="0"/>
              <a:t> development challenges – so a need for an overall cross sectoral Pan-London strategy to address these issues (See, </a:t>
            </a:r>
            <a:r>
              <a:rPr lang="en-GB" i="1" dirty="0"/>
              <a:t>Advising Londoners </a:t>
            </a:r>
            <a:r>
              <a:rPr lang="en-GB" dirty="0"/>
              <a:t>&amp; </a:t>
            </a:r>
            <a:r>
              <a:rPr lang="en-GB" i="1" dirty="0"/>
              <a:t>Mind the Gap </a:t>
            </a:r>
            <a:r>
              <a:rPr lang="en-GB" dirty="0"/>
              <a:t>reports)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679F0-1A0C-2201-BB53-3B5D7EC5CCF8}"/>
              </a:ext>
            </a:extLst>
          </p:cNvPr>
          <p:cNvSpPr txBox="1"/>
          <p:nvPr/>
        </p:nvSpPr>
        <p:spPr>
          <a:xfrm>
            <a:off x="527901" y="490194"/>
            <a:ext cx="11287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Londoners in crisis: Policy issues</a:t>
            </a:r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7B93C6F6-63D9-4A20-4DA9-F45E4A31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47" y="5560402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D64E5-4C09-B8F6-264D-1081D8ED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8" y="5588145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EF4DC-8707-5130-BA62-AFC47533E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94106"/>
            <a:ext cx="1779039" cy="11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8B68-50F6-37D9-0115-FCDA2EAE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F9976-A2CD-1775-E441-9137C1FB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4566"/>
            <a:ext cx="9255560" cy="539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2509838" algn="l"/>
              </a:tabLst>
            </a:pPr>
            <a:r>
              <a:rPr lang="en-US" sz="2400" dirty="0" err="1"/>
              <a:t>CoLCPA</a:t>
            </a:r>
            <a:r>
              <a:rPr lang="en-US" sz="2400" dirty="0"/>
              <a:t> is a strategic partnership collaboration funded by GLA to support London Legal Support Trust (LLST) and London Citizens Advice (LCA) to increase the capacity of advice agencies to respond to the cost-of-living crisis and support more Londoners. The project funds 40 advice and community agencies across London and community training called ‘Advice First Aid’. </a:t>
            </a:r>
          </a:p>
          <a:p>
            <a:pPr marL="0" indent="0">
              <a:buNone/>
            </a:pPr>
            <a:r>
              <a:rPr lang="en-US" sz="2400" dirty="0"/>
              <a:t>The partnership aligns with and supports the GLA’s mission to build a “Robust Safety Net”</a:t>
            </a:r>
            <a:endParaRPr lang="en-GB" sz="2400" dirty="0">
              <a:hlinkClick r:id="rId2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708D9-E1CC-4628-BA09-3CD04F24068F}"/>
              </a:ext>
            </a:extLst>
          </p:cNvPr>
          <p:cNvSpPr txBox="1"/>
          <p:nvPr/>
        </p:nvSpPr>
        <p:spPr>
          <a:xfrm>
            <a:off x="1857740" y="490194"/>
            <a:ext cx="9341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An Introduction  </a:t>
            </a:r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BB720C21-0E8D-4001-8794-D4E09E4E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47" y="5560402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7BDF3-E642-6B0F-3117-45A3AEE7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388" y="5588145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03C3F-0095-621B-2B2F-8A8CE3AE8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394106"/>
            <a:ext cx="1779039" cy="11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7BFF0-3D67-F44F-C449-ECEB069C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D36F-29B8-ECE4-4D83-C8CF31F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5FAA90-ABEA-576E-2DEB-75B1BE7FA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628236"/>
            <a:ext cx="4185623" cy="769441"/>
          </a:xfrm>
        </p:spPr>
        <p:txBody>
          <a:bodyPr/>
          <a:lstStyle/>
          <a:p>
            <a:r>
              <a:rPr lang="en-GB" dirty="0"/>
              <a:t>London Citizens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54F7-712B-2636-EA50-295BDB63B0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Network of 28 local Citizens Advice charities working in all London boroughs, providing a range of information and advice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314A84-81A8-32DC-5626-0B28C395A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412634" cy="576262"/>
          </a:xfrm>
        </p:spPr>
        <p:txBody>
          <a:bodyPr/>
          <a:lstStyle/>
          <a:p>
            <a:r>
              <a:rPr lang="en-GB" dirty="0"/>
              <a:t>London Legal Support Trust Centres of Excellence Network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6FCE6B-3712-D715-3CE2-C3E1B0DB5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1891" y="2737244"/>
            <a:ext cx="4185617" cy="330411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Network of specialist legal advice agencies in London and South-East (40 are London </a:t>
            </a:r>
            <a:r>
              <a:rPr lang="en-US" dirty="0" err="1"/>
              <a:t>organisations</a:t>
            </a:r>
            <a:r>
              <a:rPr lang="en-US" dirty="0"/>
              <a:t>)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84DE2-2FA6-0BAC-90E4-C0B1AB4343BA}"/>
              </a:ext>
            </a:extLst>
          </p:cNvPr>
          <p:cNvSpPr txBox="1"/>
          <p:nvPr/>
        </p:nvSpPr>
        <p:spPr>
          <a:xfrm>
            <a:off x="1857740" y="490194"/>
            <a:ext cx="9341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Partners</a:t>
            </a:r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DBA326DB-50B7-47F0-1F5F-2A96BFDE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47" y="5560402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45B5F-39C3-91D6-4366-05EB34917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388" y="5479530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2108C-1434-36D6-C03D-8EA0ABD4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94106"/>
            <a:ext cx="1779039" cy="11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6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6852-7808-A291-51B1-3E736C057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0714-AA1F-44D2-2AD3-D0CEB91B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103D5-8BB7-04D8-F5D8-2613FAA8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439612"/>
            <a:ext cx="10825899" cy="4837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GB" dirty="0"/>
              <a:t>LCA 20 delivery partners based in higher areas of deprivation: Deployed </a:t>
            </a:r>
            <a:r>
              <a:rPr lang="en-US" dirty="0"/>
              <a:t>23 full-time equivalent staff - 16 FTE generalist/crisis prevention advisers (some split over part time roles),</a:t>
            </a:r>
            <a:r>
              <a:rPr lang="en-GB" dirty="0"/>
              <a:t> </a:t>
            </a:r>
            <a:r>
              <a:rPr lang="en-US" dirty="0"/>
              <a:t>5 specialist welfare advisers, 1 communities referrals adviser, an ‘Advice First Aid’ training lead and a project manager. </a:t>
            </a:r>
            <a:endParaRPr lang="en-GB" dirty="0"/>
          </a:p>
          <a:p>
            <a:endParaRPr lang="en-GB" dirty="0"/>
          </a:p>
          <a:p>
            <a:r>
              <a:rPr lang="en-GB" dirty="0"/>
              <a:t>LLST 20 delivery partners – </a:t>
            </a:r>
            <a:r>
              <a:rPr lang="en-US" dirty="0"/>
              <a:t>16 </a:t>
            </a:r>
            <a:r>
              <a:rPr lang="en-US" dirty="0" err="1"/>
              <a:t>CoEx</a:t>
            </a:r>
            <a:r>
              <a:rPr lang="en-US" dirty="0"/>
              <a:t>, 1 other Law Centre and 3 community organisations</a:t>
            </a:r>
            <a:r>
              <a:rPr lang="en-GB" dirty="0"/>
              <a:t>: Deployed </a:t>
            </a:r>
            <a:r>
              <a:rPr lang="en-US" dirty="0"/>
              <a:t>41 roles split across 14 generalist roles (including 4 apprentice roles) and 27 specialist legal advice roles (equivalent to 21 FTE across) </a:t>
            </a:r>
          </a:p>
          <a:p>
            <a:endParaRPr lang="en-US" dirty="0"/>
          </a:p>
          <a:p>
            <a:r>
              <a:rPr lang="en-US" dirty="0"/>
              <a:t>Joint learning partner/evaluation consultant 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82CC9-949B-AC24-42E5-3873B6529140}"/>
              </a:ext>
            </a:extLst>
          </p:cNvPr>
          <p:cNvSpPr txBox="1"/>
          <p:nvPr/>
        </p:nvSpPr>
        <p:spPr>
          <a:xfrm>
            <a:off x="1559859" y="580684"/>
            <a:ext cx="9865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Capacity</a:t>
            </a:r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CAF4172B-E18A-2FAC-8B81-DF37CF67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47" y="5560402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B1909-70AE-7FDE-F99B-D423089A1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8" y="5588145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3454D-4CFE-0659-FB83-69EA4E6AC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94106"/>
            <a:ext cx="1779039" cy="1109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7E726-29BD-7BE7-8FAD-AD28C3D7B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643" y="4378160"/>
            <a:ext cx="1525359" cy="21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D4757-9B4B-3581-36BF-CB26CF819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DE33-FA0A-504D-21F6-C516658E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94DBA-65AC-24C3-B056-3BF5709E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20" y="1134566"/>
            <a:ext cx="8672882" cy="539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7E6DD-7C98-1255-106F-1ED237A48A53}"/>
              </a:ext>
            </a:extLst>
          </p:cNvPr>
          <p:cNvSpPr txBox="1"/>
          <p:nvPr/>
        </p:nvSpPr>
        <p:spPr>
          <a:xfrm>
            <a:off x="1806348" y="365125"/>
            <a:ext cx="9341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Geography LCA</a:t>
            </a:r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1EEBC17E-3131-6222-5840-C4C62275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47" y="5560402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6FA91-D5A6-CC0B-FF9C-9F15C1F88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8"/>
          <a:stretch/>
        </p:blipFill>
        <p:spPr>
          <a:xfrm>
            <a:off x="1574797" y="1266876"/>
            <a:ext cx="7163711" cy="4760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5641D9-B48C-E071-95F1-0758B664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956" y="5779319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3EA13-CABA-A288-14CF-F0B864785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11" y="5472535"/>
            <a:ext cx="1779039" cy="11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2E047-487B-5702-2328-C82C3398F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A7DF-C811-DF0B-418F-BA62D088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174E-168F-361F-6BA4-565BAAA75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134566"/>
            <a:ext cx="10825899" cy="5397467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D1DBD-95A7-320C-DE12-ABCDA2242B06}"/>
              </a:ext>
            </a:extLst>
          </p:cNvPr>
          <p:cNvSpPr txBox="1"/>
          <p:nvPr/>
        </p:nvSpPr>
        <p:spPr>
          <a:xfrm>
            <a:off x="1586753" y="272418"/>
            <a:ext cx="9612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Geography </a:t>
            </a:r>
            <a:r>
              <a:rPr lang="en-GB" sz="4400" b="1" dirty="0" err="1"/>
              <a:t>CoEx</a:t>
            </a:r>
            <a:endParaRPr lang="en-GB" sz="4400" b="1" dirty="0"/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86798A26-13B8-53A9-8252-6948E8A3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882" y="5709232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67D27A-7D49-3DAF-8D97-07FBE4765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89" y="1134566"/>
            <a:ext cx="6828785" cy="4937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4C6232-47FB-CA64-19DF-42CE4B7D2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282" y="5779319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2359E-52D4-5D54-C8A5-DE7F390DF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90" y="5580477"/>
            <a:ext cx="1779039" cy="11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A726-829B-83EC-63C4-918E4BD06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A14D-0143-0357-61F8-2959C1EA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8B25D1-5F91-7B49-076A-822CCDD6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871" y="1568825"/>
            <a:ext cx="4574497" cy="48098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Year 1 – Full year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DF216-2135-5C7E-6421-0F83AB1F32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BA77DF-8B9F-E61A-46D6-A7E3DF13B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1159" y="1568824"/>
            <a:ext cx="4668959" cy="49726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Year 2 – Quarter 1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E56B29A-696B-D1DC-BA4D-7F3D252D0C3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0512976"/>
              </p:ext>
            </p:extLst>
          </p:nvPr>
        </p:nvGraphicFramePr>
        <p:xfrm>
          <a:off x="5461160" y="2175578"/>
          <a:ext cx="4991687" cy="304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205">
                  <a:extLst>
                    <a:ext uri="{9D8B030D-6E8A-4147-A177-3AD203B41FA5}">
                      <a16:colId xmlns:a16="http://schemas.microsoft.com/office/drawing/2014/main" val="1875315243"/>
                    </a:ext>
                  </a:extLst>
                </a:gridCol>
                <a:gridCol w="170329">
                  <a:extLst>
                    <a:ext uri="{9D8B030D-6E8A-4147-A177-3AD203B41FA5}">
                      <a16:colId xmlns:a16="http://schemas.microsoft.com/office/drawing/2014/main" val="2437578873"/>
                    </a:ext>
                  </a:extLst>
                </a:gridCol>
                <a:gridCol w="857576">
                  <a:extLst>
                    <a:ext uri="{9D8B030D-6E8A-4147-A177-3AD203B41FA5}">
                      <a16:colId xmlns:a16="http://schemas.microsoft.com/office/drawing/2014/main" val="683118437"/>
                    </a:ext>
                  </a:extLst>
                </a:gridCol>
                <a:gridCol w="1334585">
                  <a:extLst>
                    <a:ext uri="{9D8B030D-6E8A-4147-A177-3AD203B41FA5}">
                      <a16:colId xmlns:a16="http://schemas.microsoft.com/office/drawing/2014/main" val="2727024071"/>
                    </a:ext>
                  </a:extLst>
                </a:gridCol>
                <a:gridCol w="1070992">
                  <a:extLst>
                    <a:ext uri="{9D8B030D-6E8A-4147-A177-3AD203B41FA5}">
                      <a16:colId xmlns:a16="http://schemas.microsoft.com/office/drawing/2014/main" val="514841893"/>
                    </a:ext>
                  </a:extLst>
                </a:gridCol>
              </a:tblGrid>
              <a:tr h="396405">
                <a:tc gridSpan="3">
                  <a:txBody>
                    <a:bodyPr/>
                    <a:lstStyle/>
                    <a:p>
                      <a:r>
                        <a:rPr lang="en-GB" dirty="0"/>
                        <a:t>London 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LLST - </a:t>
                      </a:r>
                      <a:r>
                        <a:rPr lang="en-GB" dirty="0" err="1"/>
                        <a:t>CoEx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936885"/>
                  </a:ext>
                </a:extLst>
              </a:tr>
              <a:tr h="693709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Generalist / Crisis prevention &amp; navigation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1200" dirty="0"/>
                        <a:t>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Specialist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Generalist / </a:t>
                      </a:r>
                    </a:p>
                    <a:p>
                      <a:r>
                        <a:rPr lang="en-GB" sz="1200" dirty="0"/>
                        <a:t>Crisis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0923"/>
                  </a:ext>
                </a:extLst>
              </a:tr>
              <a:tr h="396405">
                <a:tc gridSpan="2">
                  <a:txBody>
                    <a:bodyPr/>
                    <a:lstStyle/>
                    <a:p>
                      <a:r>
                        <a:rPr lang="en-GB" dirty="0"/>
                        <a:t>5,221</a:t>
                      </a:r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dirty="0"/>
                        <a:t>405</a:t>
                      </a:r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405</a:t>
                      </a:r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686</a:t>
                      </a:r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472692"/>
                  </a:ext>
                </a:extLst>
              </a:tr>
              <a:tr h="462473">
                <a:tc gridSpan="3">
                  <a:txBody>
                    <a:bodyPr/>
                    <a:lstStyle/>
                    <a:p>
                      <a:r>
                        <a:rPr lang="en-US" sz="1100" dirty="0"/>
                        <a:t>4,171 Londoners attended </a:t>
                      </a:r>
                      <a:r>
                        <a:rPr lang="en-US" sz="1100" dirty="0" err="1"/>
                        <a:t>CoL</a:t>
                      </a:r>
                      <a:r>
                        <a:rPr lang="en-US" sz="1100" dirty="0"/>
                        <a:t> events</a:t>
                      </a:r>
                    </a:p>
                    <a:p>
                      <a:pPr rtl="0"/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344 attended from 92 </a:t>
                      </a:r>
                      <a:r>
                        <a:rPr lang="en-US" sz="1100" b="0" i="0" u="none" strike="noStrike" kern="1200" baseline="0" dirty="0" err="1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organisations</a:t>
                      </a: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&amp; community groups attended 22 AFA sessions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003740"/>
                  </a:ext>
                </a:extLst>
              </a:tr>
              <a:tr h="3964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981051"/>
                  </a:ext>
                </a:extLst>
              </a:tr>
              <a:tr h="396405">
                <a:tc gridSpan="5">
                  <a:txBody>
                    <a:bodyPr/>
                    <a:lstStyle/>
                    <a:p>
                      <a:r>
                        <a:rPr lang="en-GB" b="1" dirty="0"/>
                        <a:t>CLIENT FINANCIAL GAINS = £3,521,224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523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68E6B52-592D-64C0-DA7D-E6D4AB84837A}"/>
              </a:ext>
            </a:extLst>
          </p:cNvPr>
          <p:cNvSpPr txBox="1"/>
          <p:nvPr/>
        </p:nvSpPr>
        <p:spPr>
          <a:xfrm>
            <a:off x="1148862" y="490194"/>
            <a:ext cx="100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Londoners reached</a:t>
            </a:r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53F926CF-783D-BDD2-8107-47FDBE94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47" y="5560402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A78EA-9E81-23C0-9418-EA463BB6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8" y="5588145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D65BE0-67D4-1947-A696-169B9FA8F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94106"/>
            <a:ext cx="1779039" cy="1109011"/>
          </a:xfrm>
          <a:prstGeom prst="rect">
            <a:avLst/>
          </a:prstGeom>
        </p:spPr>
      </p:pic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A79B2275-7985-0D1F-8F70-DD7801AFA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471628"/>
              </p:ext>
            </p:extLst>
          </p:nvPr>
        </p:nvGraphicFramePr>
        <p:xfrm>
          <a:off x="207841" y="2175577"/>
          <a:ext cx="4902040" cy="304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55">
                  <a:extLst>
                    <a:ext uri="{9D8B030D-6E8A-4147-A177-3AD203B41FA5}">
                      <a16:colId xmlns:a16="http://schemas.microsoft.com/office/drawing/2014/main" val="1875315243"/>
                    </a:ext>
                  </a:extLst>
                </a:gridCol>
                <a:gridCol w="991445">
                  <a:extLst>
                    <a:ext uri="{9D8B030D-6E8A-4147-A177-3AD203B41FA5}">
                      <a16:colId xmlns:a16="http://schemas.microsoft.com/office/drawing/2014/main" val="2437578873"/>
                    </a:ext>
                  </a:extLst>
                </a:gridCol>
                <a:gridCol w="1364314">
                  <a:extLst>
                    <a:ext uri="{9D8B030D-6E8A-4147-A177-3AD203B41FA5}">
                      <a16:colId xmlns:a16="http://schemas.microsoft.com/office/drawing/2014/main" val="2727024071"/>
                    </a:ext>
                  </a:extLst>
                </a:gridCol>
                <a:gridCol w="956826">
                  <a:extLst>
                    <a:ext uri="{9D8B030D-6E8A-4147-A177-3AD203B41FA5}">
                      <a16:colId xmlns:a16="http://schemas.microsoft.com/office/drawing/2014/main" val="514841893"/>
                    </a:ext>
                  </a:extLst>
                </a:gridCol>
              </a:tblGrid>
              <a:tr h="394702">
                <a:tc gridSpan="2">
                  <a:txBody>
                    <a:bodyPr/>
                    <a:lstStyle/>
                    <a:p>
                      <a:r>
                        <a:rPr lang="en-GB" dirty="0"/>
                        <a:t>London 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LLST - </a:t>
                      </a:r>
                      <a:r>
                        <a:rPr lang="en-GB" dirty="0" err="1"/>
                        <a:t>CoEx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936885"/>
                  </a:ext>
                </a:extLst>
              </a:tr>
              <a:tr h="690730">
                <a:tc>
                  <a:txBody>
                    <a:bodyPr/>
                    <a:lstStyle/>
                    <a:p>
                      <a:r>
                        <a:rPr lang="en-GB" sz="1200" dirty="0"/>
                        <a:t>Generalist / Crisis prevention &amp;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Specialist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Generalist / </a:t>
                      </a:r>
                    </a:p>
                    <a:p>
                      <a:r>
                        <a:rPr lang="en-GB" sz="1200" dirty="0"/>
                        <a:t>Crisis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Specialist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0923"/>
                  </a:ext>
                </a:extLst>
              </a:tr>
              <a:tr h="394702">
                <a:tc>
                  <a:txBody>
                    <a:bodyPr/>
                    <a:lstStyle/>
                    <a:p>
                      <a:r>
                        <a:rPr lang="en-GB" dirty="0"/>
                        <a:t>8,352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1,285</a:t>
                      </a:r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6,467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472692"/>
                  </a:ext>
                </a:extLst>
              </a:tr>
              <a:tr h="771791">
                <a:tc gridSpan="2">
                  <a:txBody>
                    <a:bodyPr/>
                    <a:lstStyle/>
                    <a:p>
                      <a:r>
                        <a:rPr lang="en-GB" sz="1100" dirty="0"/>
                        <a:t>4,715 Londoners attended </a:t>
                      </a:r>
                      <a:r>
                        <a:rPr lang="en-GB" sz="1100" dirty="0" err="1"/>
                        <a:t>CoL</a:t>
                      </a:r>
                      <a:r>
                        <a:rPr lang="en-GB" sz="1100" dirty="0"/>
                        <a:t> events</a:t>
                      </a:r>
                    </a:p>
                    <a:p>
                      <a:r>
                        <a:rPr lang="en-GB" sz="1100" dirty="0"/>
                        <a:t>508 attended from 90 organisations &amp; community groups attended 39 AFA sessions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003740"/>
                  </a:ext>
                </a:extLst>
              </a:tr>
              <a:tr h="3947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981051"/>
                  </a:ext>
                </a:extLst>
              </a:tr>
              <a:tr h="394702">
                <a:tc gridSpan="4">
                  <a:txBody>
                    <a:bodyPr/>
                    <a:lstStyle/>
                    <a:p>
                      <a:r>
                        <a:rPr lang="en-GB" b="1" dirty="0"/>
                        <a:t>CLIENT FINANCIAL GAINS = £9,487,970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52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21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B559F-6758-D6BB-05F1-15FEEC31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865-759A-9948-EAE5-A574E90D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52731-052C-C581-F6FB-C6ECBE72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1134566"/>
            <a:ext cx="11734800" cy="5397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North-East London is a growing area of advice and legal needs, but advice agencies are underfunded and under-supplied compared to other parts of London.</a:t>
            </a:r>
          </a:p>
          <a:p>
            <a:pPr>
              <a:spcBef>
                <a:spcPts val="600"/>
              </a:spcBef>
            </a:pPr>
            <a:r>
              <a:rPr lang="en-GB" dirty="0"/>
              <a:t>Barking and Dagenham – worst indices for child poverty, deprivation, skills, mortality</a:t>
            </a:r>
          </a:p>
          <a:p>
            <a:pPr>
              <a:spcBef>
                <a:spcPts val="600"/>
              </a:spcBef>
            </a:pPr>
            <a:r>
              <a:rPr lang="en-GB" dirty="0"/>
              <a:t>Redbridge Temporary accommodation – no</a:t>
            </a:r>
            <a:r>
              <a:rPr lang="en-US" dirty="0"/>
              <a:t> of households in TA per 1,000 = 24.96; London average 15.99</a:t>
            </a:r>
          </a:p>
          <a:p>
            <a:pPr>
              <a:spcBef>
                <a:spcPts val="600"/>
              </a:spcBef>
            </a:pPr>
            <a:r>
              <a:rPr lang="en-US" dirty="0"/>
              <a:t>Havering Council – on the brink, but surging demand in social care, and children’s &amp; youth services</a:t>
            </a:r>
          </a:p>
          <a:p>
            <a:pPr>
              <a:spcBef>
                <a:spcPts val="600"/>
              </a:spcBef>
            </a:pPr>
            <a:r>
              <a:rPr lang="en-US" dirty="0"/>
              <a:t>Deprivation/inequalities cluster – Waltham Forest, Haringey, Enfield borders</a:t>
            </a:r>
          </a:p>
          <a:p>
            <a:pPr>
              <a:spcBef>
                <a:spcPts val="600"/>
              </a:spcBef>
            </a:pPr>
            <a:r>
              <a:rPr lang="en-US" dirty="0"/>
              <a:t>Londoners incomes in NW London boroughs under a third of mean incomes wealthy inner London boroughs</a:t>
            </a:r>
            <a:endParaRPr lang="en-GB" dirty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dirty="0" err="1"/>
              <a:t>CoLPCA</a:t>
            </a:r>
            <a:r>
              <a:rPr lang="en-GB" sz="2400" dirty="0"/>
              <a:t> partners</a:t>
            </a:r>
          </a:p>
          <a:p>
            <a:r>
              <a:rPr lang="en-GB" dirty="0"/>
              <a:t>CA Redbridge/Havering partnership, CABD</a:t>
            </a:r>
          </a:p>
          <a:p>
            <a:r>
              <a:rPr lang="en-GB" dirty="0"/>
              <a:t>University House outreach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1ABCA-3D8A-D323-4B36-E6694748E3A3}"/>
              </a:ext>
            </a:extLst>
          </p:cNvPr>
          <p:cNvSpPr txBox="1"/>
          <p:nvPr/>
        </p:nvSpPr>
        <p:spPr>
          <a:xfrm>
            <a:off x="466165" y="381009"/>
            <a:ext cx="9552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North-East London</a:t>
            </a:r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6AFDAE25-3526-27E7-CEFE-844F68A2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892" y="5544816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796E2-3A85-9C6B-BB61-3E2DA30CA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94" y="5479530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56C32-2745-9F3B-F82F-3022BEE45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94106"/>
            <a:ext cx="1779039" cy="1109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83369-6A92-E836-9E9B-F5BC064C7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736" y="3749849"/>
            <a:ext cx="2291902" cy="28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368E-459A-748B-C74E-BF601A6B9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17C8-985D-7860-33C8-F832FDFB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1440C-E8E2-7BDF-73C5-88B27DD8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134566"/>
            <a:ext cx="10825899" cy="539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2EADD-1B27-A274-A63D-443D53AAF352}"/>
              </a:ext>
            </a:extLst>
          </p:cNvPr>
          <p:cNvSpPr txBox="1"/>
          <p:nvPr/>
        </p:nvSpPr>
        <p:spPr>
          <a:xfrm>
            <a:off x="1727719" y="256947"/>
            <a:ext cx="9341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CoLPCA</a:t>
            </a:r>
            <a:r>
              <a:rPr lang="en-GB" sz="4400" b="1" dirty="0"/>
              <a:t> – North-East London</a:t>
            </a:r>
          </a:p>
        </p:txBody>
      </p:sp>
      <p:pic>
        <p:nvPicPr>
          <p:cNvPr id="5" name="Picture 2" descr="Home - London Legal Support Trust - LLST">
            <a:extLst>
              <a:ext uri="{FF2B5EF4-FFF2-40B4-BE49-F238E27FC236}">
                <a16:creationId xmlns:a16="http://schemas.microsoft.com/office/drawing/2014/main" id="{2009CD67-5AA6-ED6E-6052-3952A73D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31" y="5781803"/>
            <a:ext cx="987217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B1564-380C-CE17-B5B0-4B795FF5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956" y="5781803"/>
            <a:ext cx="1922088" cy="93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E6185-3B42-4C1D-DB85-96C0BA09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94106"/>
            <a:ext cx="1779039" cy="1109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61E61E-AFC4-1F74-7BB8-FEDFE3026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0922"/>
            <a:ext cx="4707950" cy="2078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FC0A3-29DE-555C-A409-0D27763AF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19" y="3833299"/>
            <a:ext cx="4458280" cy="1142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4D699-DEF1-7526-AE18-3948B7825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4113" y="1139408"/>
            <a:ext cx="3048821" cy="22473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AA2A1-DC7C-3F78-D053-59524E5065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735" y="3478508"/>
            <a:ext cx="2048495" cy="22449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DCACF9-E22A-19B7-5658-F1C0F5AC99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383" y="3790626"/>
            <a:ext cx="2238265" cy="1932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AAA5CB-1F66-528B-B772-84C28A48D5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383" y="1048871"/>
            <a:ext cx="2708829" cy="25889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9D027A-EE44-869C-D081-09999B6D1494}"/>
              </a:ext>
            </a:extLst>
          </p:cNvPr>
          <p:cNvSpPr txBox="1"/>
          <p:nvPr/>
        </p:nvSpPr>
        <p:spPr>
          <a:xfrm>
            <a:off x="7888304" y="3478508"/>
            <a:ext cx="2599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 Proportion of working age population claiming an out of work benefits</a:t>
            </a:r>
            <a:endParaRPr lang="en-GB" sz="105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294E7-9369-0655-4D8D-89F39FC1DD2B}"/>
              </a:ext>
            </a:extLst>
          </p:cNvPr>
          <p:cNvSpPr txBox="1"/>
          <p:nvPr/>
        </p:nvSpPr>
        <p:spPr>
          <a:xfrm>
            <a:off x="8489576" y="924152"/>
            <a:ext cx="2402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Population increases in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4D5F4-368E-2B25-4F43-D12AB24BBD57}"/>
              </a:ext>
            </a:extLst>
          </p:cNvPr>
          <p:cNvSpPr txBox="1"/>
          <p:nvPr/>
        </p:nvSpPr>
        <p:spPr>
          <a:xfrm>
            <a:off x="5468470" y="3790626"/>
            <a:ext cx="16271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i="1" dirty="0"/>
              <a:t>Concentrations of fuel poverty over 20% </a:t>
            </a:r>
          </a:p>
        </p:txBody>
      </p:sp>
    </p:spTree>
    <p:extLst>
      <p:ext uri="{BB962C8B-B14F-4D97-AF65-F5344CB8AC3E}">
        <p14:creationId xmlns:p14="http://schemas.microsoft.com/office/powerpoint/2010/main" val="42254631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449F3F5171B4984824E43FC7DD614" ma:contentTypeVersion="18" ma:contentTypeDescription="Create a new document." ma:contentTypeScope="" ma:versionID="32d21280ecf4d4a800011d624a76d50a">
  <xsd:schema xmlns:xsd="http://www.w3.org/2001/XMLSchema" xmlns:xs="http://www.w3.org/2001/XMLSchema" xmlns:p="http://schemas.microsoft.com/office/2006/metadata/properties" xmlns:ns3="47dbabd0-ff93-434b-a33f-395378f2b603" xmlns:ns4="252861c5-a731-495a-98e7-f3e9df321ad5" targetNamespace="http://schemas.microsoft.com/office/2006/metadata/properties" ma:root="true" ma:fieldsID="c902915a68e08c5add83d119b7e89248" ns3:_="" ns4:_="">
    <xsd:import namespace="47dbabd0-ff93-434b-a33f-395378f2b603"/>
    <xsd:import namespace="252861c5-a731-495a-98e7-f3e9df321a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babd0-ff93-434b-a33f-395378f2b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861c5-a731-495a-98e7-f3e9df321a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dbabd0-ff93-434b-a33f-395378f2b603" xsi:nil="true"/>
  </documentManagement>
</p:properties>
</file>

<file path=customXml/itemProps1.xml><?xml version="1.0" encoding="utf-8"?>
<ds:datastoreItem xmlns:ds="http://schemas.openxmlformats.org/officeDocument/2006/customXml" ds:itemID="{05548281-F67C-405E-9962-8C535F7E09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2A0172-8204-4D65-A607-F37DC275E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babd0-ff93-434b-a33f-395378f2b603"/>
    <ds:schemaRef ds:uri="252861c5-a731-495a-98e7-f3e9df321a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92649E-68AA-49DF-96F1-34A72CBB3ABC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47dbabd0-ff93-434b-a33f-395378f2b603"/>
    <ds:schemaRef ds:uri="http://purl.org/dc/terms/"/>
    <ds:schemaRef ds:uri="http://www.w3.org/XML/1998/namespace"/>
    <ds:schemaRef ds:uri="http://schemas.openxmlformats.org/package/2006/metadata/core-properties"/>
    <ds:schemaRef ds:uri="252861c5-a731-495a-98e7-f3e9df321ad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658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Christopher Scutt</dc:creator>
  <cp:lastModifiedBy>James Sandbach</cp:lastModifiedBy>
  <cp:revision>15</cp:revision>
  <dcterms:created xsi:type="dcterms:W3CDTF">2024-02-19T13:02:12Z</dcterms:created>
  <dcterms:modified xsi:type="dcterms:W3CDTF">2024-03-14T07:29:03Z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0x0101009CC449F3F5171B4984824E43FC7DD614</vt:lpwstr>
  </property>
</Properties>
</file>