
<file path=[Content_Types].xml><?xml version="1.0" encoding="utf-8"?>
<Types xmlns="http://schemas.openxmlformats.org/package/2006/content-types">
  <Default Extension="bin" ContentType="image/unknown"/>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29.jpg" ContentType="image/jpg"/>
  <Override PartName="/ppt/notesSlides/notesSlide17.xml" ContentType="application/vnd.openxmlformats-officedocument.presentationml.notesSlide+xml"/>
  <Override PartName="/ppt/media/image42.jpg" ContentType="image/jpg"/>
  <Override PartName="/ppt/notesSlides/notesSlide18.xml" ContentType="application/vnd.openxmlformats-officedocument.presentationml.notesSlide+xml"/>
  <Override PartName="/ppt/media/image44.jpg" ContentType="image/jpg"/>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5" r:id="rId1"/>
    <p:sldMasterId id="2147483676" r:id="rId2"/>
    <p:sldMasterId id="2147483677" r:id="rId3"/>
  </p:sldMasterIdLst>
  <p:notesMasterIdLst>
    <p:notesMasterId r:id="rId30"/>
  </p:notesMasterIdLst>
  <p:sldIdLst>
    <p:sldId id="256" r:id="rId4"/>
    <p:sldId id="257" r:id="rId5"/>
    <p:sldId id="258" r:id="rId6"/>
    <p:sldId id="259" r:id="rId7"/>
    <p:sldId id="292" r:id="rId8"/>
    <p:sldId id="260" r:id="rId9"/>
    <p:sldId id="261" r:id="rId10"/>
    <p:sldId id="263" r:id="rId11"/>
    <p:sldId id="262" r:id="rId12"/>
    <p:sldId id="270" r:id="rId13"/>
    <p:sldId id="264" r:id="rId14"/>
    <p:sldId id="265" r:id="rId15"/>
    <p:sldId id="266" r:id="rId16"/>
    <p:sldId id="275" r:id="rId17"/>
    <p:sldId id="271" r:id="rId18"/>
    <p:sldId id="276" r:id="rId19"/>
    <p:sldId id="285" r:id="rId20"/>
    <p:sldId id="277" r:id="rId21"/>
    <p:sldId id="291" r:id="rId22"/>
    <p:sldId id="278" r:id="rId23"/>
    <p:sldId id="288" r:id="rId24"/>
    <p:sldId id="273" r:id="rId25"/>
    <p:sldId id="274" r:id="rId26"/>
    <p:sldId id="279" r:id="rId27"/>
    <p:sldId id="280" r:id="rId28"/>
    <p:sldId id="268" r:id="rId29"/>
  </p:sldIdLst>
  <p:sldSz cx="10799763" cy="75596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170">
          <p15:clr>
            <a:srgbClr val="B6D7A8"/>
          </p15:clr>
        </p15:guide>
        <p15:guide id="2" pos="6603">
          <p15:clr>
            <a:srgbClr val="93C47D"/>
          </p15:clr>
        </p15:guide>
        <p15:guide id="3" orient="horz" pos="227">
          <p15:clr>
            <a:srgbClr val="B6D7A8"/>
          </p15:clr>
        </p15:guide>
        <p15:guide id="4" orient="horz" pos="4649">
          <p15:clr>
            <a:srgbClr val="B6D7A8"/>
          </p15:clr>
        </p15:guide>
        <p15:guide id="5" pos="2396">
          <p15:clr>
            <a:srgbClr val="9AA0A6"/>
          </p15:clr>
        </p15:guide>
        <p15:guide id="6" orient="horz" pos="3537">
          <p15:clr>
            <a:srgbClr val="9AA0A6"/>
          </p15:clr>
        </p15:guide>
        <p15:guide id="7" pos="4592">
          <p15:clr>
            <a:srgbClr val="9AA0A6"/>
          </p15:clr>
        </p15:guide>
        <p15:guide id="8" pos="2041">
          <p15:clr>
            <a:srgbClr val="9AA0A6"/>
          </p15:clr>
        </p15:guide>
        <p15:guide id="9" pos="4400">
          <p15:clr>
            <a:srgbClr val="9AA0A6"/>
          </p15:clr>
        </p15:guide>
        <p15:guide id="10" pos="4783">
          <p15:clr>
            <a:srgbClr val="9AA0A6"/>
          </p15:clr>
        </p15:guide>
        <p15:guide id="11" pos="2235">
          <p15:clr>
            <a:srgbClr val="9AA0A6"/>
          </p15:clr>
        </p15:guide>
        <p15:guide id="12" orient="horz" pos="931">
          <p15:clr>
            <a:srgbClr val="9AA0A6"/>
          </p15:clr>
        </p15:guide>
        <p15:guide id="13" orient="horz" pos="57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1242" y="126"/>
      </p:cViewPr>
      <p:guideLst>
        <p:guide pos="170"/>
        <p:guide pos="6603"/>
        <p:guide orient="horz" pos="227"/>
        <p:guide orient="horz" pos="4649"/>
        <p:guide pos="2396"/>
        <p:guide orient="horz" pos="3537"/>
        <p:guide pos="4592"/>
        <p:guide pos="2041"/>
        <p:guide pos="4400"/>
        <p:guide pos="4783"/>
        <p:guide pos="2235"/>
        <p:guide orient="horz" pos="931"/>
        <p:guide orient="horz" pos="57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79957" y="685800"/>
            <a:ext cx="4898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3af16ea21e_0_0:notes"/>
          <p:cNvSpPr>
            <a:spLocks noGrp="1" noRot="1" noChangeAspect="1"/>
          </p:cNvSpPr>
          <p:nvPr>
            <p:ph type="sldImg" idx="2"/>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3af16ea2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27c39e5fc6_3_52:notes"/>
          <p:cNvSpPr>
            <a:spLocks noGrp="1" noRot="1" noChangeAspect="1"/>
          </p:cNvSpPr>
          <p:nvPr>
            <p:ph type="sldImg" idx="2"/>
          </p:nvPr>
        </p:nvSpPr>
        <p:spPr>
          <a:xfrm>
            <a:off x="1016000" y="585788"/>
            <a:ext cx="4191000" cy="2933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g127c39e5fc6_3_52:notes"/>
          <p:cNvSpPr txBox="1">
            <a:spLocks noGrp="1"/>
          </p:cNvSpPr>
          <p:nvPr>
            <p:ph type="body" idx="1"/>
          </p:nvPr>
        </p:nvSpPr>
        <p:spPr>
          <a:xfrm>
            <a:off x="622145" y="3714627"/>
            <a:ext cx="4977300" cy="3519000"/>
          </a:xfrm>
          <a:prstGeom prst="rect">
            <a:avLst/>
          </a:prstGeom>
          <a:noFill/>
          <a:ln>
            <a:noFill/>
          </a:ln>
        </p:spPr>
        <p:txBody>
          <a:bodyPr spcFirstLastPara="1" wrap="square" lIns="81350" tIns="81350" rIns="81350" bIns="81350" anchor="ctr" anchorCtr="0">
            <a:noAutofit/>
          </a:bodyPr>
          <a:lstStyle/>
          <a:p>
            <a:pPr marL="0" lvl="0" indent="0" algn="l" rtl="0">
              <a:lnSpc>
                <a:spcPct val="100000"/>
              </a:lnSpc>
              <a:spcBef>
                <a:spcPts val="0"/>
              </a:spcBef>
              <a:spcAft>
                <a:spcPts val="0"/>
              </a:spcAft>
              <a:buSzPts val="1100"/>
              <a:buNone/>
            </a:pPr>
            <a:endParaRPr sz="1200"/>
          </a:p>
        </p:txBody>
      </p:sp>
    </p:spTree>
    <p:extLst>
      <p:ext uri="{BB962C8B-B14F-4D97-AF65-F5344CB8AC3E}">
        <p14:creationId xmlns:p14="http://schemas.microsoft.com/office/powerpoint/2010/main" val="2587905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27c39e5fc6_3_89:notes"/>
          <p:cNvSpPr>
            <a:spLocks noGrp="1" noRot="1" noChangeAspect="1"/>
          </p:cNvSpPr>
          <p:nvPr>
            <p:ph type="sldImg" idx="2"/>
          </p:nvPr>
        </p:nvSpPr>
        <p:spPr>
          <a:xfrm>
            <a:off x="1016000" y="585788"/>
            <a:ext cx="4191000" cy="2933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127c39e5fc6_3_89:notes"/>
          <p:cNvSpPr txBox="1">
            <a:spLocks noGrp="1"/>
          </p:cNvSpPr>
          <p:nvPr>
            <p:ph type="body" idx="1"/>
          </p:nvPr>
        </p:nvSpPr>
        <p:spPr>
          <a:xfrm>
            <a:off x="622145" y="3714627"/>
            <a:ext cx="4977300" cy="3519000"/>
          </a:xfrm>
          <a:prstGeom prst="rect">
            <a:avLst/>
          </a:prstGeom>
          <a:noFill/>
          <a:ln>
            <a:noFill/>
          </a:ln>
        </p:spPr>
        <p:txBody>
          <a:bodyPr spcFirstLastPara="1" wrap="square" lIns="81350" tIns="81350" rIns="81350" bIns="81350" anchor="ctr" anchorCtr="0">
            <a:noAutofit/>
          </a:bodyPr>
          <a:lstStyle/>
          <a:p>
            <a:pPr marL="0" lvl="0" indent="0" algn="l" rtl="0">
              <a:spcBef>
                <a:spcPts val="0"/>
              </a:spcBef>
              <a:spcAft>
                <a:spcPts val="0"/>
              </a:spcAft>
              <a:buNone/>
            </a:pP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08ce1765e0_0_0:notes"/>
          <p:cNvSpPr>
            <a:spLocks noGrp="1" noRot="1" noChangeAspect="1"/>
          </p:cNvSpPr>
          <p:nvPr>
            <p:ph type="sldImg" idx="2"/>
          </p:nvPr>
        </p:nvSpPr>
        <p:spPr>
          <a:xfrm>
            <a:off x="1016000" y="585788"/>
            <a:ext cx="4191000" cy="2933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108ce1765e0_0_0:notes"/>
          <p:cNvSpPr txBox="1">
            <a:spLocks noGrp="1"/>
          </p:cNvSpPr>
          <p:nvPr>
            <p:ph type="body" idx="1"/>
          </p:nvPr>
        </p:nvSpPr>
        <p:spPr>
          <a:xfrm>
            <a:off x="622145" y="3714627"/>
            <a:ext cx="4977300" cy="3519000"/>
          </a:xfrm>
          <a:prstGeom prst="rect">
            <a:avLst/>
          </a:prstGeom>
          <a:noFill/>
          <a:ln>
            <a:noFill/>
          </a:ln>
        </p:spPr>
        <p:txBody>
          <a:bodyPr spcFirstLastPara="1" wrap="square" lIns="81350" tIns="81350" rIns="81350" bIns="81350" anchor="ctr" anchorCtr="0">
            <a:noAutofit/>
          </a:bodyPr>
          <a:lstStyle/>
          <a:p>
            <a:pPr marL="0" lvl="0" indent="0" algn="l" rtl="0">
              <a:spcBef>
                <a:spcPts val="0"/>
              </a:spcBef>
              <a:spcAft>
                <a:spcPts val="0"/>
              </a:spcAft>
              <a:buNone/>
            </a:pPr>
            <a:endParaRPr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1433fc72e3_3_54:notes"/>
          <p:cNvSpPr>
            <a:spLocks noGrp="1" noRot="1" noChangeAspect="1"/>
          </p:cNvSpPr>
          <p:nvPr>
            <p:ph type="sldImg" idx="2"/>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11433fc72e3_3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1433fc72e3_3_54:notes"/>
          <p:cNvSpPr>
            <a:spLocks noGrp="1" noRot="1" noChangeAspect="1"/>
          </p:cNvSpPr>
          <p:nvPr>
            <p:ph type="sldImg" idx="2"/>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11433fc72e3_3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0454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1433fc72e3_3_54:notes"/>
          <p:cNvSpPr>
            <a:spLocks noGrp="1" noRot="1" noChangeAspect="1"/>
          </p:cNvSpPr>
          <p:nvPr>
            <p:ph type="sldImg" idx="2"/>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11433fc72e3_3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7172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1433fc72e3_3_54:notes"/>
          <p:cNvSpPr>
            <a:spLocks noGrp="1" noRot="1" noChangeAspect="1"/>
          </p:cNvSpPr>
          <p:nvPr>
            <p:ph type="sldImg" idx="2"/>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11433fc72e3_3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6115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1433fc72e3_3_54:notes"/>
          <p:cNvSpPr>
            <a:spLocks noGrp="1" noRot="1" noChangeAspect="1"/>
          </p:cNvSpPr>
          <p:nvPr>
            <p:ph type="sldImg" idx="2"/>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11433fc72e3_3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0041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1433fc72e3_3_54:notes"/>
          <p:cNvSpPr>
            <a:spLocks noGrp="1" noRot="1" noChangeAspect="1"/>
          </p:cNvSpPr>
          <p:nvPr>
            <p:ph type="sldImg" idx="2"/>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11433fc72e3_3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2620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27c39e5fc6_3_89:notes"/>
          <p:cNvSpPr>
            <a:spLocks noGrp="1" noRot="1" noChangeAspect="1"/>
          </p:cNvSpPr>
          <p:nvPr>
            <p:ph type="sldImg" idx="2"/>
          </p:nvPr>
        </p:nvSpPr>
        <p:spPr>
          <a:xfrm>
            <a:off x="1016000" y="585788"/>
            <a:ext cx="4191000" cy="2933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127c39e5fc6_3_89:notes"/>
          <p:cNvSpPr txBox="1">
            <a:spLocks noGrp="1"/>
          </p:cNvSpPr>
          <p:nvPr>
            <p:ph type="body" idx="1"/>
          </p:nvPr>
        </p:nvSpPr>
        <p:spPr>
          <a:xfrm>
            <a:off x="622145" y="3714627"/>
            <a:ext cx="4977300" cy="3519000"/>
          </a:xfrm>
          <a:prstGeom prst="rect">
            <a:avLst/>
          </a:prstGeom>
          <a:noFill/>
          <a:ln>
            <a:noFill/>
          </a:ln>
        </p:spPr>
        <p:txBody>
          <a:bodyPr spcFirstLastPara="1" wrap="square" lIns="81350" tIns="81350" rIns="81350" bIns="81350" anchor="ctr" anchorCtr="0">
            <a:noAutofit/>
          </a:bodyPr>
          <a:lstStyle/>
          <a:p>
            <a:pPr marL="0" lvl="0" indent="0" algn="l" rtl="0">
              <a:spcBef>
                <a:spcPts val="0"/>
              </a:spcBef>
              <a:spcAft>
                <a:spcPts val="0"/>
              </a:spcAft>
              <a:buNone/>
            </a:pPr>
            <a:endParaRPr sz="1200"/>
          </a:p>
        </p:txBody>
      </p:sp>
    </p:spTree>
    <p:extLst>
      <p:ext uri="{BB962C8B-B14F-4D97-AF65-F5344CB8AC3E}">
        <p14:creationId xmlns:p14="http://schemas.microsoft.com/office/powerpoint/2010/main" val="2051301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05fa270744_0_94:notes"/>
          <p:cNvSpPr>
            <a:spLocks noGrp="1" noRot="1" noChangeAspect="1"/>
          </p:cNvSpPr>
          <p:nvPr>
            <p:ph type="sldImg" idx="2"/>
          </p:nvPr>
        </p:nvSpPr>
        <p:spPr>
          <a:xfrm>
            <a:off x="1016000" y="585788"/>
            <a:ext cx="4191000" cy="2933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05fa270744_0_94:notes"/>
          <p:cNvSpPr txBox="1">
            <a:spLocks noGrp="1"/>
          </p:cNvSpPr>
          <p:nvPr>
            <p:ph type="body" idx="1"/>
          </p:nvPr>
        </p:nvSpPr>
        <p:spPr>
          <a:xfrm>
            <a:off x="622145" y="3714627"/>
            <a:ext cx="4977300" cy="3519000"/>
          </a:xfrm>
          <a:prstGeom prst="rect">
            <a:avLst/>
          </a:prstGeom>
          <a:noFill/>
          <a:ln>
            <a:noFill/>
          </a:ln>
        </p:spPr>
        <p:txBody>
          <a:bodyPr spcFirstLastPara="1" wrap="square" lIns="81350" tIns="81350" rIns="81350" bIns="81350" anchor="ctr" anchorCtr="0">
            <a:noAutofit/>
          </a:bodyPr>
          <a:lstStyle/>
          <a:p>
            <a:pPr marL="0" lvl="0" indent="0" algn="l" rtl="0">
              <a:spcBef>
                <a:spcPts val="0"/>
              </a:spcBef>
              <a:spcAft>
                <a:spcPts val="0"/>
              </a:spcAft>
              <a:buNone/>
            </a:pPr>
            <a:endParaRPr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05fa270744_0_94:notes"/>
          <p:cNvSpPr>
            <a:spLocks noGrp="1" noRot="1" noChangeAspect="1"/>
          </p:cNvSpPr>
          <p:nvPr>
            <p:ph type="sldImg" idx="2"/>
          </p:nvPr>
        </p:nvSpPr>
        <p:spPr>
          <a:xfrm>
            <a:off x="1016000" y="585788"/>
            <a:ext cx="4191000" cy="2933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05fa270744_0_94:notes"/>
          <p:cNvSpPr txBox="1">
            <a:spLocks noGrp="1"/>
          </p:cNvSpPr>
          <p:nvPr>
            <p:ph type="body" idx="1"/>
          </p:nvPr>
        </p:nvSpPr>
        <p:spPr>
          <a:xfrm>
            <a:off x="622145" y="3714627"/>
            <a:ext cx="4977300" cy="3519000"/>
          </a:xfrm>
          <a:prstGeom prst="rect">
            <a:avLst/>
          </a:prstGeom>
          <a:noFill/>
          <a:ln>
            <a:noFill/>
          </a:ln>
        </p:spPr>
        <p:txBody>
          <a:bodyPr spcFirstLastPara="1" wrap="square" lIns="81350" tIns="81350" rIns="81350" bIns="81350" anchor="ctr" anchorCtr="0">
            <a:noAutofit/>
          </a:bodyPr>
          <a:lstStyle/>
          <a:p>
            <a:pPr marL="0" lvl="0" indent="0" algn="l" rtl="0">
              <a:spcBef>
                <a:spcPts val="0"/>
              </a:spcBef>
              <a:spcAft>
                <a:spcPts val="0"/>
              </a:spcAft>
              <a:buNone/>
            </a:pPr>
            <a:endParaRPr sz="1200"/>
          </a:p>
        </p:txBody>
      </p:sp>
    </p:spTree>
    <p:extLst>
      <p:ext uri="{BB962C8B-B14F-4D97-AF65-F5344CB8AC3E}">
        <p14:creationId xmlns:p14="http://schemas.microsoft.com/office/powerpoint/2010/main" val="3484913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05fa270744_0_94:notes"/>
          <p:cNvSpPr>
            <a:spLocks noGrp="1" noRot="1" noChangeAspect="1"/>
          </p:cNvSpPr>
          <p:nvPr>
            <p:ph type="sldImg" idx="2"/>
          </p:nvPr>
        </p:nvSpPr>
        <p:spPr>
          <a:xfrm>
            <a:off x="1016000" y="585788"/>
            <a:ext cx="4191000" cy="2933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05fa270744_0_94:notes"/>
          <p:cNvSpPr txBox="1">
            <a:spLocks noGrp="1"/>
          </p:cNvSpPr>
          <p:nvPr>
            <p:ph type="body" idx="1"/>
          </p:nvPr>
        </p:nvSpPr>
        <p:spPr>
          <a:xfrm>
            <a:off x="622145" y="3714627"/>
            <a:ext cx="4977300" cy="3519000"/>
          </a:xfrm>
          <a:prstGeom prst="rect">
            <a:avLst/>
          </a:prstGeom>
          <a:noFill/>
          <a:ln>
            <a:noFill/>
          </a:ln>
        </p:spPr>
        <p:txBody>
          <a:bodyPr spcFirstLastPara="1" wrap="square" lIns="81350" tIns="81350" rIns="81350" bIns="81350" anchor="ctr" anchorCtr="0">
            <a:noAutofit/>
          </a:bodyPr>
          <a:lstStyle/>
          <a:p>
            <a:pPr marL="0" lvl="0" indent="0" algn="l" rtl="0">
              <a:spcBef>
                <a:spcPts val="0"/>
              </a:spcBef>
              <a:spcAft>
                <a:spcPts val="0"/>
              </a:spcAft>
              <a:buNone/>
            </a:pPr>
            <a:endParaRPr sz="1200"/>
          </a:p>
        </p:txBody>
      </p:sp>
    </p:spTree>
    <p:extLst>
      <p:ext uri="{BB962C8B-B14F-4D97-AF65-F5344CB8AC3E}">
        <p14:creationId xmlns:p14="http://schemas.microsoft.com/office/powerpoint/2010/main" val="2436089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1433fc72e3_3_54:notes"/>
          <p:cNvSpPr>
            <a:spLocks noGrp="1" noRot="1" noChangeAspect="1"/>
          </p:cNvSpPr>
          <p:nvPr>
            <p:ph type="sldImg" idx="2"/>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11433fc72e3_3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1427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f9f5d37d4d_0_50:notes"/>
          <p:cNvSpPr>
            <a:spLocks noGrp="1" noRot="1" noChangeAspect="1"/>
          </p:cNvSpPr>
          <p:nvPr>
            <p:ph type="sldImg" idx="2"/>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f9f5d37d4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3aa5a3dec4_0_6:notes"/>
          <p:cNvSpPr>
            <a:spLocks noGrp="1" noRot="1" noChangeAspect="1"/>
          </p:cNvSpPr>
          <p:nvPr>
            <p:ph type="sldImg" idx="2"/>
          </p:nvPr>
        </p:nvSpPr>
        <p:spPr>
          <a:xfrm>
            <a:off x="1016000" y="585788"/>
            <a:ext cx="4191000" cy="2933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3aa5a3dec4_0_6:notes"/>
          <p:cNvSpPr txBox="1">
            <a:spLocks noGrp="1"/>
          </p:cNvSpPr>
          <p:nvPr>
            <p:ph type="body" idx="1"/>
          </p:nvPr>
        </p:nvSpPr>
        <p:spPr>
          <a:xfrm>
            <a:off x="622145" y="3714627"/>
            <a:ext cx="4977300" cy="3519000"/>
          </a:xfrm>
          <a:prstGeom prst="rect">
            <a:avLst/>
          </a:prstGeom>
          <a:noFill/>
          <a:ln>
            <a:noFill/>
          </a:ln>
        </p:spPr>
        <p:txBody>
          <a:bodyPr spcFirstLastPara="1" wrap="square" lIns="81350" tIns="81350" rIns="81350" bIns="81350" anchor="ctr" anchorCtr="0">
            <a:noAutofit/>
          </a:bodyPr>
          <a:lstStyle/>
          <a:p>
            <a:pPr marL="0" lvl="0" indent="0" algn="l" rtl="0">
              <a:spcBef>
                <a:spcPts val="0"/>
              </a:spcBef>
              <a:spcAft>
                <a:spcPts val="0"/>
              </a:spcAft>
              <a:buNone/>
            </a:pPr>
            <a:endParaRP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28fea66390_1_12:notes"/>
          <p:cNvSpPr>
            <a:spLocks noGrp="1" noRot="1" noChangeAspect="1"/>
          </p:cNvSpPr>
          <p:nvPr>
            <p:ph type="sldImg" idx="2"/>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128fea66390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28fea66390_1_12:notes"/>
          <p:cNvSpPr>
            <a:spLocks noGrp="1" noRot="1" noChangeAspect="1"/>
          </p:cNvSpPr>
          <p:nvPr>
            <p:ph type="sldImg" idx="2"/>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128fea66390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04367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0bf035f2f2_0_0:notes"/>
          <p:cNvSpPr>
            <a:spLocks noGrp="1" noRot="1" noChangeAspect="1"/>
          </p:cNvSpPr>
          <p:nvPr>
            <p:ph type="sldImg" idx="2"/>
          </p:nvPr>
        </p:nvSpPr>
        <p:spPr>
          <a:xfrm>
            <a:off x="1016000" y="585788"/>
            <a:ext cx="4191000" cy="2933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0bf035f2f2_0_0:notes"/>
          <p:cNvSpPr txBox="1">
            <a:spLocks noGrp="1"/>
          </p:cNvSpPr>
          <p:nvPr>
            <p:ph type="body" idx="1"/>
          </p:nvPr>
        </p:nvSpPr>
        <p:spPr>
          <a:xfrm>
            <a:off x="622145" y="3714627"/>
            <a:ext cx="4977300" cy="3519000"/>
          </a:xfrm>
          <a:prstGeom prst="rect">
            <a:avLst/>
          </a:prstGeom>
          <a:noFill/>
          <a:ln>
            <a:noFill/>
          </a:ln>
        </p:spPr>
        <p:txBody>
          <a:bodyPr spcFirstLastPara="1" wrap="square" lIns="81350" tIns="81350" rIns="81350" bIns="81350" anchor="ctr" anchorCtr="0">
            <a:noAutofit/>
          </a:bodyPr>
          <a:lstStyle/>
          <a:p>
            <a:pPr marL="0" lvl="0" indent="0" algn="l" rtl="0">
              <a:spcBef>
                <a:spcPts val="0"/>
              </a:spcBef>
              <a:spcAft>
                <a:spcPts val="0"/>
              </a:spcAft>
              <a:buNone/>
            </a:pPr>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0f02bb9e3f_0_0:notes"/>
          <p:cNvSpPr>
            <a:spLocks noGrp="1" noRot="1" noChangeAspect="1"/>
          </p:cNvSpPr>
          <p:nvPr>
            <p:ph type="sldImg" idx="2"/>
          </p:nvPr>
        </p:nvSpPr>
        <p:spPr>
          <a:xfrm>
            <a:off x="1016000" y="585788"/>
            <a:ext cx="4191000" cy="2933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10f02bb9e3f_0_0:notes"/>
          <p:cNvSpPr txBox="1">
            <a:spLocks noGrp="1"/>
          </p:cNvSpPr>
          <p:nvPr>
            <p:ph type="body" idx="1"/>
          </p:nvPr>
        </p:nvSpPr>
        <p:spPr>
          <a:xfrm>
            <a:off x="622145" y="3714627"/>
            <a:ext cx="4977300" cy="3519000"/>
          </a:xfrm>
          <a:prstGeom prst="rect">
            <a:avLst/>
          </a:prstGeom>
          <a:noFill/>
          <a:ln>
            <a:noFill/>
          </a:ln>
        </p:spPr>
        <p:txBody>
          <a:bodyPr spcFirstLastPara="1" wrap="square" lIns="81350" tIns="81350" rIns="81350" bIns="81350" anchor="ctr" anchorCtr="0">
            <a:noAutofit/>
          </a:bodyPr>
          <a:lstStyle/>
          <a:p>
            <a:pPr marL="0" lvl="0" indent="0" algn="l" rtl="0">
              <a:spcBef>
                <a:spcPts val="0"/>
              </a:spcBef>
              <a:spcAft>
                <a:spcPts val="0"/>
              </a:spcAft>
              <a:buClr>
                <a:schemeClr val="dk1"/>
              </a:buClr>
              <a:buSzPts val="1100"/>
              <a:buFont typeface="Arial"/>
              <a:buNone/>
            </a:pPr>
            <a:endParaRPr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27c39e5fc6_3_52:notes"/>
          <p:cNvSpPr>
            <a:spLocks noGrp="1" noRot="1" noChangeAspect="1"/>
          </p:cNvSpPr>
          <p:nvPr>
            <p:ph type="sldImg" idx="2"/>
          </p:nvPr>
        </p:nvSpPr>
        <p:spPr>
          <a:xfrm>
            <a:off x="1016000" y="585788"/>
            <a:ext cx="4191000" cy="2933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g127c39e5fc6_3_52:notes"/>
          <p:cNvSpPr txBox="1">
            <a:spLocks noGrp="1"/>
          </p:cNvSpPr>
          <p:nvPr>
            <p:ph type="body" idx="1"/>
          </p:nvPr>
        </p:nvSpPr>
        <p:spPr>
          <a:xfrm>
            <a:off x="622145" y="3714627"/>
            <a:ext cx="4977300" cy="3519000"/>
          </a:xfrm>
          <a:prstGeom prst="rect">
            <a:avLst/>
          </a:prstGeom>
          <a:noFill/>
          <a:ln>
            <a:noFill/>
          </a:ln>
        </p:spPr>
        <p:txBody>
          <a:bodyPr spcFirstLastPara="1" wrap="square" lIns="81350" tIns="81350" rIns="81350" bIns="81350" anchor="ctr" anchorCtr="0">
            <a:noAutofit/>
          </a:bodyPr>
          <a:lstStyle/>
          <a:p>
            <a:pPr marL="0" lvl="0" indent="0" algn="l" rtl="0">
              <a:lnSpc>
                <a:spcPct val="100000"/>
              </a:lnSpc>
              <a:spcBef>
                <a:spcPts val="0"/>
              </a:spcBef>
              <a:spcAft>
                <a:spcPts val="0"/>
              </a:spcAft>
              <a:buSzPts val="1100"/>
              <a:buNone/>
            </a:pPr>
            <a:endParaRP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0f44bc70ba_0_30:notes"/>
          <p:cNvSpPr>
            <a:spLocks noGrp="1" noRot="1" noChangeAspect="1"/>
          </p:cNvSpPr>
          <p:nvPr>
            <p:ph type="sldImg" idx="2"/>
          </p:nvPr>
        </p:nvSpPr>
        <p:spPr>
          <a:xfrm>
            <a:off x="1016000" y="585788"/>
            <a:ext cx="4191000" cy="2933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10f44bc70ba_0_30:notes"/>
          <p:cNvSpPr txBox="1">
            <a:spLocks noGrp="1"/>
          </p:cNvSpPr>
          <p:nvPr>
            <p:ph type="body" idx="1"/>
          </p:nvPr>
        </p:nvSpPr>
        <p:spPr>
          <a:xfrm>
            <a:off x="622145" y="3714627"/>
            <a:ext cx="4977300" cy="3519000"/>
          </a:xfrm>
          <a:prstGeom prst="rect">
            <a:avLst/>
          </a:prstGeom>
          <a:noFill/>
          <a:ln>
            <a:noFill/>
          </a:ln>
        </p:spPr>
        <p:txBody>
          <a:bodyPr spcFirstLastPara="1" wrap="square" lIns="81350" tIns="81350" rIns="81350" bIns="81350" anchor="ctr" anchorCtr="0">
            <a:noAutofit/>
          </a:bodyPr>
          <a:lstStyle/>
          <a:p>
            <a:pPr marL="0" lvl="0" indent="0" algn="l" rtl="0">
              <a:spcBef>
                <a:spcPts val="0"/>
              </a:spcBef>
              <a:spcAft>
                <a:spcPts val="0"/>
              </a:spcAft>
              <a:buNone/>
            </a:pP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68159" y="1094388"/>
            <a:ext cx="10063200" cy="3016800"/>
          </a:xfrm>
          <a:prstGeom prst="rect">
            <a:avLst/>
          </a:prstGeom>
        </p:spPr>
        <p:txBody>
          <a:bodyPr spcFirstLastPara="1" wrap="square" lIns="116775" tIns="116775" rIns="116775" bIns="116775" anchor="b" anchorCtr="0">
            <a:normAutofit/>
          </a:bodyPr>
          <a:lstStyle>
            <a:lvl1pPr lvl="0" algn="ctr">
              <a:spcBef>
                <a:spcPts val="0"/>
              </a:spcBef>
              <a:spcAft>
                <a:spcPts val="0"/>
              </a:spcAft>
              <a:buSzPts val="6600"/>
              <a:buNone/>
              <a:defRPr sz="6600"/>
            </a:lvl1pPr>
            <a:lvl2pPr lvl="1" algn="ctr">
              <a:spcBef>
                <a:spcPts val="0"/>
              </a:spcBef>
              <a:spcAft>
                <a:spcPts val="0"/>
              </a:spcAft>
              <a:buSzPts val="6600"/>
              <a:buNone/>
              <a:defRPr sz="6600"/>
            </a:lvl2pPr>
            <a:lvl3pPr lvl="2" algn="ctr">
              <a:spcBef>
                <a:spcPts val="0"/>
              </a:spcBef>
              <a:spcAft>
                <a:spcPts val="0"/>
              </a:spcAft>
              <a:buSzPts val="6600"/>
              <a:buNone/>
              <a:defRPr sz="6600"/>
            </a:lvl3pPr>
            <a:lvl4pPr lvl="3" algn="ctr">
              <a:spcBef>
                <a:spcPts val="0"/>
              </a:spcBef>
              <a:spcAft>
                <a:spcPts val="0"/>
              </a:spcAft>
              <a:buSzPts val="6600"/>
              <a:buNone/>
              <a:defRPr sz="6600"/>
            </a:lvl4pPr>
            <a:lvl5pPr lvl="4" algn="ctr">
              <a:spcBef>
                <a:spcPts val="0"/>
              </a:spcBef>
              <a:spcAft>
                <a:spcPts val="0"/>
              </a:spcAft>
              <a:buSzPts val="6600"/>
              <a:buNone/>
              <a:defRPr sz="6600"/>
            </a:lvl5pPr>
            <a:lvl6pPr lvl="5" algn="ctr">
              <a:spcBef>
                <a:spcPts val="0"/>
              </a:spcBef>
              <a:spcAft>
                <a:spcPts val="0"/>
              </a:spcAft>
              <a:buSzPts val="6600"/>
              <a:buNone/>
              <a:defRPr sz="6600"/>
            </a:lvl6pPr>
            <a:lvl7pPr lvl="6" algn="ctr">
              <a:spcBef>
                <a:spcPts val="0"/>
              </a:spcBef>
              <a:spcAft>
                <a:spcPts val="0"/>
              </a:spcAft>
              <a:buSzPts val="6600"/>
              <a:buNone/>
              <a:defRPr sz="6600"/>
            </a:lvl7pPr>
            <a:lvl8pPr lvl="7" algn="ctr">
              <a:spcBef>
                <a:spcPts val="0"/>
              </a:spcBef>
              <a:spcAft>
                <a:spcPts val="0"/>
              </a:spcAft>
              <a:buSzPts val="6600"/>
              <a:buNone/>
              <a:defRPr sz="6600"/>
            </a:lvl8pPr>
            <a:lvl9pPr lvl="8" algn="ctr">
              <a:spcBef>
                <a:spcPts val="0"/>
              </a:spcBef>
              <a:spcAft>
                <a:spcPts val="0"/>
              </a:spcAft>
              <a:buSzPts val="6600"/>
              <a:buNone/>
              <a:defRPr sz="6600"/>
            </a:lvl9pPr>
          </a:lstStyle>
          <a:p>
            <a:endParaRPr/>
          </a:p>
        </p:txBody>
      </p:sp>
      <p:sp>
        <p:nvSpPr>
          <p:cNvPr id="11" name="Google Shape;11;p2"/>
          <p:cNvSpPr txBox="1">
            <a:spLocks noGrp="1"/>
          </p:cNvSpPr>
          <p:nvPr>
            <p:ph type="subTitle" idx="1"/>
          </p:nvPr>
        </p:nvSpPr>
        <p:spPr>
          <a:xfrm>
            <a:off x="368150" y="4165643"/>
            <a:ext cx="10063200" cy="1164900"/>
          </a:xfrm>
          <a:prstGeom prst="rect">
            <a:avLst/>
          </a:prstGeom>
        </p:spPr>
        <p:txBody>
          <a:bodyPr spcFirstLastPara="1" wrap="square" lIns="116775" tIns="116775" rIns="116775" bIns="116775" anchor="t"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2" name="Google Shape;12;p2"/>
          <p:cNvSpPr txBox="1">
            <a:spLocks noGrp="1"/>
          </p:cNvSpPr>
          <p:nvPr>
            <p:ph type="sldNum" idx="12"/>
          </p:nvPr>
        </p:nvSpPr>
        <p:spPr>
          <a:xfrm>
            <a:off x="10006840" y="6854072"/>
            <a:ext cx="648000" cy="578400"/>
          </a:xfrm>
          <a:prstGeom prst="rect">
            <a:avLst/>
          </a:prstGeom>
        </p:spPr>
        <p:txBody>
          <a:bodyPr spcFirstLastPara="1" wrap="square" lIns="116775" tIns="116775" rIns="116775" bIns="1167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68150" y="1625801"/>
            <a:ext cx="10063200" cy="2886000"/>
          </a:xfrm>
          <a:prstGeom prst="rect">
            <a:avLst/>
          </a:prstGeom>
        </p:spPr>
        <p:txBody>
          <a:bodyPr spcFirstLastPara="1" wrap="square" lIns="116775" tIns="116775" rIns="116775" bIns="116775" anchor="b" anchorCtr="0">
            <a:normAutofit/>
          </a:bodyPr>
          <a:lstStyle>
            <a:lvl1pPr lvl="0" algn="ctr">
              <a:spcBef>
                <a:spcPts val="0"/>
              </a:spcBef>
              <a:spcAft>
                <a:spcPts val="0"/>
              </a:spcAft>
              <a:buSzPts val="15300"/>
              <a:buNone/>
              <a:defRPr sz="15300"/>
            </a:lvl1pPr>
            <a:lvl2pPr lvl="1" algn="ctr">
              <a:spcBef>
                <a:spcPts val="0"/>
              </a:spcBef>
              <a:spcAft>
                <a:spcPts val="0"/>
              </a:spcAft>
              <a:buSzPts val="15300"/>
              <a:buNone/>
              <a:defRPr sz="15300"/>
            </a:lvl2pPr>
            <a:lvl3pPr lvl="2" algn="ctr">
              <a:spcBef>
                <a:spcPts val="0"/>
              </a:spcBef>
              <a:spcAft>
                <a:spcPts val="0"/>
              </a:spcAft>
              <a:buSzPts val="15300"/>
              <a:buNone/>
              <a:defRPr sz="15300"/>
            </a:lvl3pPr>
            <a:lvl4pPr lvl="3" algn="ctr">
              <a:spcBef>
                <a:spcPts val="0"/>
              </a:spcBef>
              <a:spcAft>
                <a:spcPts val="0"/>
              </a:spcAft>
              <a:buSzPts val="15300"/>
              <a:buNone/>
              <a:defRPr sz="15300"/>
            </a:lvl4pPr>
            <a:lvl5pPr lvl="4" algn="ctr">
              <a:spcBef>
                <a:spcPts val="0"/>
              </a:spcBef>
              <a:spcAft>
                <a:spcPts val="0"/>
              </a:spcAft>
              <a:buSzPts val="15300"/>
              <a:buNone/>
              <a:defRPr sz="15300"/>
            </a:lvl5pPr>
            <a:lvl6pPr lvl="5" algn="ctr">
              <a:spcBef>
                <a:spcPts val="0"/>
              </a:spcBef>
              <a:spcAft>
                <a:spcPts val="0"/>
              </a:spcAft>
              <a:buSzPts val="15300"/>
              <a:buNone/>
              <a:defRPr sz="15300"/>
            </a:lvl6pPr>
            <a:lvl7pPr lvl="6" algn="ctr">
              <a:spcBef>
                <a:spcPts val="0"/>
              </a:spcBef>
              <a:spcAft>
                <a:spcPts val="0"/>
              </a:spcAft>
              <a:buSzPts val="15300"/>
              <a:buNone/>
              <a:defRPr sz="15300"/>
            </a:lvl7pPr>
            <a:lvl8pPr lvl="7" algn="ctr">
              <a:spcBef>
                <a:spcPts val="0"/>
              </a:spcBef>
              <a:spcAft>
                <a:spcPts val="0"/>
              </a:spcAft>
              <a:buSzPts val="15300"/>
              <a:buNone/>
              <a:defRPr sz="15300"/>
            </a:lvl8pPr>
            <a:lvl9pPr lvl="8" algn="ctr">
              <a:spcBef>
                <a:spcPts val="0"/>
              </a:spcBef>
              <a:spcAft>
                <a:spcPts val="0"/>
              </a:spcAft>
              <a:buSzPts val="15300"/>
              <a:buNone/>
              <a:defRPr sz="15300"/>
            </a:lvl9pPr>
          </a:lstStyle>
          <a:p>
            <a:r>
              <a:t>xx%</a:t>
            </a:r>
          </a:p>
        </p:txBody>
      </p:sp>
      <p:sp>
        <p:nvSpPr>
          <p:cNvPr id="46" name="Google Shape;46;p11"/>
          <p:cNvSpPr txBox="1">
            <a:spLocks noGrp="1"/>
          </p:cNvSpPr>
          <p:nvPr>
            <p:ph type="body" idx="1"/>
          </p:nvPr>
        </p:nvSpPr>
        <p:spPr>
          <a:xfrm>
            <a:off x="368150" y="4633192"/>
            <a:ext cx="10063200" cy="1911900"/>
          </a:xfrm>
          <a:prstGeom prst="rect">
            <a:avLst/>
          </a:prstGeom>
        </p:spPr>
        <p:txBody>
          <a:bodyPr spcFirstLastPara="1" wrap="square" lIns="116775" tIns="116775" rIns="116775" bIns="116775" anchor="t" anchorCtr="0">
            <a:normAutofit/>
          </a:bodyPr>
          <a:lstStyle>
            <a:lvl1pPr marL="457200" lvl="0" indent="-374650" algn="ctr">
              <a:spcBef>
                <a:spcPts val="0"/>
              </a:spcBef>
              <a:spcAft>
                <a:spcPts val="0"/>
              </a:spcAft>
              <a:buSzPts val="2300"/>
              <a:buChar char="●"/>
              <a:defRPr/>
            </a:lvl1pPr>
            <a:lvl2pPr marL="914400" lvl="1" indent="-342900" algn="ctr">
              <a:spcBef>
                <a:spcPts val="0"/>
              </a:spcBef>
              <a:spcAft>
                <a:spcPts val="0"/>
              </a:spcAft>
              <a:buSzPts val="1800"/>
              <a:buChar char="○"/>
              <a:defRPr/>
            </a:lvl2pPr>
            <a:lvl3pPr marL="1371600" lvl="2" indent="-342900" algn="ctr">
              <a:spcBef>
                <a:spcPts val="0"/>
              </a:spcBef>
              <a:spcAft>
                <a:spcPts val="0"/>
              </a:spcAft>
              <a:buSzPts val="1800"/>
              <a:buChar char="■"/>
              <a:defRPr/>
            </a:lvl3pPr>
            <a:lvl4pPr marL="1828800" lvl="3" indent="-342900" algn="ctr">
              <a:spcBef>
                <a:spcPts val="0"/>
              </a:spcBef>
              <a:spcAft>
                <a:spcPts val="0"/>
              </a:spcAft>
              <a:buSzPts val="1800"/>
              <a:buChar char="●"/>
              <a:defRPr/>
            </a:lvl4pPr>
            <a:lvl5pPr marL="2286000" lvl="4" indent="-342900" algn="ctr">
              <a:spcBef>
                <a:spcPts val="0"/>
              </a:spcBef>
              <a:spcAft>
                <a:spcPts val="0"/>
              </a:spcAft>
              <a:buSzPts val="1800"/>
              <a:buChar char="○"/>
              <a:defRPr/>
            </a:lvl5pPr>
            <a:lvl6pPr marL="2743200" lvl="5" indent="-342900" algn="ctr">
              <a:spcBef>
                <a:spcPts val="0"/>
              </a:spcBef>
              <a:spcAft>
                <a:spcPts val="0"/>
              </a:spcAft>
              <a:buSzPts val="1800"/>
              <a:buChar char="■"/>
              <a:defRPr/>
            </a:lvl6pPr>
            <a:lvl7pPr marL="3200400" lvl="6" indent="-342900" algn="ctr">
              <a:spcBef>
                <a:spcPts val="0"/>
              </a:spcBef>
              <a:spcAft>
                <a:spcPts val="0"/>
              </a:spcAft>
              <a:buSzPts val="1800"/>
              <a:buChar char="●"/>
              <a:defRPr/>
            </a:lvl7pPr>
            <a:lvl8pPr marL="3657600" lvl="7" indent="-342900" algn="ctr">
              <a:spcBef>
                <a:spcPts val="0"/>
              </a:spcBef>
              <a:spcAft>
                <a:spcPts val="0"/>
              </a:spcAft>
              <a:buSzPts val="1800"/>
              <a:buChar char="○"/>
              <a:defRPr/>
            </a:lvl8pPr>
            <a:lvl9pPr marL="4114800" lvl="8" indent="-342900" algn="ctr">
              <a:spcBef>
                <a:spcPts val="0"/>
              </a:spcBef>
              <a:spcAft>
                <a:spcPts val="0"/>
              </a:spcAft>
              <a:buSzPts val="1800"/>
              <a:buChar char="■"/>
              <a:defRPr/>
            </a:lvl9pPr>
          </a:lstStyle>
          <a:p>
            <a:endParaRPr/>
          </a:p>
        </p:txBody>
      </p:sp>
      <p:sp>
        <p:nvSpPr>
          <p:cNvPr id="47" name="Google Shape;47;p11"/>
          <p:cNvSpPr txBox="1">
            <a:spLocks noGrp="1"/>
          </p:cNvSpPr>
          <p:nvPr>
            <p:ph type="sldNum" idx="12"/>
          </p:nvPr>
        </p:nvSpPr>
        <p:spPr>
          <a:xfrm>
            <a:off x="10006840" y="6854072"/>
            <a:ext cx="648000" cy="578400"/>
          </a:xfrm>
          <a:prstGeom prst="rect">
            <a:avLst/>
          </a:prstGeom>
        </p:spPr>
        <p:txBody>
          <a:bodyPr spcFirstLastPara="1" wrap="square" lIns="116775" tIns="116775" rIns="116775" bIns="1167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0006840" y="6854072"/>
            <a:ext cx="648000" cy="578400"/>
          </a:xfrm>
          <a:prstGeom prst="rect">
            <a:avLst/>
          </a:prstGeom>
        </p:spPr>
        <p:txBody>
          <a:bodyPr spcFirstLastPara="1" wrap="square" lIns="116775" tIns="116775" rIns="116775" bIns="1167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1_Custom Layout_1">
    <p:spTree>
      <p:nvGrpSpPr>
        <p:cNvPr id="1" name="Shape 53"/>
        <p:cNvGrpSpPr/>
        <p:nvPr/>
      </p:nvGrpSpPr>
      <p:grpSpPr>
        <a:xfrm>
          <a:off x="0" y="0"/>
          <a:ext cx="0" cy="0"/>
          <a:chOff x="0" y="0"/>
          <a:chExt cx="0" cy="0"/>
        </a:xfrm>
      </p:grpSpPr>
      <p:sp>
        <p:nvSpPr>
          <p:cNvPr id="54" name="Google Shape;54;p14"/>
          <p:cNvSpPr/>
          <p:nvPr/>
        </p:nvSpPr>
        <p:spPr>
          <a:xfrm>
            <a:off x="0" y="-150"/>
            <a:ext cx="3561900" cy="7601100"/>
          </a:xfrm>
          <a:prstGeom prst="rect">
            <a:avLst/>
          </a:prstGeom>
          <a:solidFill>
            <a:srgbClr val="006278"/>
          </a:solidFill>
          <a:ln>
            <a:noFill/>
          </a:ln>
        </p:spPr>
        <p:txBody>
          <a:bodyPr spcFirstLastPara="1" wrap="square" lIns="92050" tIns="46000" rIns="92050" bIns="460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Open Sans"/>
              <a:ea typeface="Open Sans"/>
              <a:cs typeface="Open Sans"/>
              <a:sym typeface="Open Sans"/>
            </a:endParaRPr>
          </a:p>
        </p:txBody>
      </p:sp>
      <p:sp>
        <p:nvSpPr>
          <p:cNvPr id="55" name="Google Shape;55;p14"/>
          <p:cNvSpPr txBox="1">
            <a:spLocks noGrp="1"/>
          </p:cNvSpPr>
          <p:nvPr>
            <p:ph type="body" idx="1"/>
          </p:nvPr>
        </p:nvSpPr>
        <p:spPr>
          <a:xfrm>
            <a:off x="272732" y="270012"/>
            <a:ext cx="3067200" cy="1345800"/>
          </a:xfrm>
          <a:prstGeom prst="rect">
            <a:avLst/>
          </a:prstGeom>
          <a:noFill/>
          <a:ln>
            <a:noFill/>
          </a:ln>
        </p:spPr>
        <p:txBody>
          <a:bodyPr spcFirstLastPara="1" wrap="square" lIns="92050" tIns="92050" rIns="92050" bIns="92050" anchor="t" anchorCtr="0">
            <a:noAutofit/>
          </a:bodyPr>
          <a:lstStyle>
            <a:lvl1pPr marL="457200" marR="0" lvl="0" indent="-228600" rtl="0">
              <a:lnSpc>
                <a:spcPct val="100000"/>
              </a:lnSpc>
              <a:spcBef>
                <a:spcPts val="0"/>
              </a:spcBef>
              <a:spcAft>
                <a:spcPts val="0"/>
              </a:spcAft>
              <a:buClr>
                <a:srgbClr val="FCCEBA"/>
              </a:buClr>
              <a:buSzPts val="1400"/>
              <a:buFont typeface="Open Sans"/>
              <a:buNone/>
              <a:defRPr sz="2400" b="1" i="0" u="none" strike="noStrike" cap="none">
                <a:solidFill>
                  <a:srgbClr val="FCCEBA"/>
                </a:solidFill>
                <a:latin typeface="Open Sans"/>
                <a:ea typeface="Open Sans"/>
                <a:cs typeface="Open Sans"/>
                <a:sym typeface="Open Sans"/>
              </a:defRPr>
            </a:lvl1pPr>
            <a:lvl2pPr marL="914400" marR="0" lvl="1" indent="-228600" rtl="0">
              <a:lnSpc>
                <a:spcPct val="100000"/>
              </a:lnSpc>
              <a:spcBef>
                <a:spcPts val="0"/>
              </a:spcBef>
              <a:spcAft>
                <a:spcPts val="0"/>
              </a:spcAft>
              <a:buClr>
                <a:srgbClr val="FCCEBA"/>
              </a:buClr>
              <a:buSzPts val="1400"/>
              <a:buFont typeface="Open Sans"/>
              <a:buNone/>
              <a:defRPr sz="2400" b="1" i="0" u="none" strike="noStrike" cap="none">
                <a:solidFill>
                  <a:srgbClr val="FCCEBA"/>
                </a:solidFill>
                <a:latin typeface="Open Sans"/>
                <a:ea typeface="Open Sans"/>
                <a:cs typeface="Open Sans"/>
                <a:sym typeface="Open Sans"/>
              </a:defRPr>
            </a:lvl2pPr>
            <a:lvl3pPr marL="1371600" marR="0" lvl="2" indent="-228600" rtl="0">
              <a:lnSpc>
                <a:spcPct val="100000"/>
              </a:lnSpc>
              <a:spcBef>
                <a:spcPts val="0"/>
              </a:spcBef>
              <a:spcAft>
                <a:spcPts val="0"/>
              </a:spcAft>
              <a:buClr>
                <a:srgbClr val="FCCEBA"/>
              </a:buClr>
              <a:buSzPts val="1400"/>
              <a:buFont typeface="Open Sans"/>
              <a:buNone/>
              <a:defRPr sz="2400" b="1" i="0" u="none" strike="noStrike" cap="none">
                <a:solidFill>
                  <a:srgbClr val="FCCEBA"/>
                </a:solidFill>
                <a:latin typeface="Open Sans"/>
                <a:ea typeface="Open Sans"/>
                <a:cs typeface="Open Sans"/>
                <a:sym typeface="Open Sans"/>
              </a:defRPr>
            </a:lvl3pPr>
            <a:lvl4pPr marL="1828800" marR="0" lvl="3" indent="-228600" rtl="0">
              <a:lnSpc>
                <a:spcPct val="100000"/>
              </a:lnSpc>
              <a:spcBef>
                <a:spcPts val="0"/>
              </a:spcBef>
              <a:spcAft>
                <a:spcPts val="0"/>
              </a:spcAft>
              <a:buClr>
                <a:srgbClr val="FCCEBA"/>
              </a:buClr>
              <a:buSzPts val="1400"/>
              <a:buFont typeface="Open Sans"/>
              <a:buNone/>
              <a:defRPr sz="2400" b="1" i="0" u="none" strike="noStrike" cap="none">
                <a:solidFill>
                  <a:srgbClr val="FCCEBA"/>
                </a:solidFill>
                <a:latin typeface="Open Sans"/>
                <a:ea typeface="Open Sans"/>
                <a:cs typeface="Open Sans"/>
                <a:sym typeface="Open Sans"/>
              </a:defRPr>
            </a:lvl4pPr>
            <a:lvl5pPr marL="2286000" marR="0" lvl="4" indent="-228600" rtl="0">
              <a:lnSpc>
                <a:spcPct val="100000"/>
              </a:lnSpc>
              <a:spcBef>
                <a:spcPts val="0"/>
              </a:spcBef>
              <a:spcAft>
                <a:spcPts val="0"/>
              </a:spcAft>
              <a:buClr>
                <a:srgbClr val="FCCEBA"/>
              </a:buClr>
              <a:buSzPts val="1400"/>
              <a:buFont typeface="Open Sans"/>
              <a:buNone/>
              <a:defRPr sz="2400" b="1" i="0" u="none" strike="noStrike" cap="none">
                <a:solidFill>
                  <a:srgbClr val="FCCEBA"/>
                </a:solidFill>
                <a:latin typeface="Open Sans"/>
                <a:ea typeface="Open Sans"/>
                <a:cs typeface="Open Sans"/>
                <a:sym typeface="Open Sans"/>
              </a:defRPr>
            </a:lvl5pPr>
            <a:lvl6pPr marL="2743200" marR="0" lvl="5" indent="-228600" rtl="0">
              <a:lnSpc>
                <a:spcPct val="100000"/>
              </a:lnSpc>
              <a:spcBef>
                <a:spcPts val="0"/>
              </a:spcBef>
              <a:spcAft>
                <a:spcPts val="0"/>
              </a:spcAft>
              <a:buClr>
                <a:srgbClr val="FCCEBA"/>
              </a:buClr>
              <a:buSzPts val="1400"/>
              <a:buFont typeface="Open Sans"/>
              <a:buNone/>
              <a:defRPr sz="1400" b="1" i="0" u="none" strike="noStrike" cap="none">
                <a:solidFill>
                  <a:srgbClr val="FCCEBA"/>
                </a:solidFill>
                <a:latin typeface="Open Sans"/>
                <a:ea typeface="Open Sans"/>
                <a:cs typeface="Open Sans"/>
                <a:sym typeface="Open Sans"/>
              </a:defRPr>
            </a:lvl6pPr>
            <a:lvl7pPr marL="3200400" marR="0" lvl="6" indent="-228600" rtl="0">
              <a:lnSpc>
                <a:spcPct val="100000"/>
              </a:lnSpc>
              <a:spcBef>
                <a:spcPts val="0"/>
              </a:spcBef>
              <a:spcAft>
                <a:spcPts val="0"/>
              </a:spcAft>
              <a:buClr>
                <a:srgbClr val="FCCEBA"/>
              </a:buClr>
              <a:buSzPts val="1400"/>
              <a:buFont typeface="Open Sans"/>
              <a:buNone/>
              <a:defRPr sz="1400" b="1" i="0" u="none" strike="noStrike" cap="none">
                <a:solidFill>
                  <a:srgbClr val="FCCEBA"/>
                </a:solidFill>
                <a:latin typeface="Open Sans"/>
                <a:ea typeface="Open Sans"/>
                <a:cs typeface="Open Sans"/>
                <a:sym typeface="Open Sans"/>
              </a:defRPr>
            </a:lvl7pPr>
            <a:lvl8pPr marL="3657600" marR="0" lvl="7" indent="-228600" rtl="0">
              <a:lnSpc>
                <a:spcPct val="100000"/>
              </a:lnSpc>
              <a:spcBef>
                <a:spcPts val="0"/>
              </a:spcBef>
              <a:spcAft>
                <a:spcPts val="0"/>
              </a:spcAft>
              <a:buClr>
                <a:srgbClr val="FCCEBA"/>
              </a:buClr>
              <a:buSzPts val="1400"/>
              <a:buFont typeface="Open Sans"/>
              <a:buNone/>
              <a:defRPr sz="1400" b="1" i="0" u="none" strike="noStrike" cap="none">
                <a:solidFill>
                  <a:srgbClr val="FCCEBA"/>
                </a:solidFill>
                <a:latin typeface="Open Sans"/>
                <a:ea typeface="Open Sans"/>
                <a:cs typeface="Open Sans"/>
                <a:sym typeface="Open Sans"/>
              </a:defRPr>
            </a:lvl8pPr>
            <a:lvl9pPr marL="4114800" marR="0" lvl="8" indent="-228600" rtl="0">
              <a:lnSpc>
                <a:spcPct val="100000"/>
              </a:lnSpc>
              <a:spcBef>
                <a:spcPts val="0"/>
              </a:spcBef>
              <a:spcAft>
                <a:spcPts val="0"/>
              </a:spcAft>
              <a:buClr>
                <a:srgbClr val="FCCEBA"/>
              </a:buClr>
              <a:buSzPts val="1400"/>
              <a:buFont typeface="Open Sans"/>
              <a:buNone/>
              <a:defRPr sz="1400" b="1" i="0" u="none" strike="noStrike" cap="none">
                <a:solidFill>
                  <a:srgbClr val="FCCEBA"/>
                </a:solidFill>
                <a:latin typeface="Open Sans"/>
                <a:ea typeface="Open Sans"/>
                <a:cs typeface="Open Sans"/>
                <a:sym typeface="Open Sans"/>
              </a:defRPr>
            </a:lvl9pPr>
          </a:lstStyle>
          <a:p>
            <a:endParaRPr/>
          </a:p>
        </p:txBody>
      </p:sp>
      <p:sp>
        <p:nvSpPr>
          <p:cNvPr id="56" name="Google Shape;56;p14"/>
          <p:cNvSpPr txBox="1">
            <a:spLocks noGrp="1"/>
          </p:cNvSpPr>
          <p:nvPr>
            <p:ph type="body" idx="2"/>
          </p:nvPr>
        </p:nvSpPr>
        <p:spPr>
          <a:xfrm>
            <a:off x="280460" y="1682822"/>
            <a:ext cx="3067200" cy="5607300"/>
          </a:xfrm>
          <a:prstGeom prst="rect">
            <a:avLst/>
          </a:prstGeom>
          <a:noFill/>
          <a:ln>
            <a:noFill/>
          </a:ln>
        </p:spPr>
        <p:txBody>
          <a:bodyPr spcFirstLastPara="1" wrap="square" lIns="92050" tIns="92050" rIns="92050" bIns="92050" anchor="t" anchorCtr="0">
            <a:noAutofit/>
          </a:bodyPr>
          <a:lstStyle>
            <a:lvl1pPr marL="457200" marR="0" lvl="0" indent="-228600" algn="l" rtl="0">
              <a:lnSpc>
                <a:spcPct val="100000"/>
              </a:lnSpc>
              <a:spcBef>
                <a:spcPts val="0"/>
              </a:spcBef>
              <a:spcAft>
                <a:spcPts val="0"/>
              </a:spcAft>
              <a:buClr>
                <a:srgbClr val="FCCEBA"/>
              </a:buClr>
              <a:buSzPts val="1400"/>
              <a:buFont typeface="Open Sans"/>
              <a:buNone/>
              <a:defRPr sz="1400" i="0" u="none" strike="noStrike" cap="none">
                <a:solidFill>
                  <a:srgbClr val="FCCEBA"/>
                </a:solidFill>
                <a:latin typeface="Open Sans"/>
                <a:ea typeface="Open Sans"/>
                <a:cs typeface="Open Sans"/>
                <a:sym typeface="Open Sans"/>
              </a:defRPr>
            </a:lvl1pPr>
            <a:lvl2pPr marL="914400" marR="0" lvl="1" indent="-228600" algn="l" rtl="0">
              <a:lnSpc>
                <a:spcPct val="100000"/>
              </a:lnSpc>
              <a:spcBef>
                <a:spcPts val="0"/>
              </a:spcBef>
              <a:spcAft>
                <a:spcPts val="0"/>
              </a:spcAft>
              <a:buClr>
                <a:srgbClr val="FCCEBA"/>
              </a:buClr>
              <a:buSzPts val="1400"/>
              <a:buFont typeface="Open Sans"/>
              <a:buNone/>
              <a:defRPr sz="1400" i="0" u="none" strike="noStrike" cap="none">
                <a:solidFill>
                  <a:srgbClr val="FCCEBA"/>
                </a:solidFill>
                <a:latin typeface="Open Sans"/>
                <a:ea typeface="Open Sans"/>
                <a:cs typeface="Open Sans"/>
                <a:sym typeface="Open Sans"/>
              </a:defRPr>
            </a:lvl2pPr>
            <a:lvl3pPr marL="1371600" marR="0" lvl="2" indent="-228600" algn="l" rtl="0">
              <a:lnSpc>
                <a:spcPct val="100000"/>
              </a:lnSpc>
              <a:spcBef>
                <a:spcPts val="0"/>
              </a:spcBef>
              <a:spcAft>
                <a:spcPts val="0"/>
              </a:spcAft>
              <a:buClr>
                <a:srgbClr val="FCCEBA"/>
              </a:buClr>
              <a:buSzPts val="1400"/>
              <a:buFont typeface="Open Sans"/>
              <a:buNone/>
              <a:defRPr sz="1400" i="0" u="none" strike="noStrike" cap="none">
                <a:solidFill>
                  <a:srgbClr val="FCCEBA"/>
                </a:solidFill>
                <a:latin typeface="Open Sans"/>
                <a:ea typeface="Open Sans"/>
                <a:cs typeface="Open Sans"/>
                <a:sym typeface="Open Sans"/>
              </a:defRPr>
            </a:lvl3pPr>
            <a:lvl4pPr marL="1828800" marR="0" lvl="3" indent="-228600" algn="l" rtl="0">
              <a:lnSpc>
                <a:spcPct val="100000"/>
              </a:lnSpc>
              <a:spcBef>
                <a:spcPts val="0"/>
              </a:spcBef>
              <a:spcAft>
                <a:spcPts val="0"/>
              </a:spcAft>
              <a:buClr>
                <a:srgbClr val="FCCEBA"/>
              </a:buClr>
              <a:buSzPts val="1400"/>
              <a:buFont typeface="Open Sans"/>
              <a:buNone/>
              <a:defRPr sz="1400" i="0" u="none" strike="noStrike" cap="none">
                <a:solidFill>
                  <a:srgbClr val="FCCEBA"/>
                </a:solidFill>
                <a:latin typeface="Open Sans"/>
                <a:ea typeface="Open Sans"/>
                <a:cs typeface="Open Sans"/>
                <a:sym typeface="Open Sans"/>
              </a:defRPr>
            </a:lvl4pPr>
            <a:lvl5pPr marL="2286000" marR="0" lvl="4" indent="-228600" algn="l" rtl="0">
              <a:lnSpc>
                <a:spcPct val="100000"/>
              </a:lnSpc>
              <a:spcBef>
                <a:spcPts val="0"/>
              </a:spcBef>
              <a:spcAft>
                <a:spcPts val="0"/>
              </a:spcAft>
              <a:buClr>
                <a:srgbClr val="FCCEBA"/>
              </a:buClr>
              <a:buSzPts val="1400"/>
              <a:buFont typeface="Open Sans"/>
              <a:buNone/>
              <a:defRPr sz="1400" i="0" u="none" strike="noStrike" cap="none">
                <a:solidFill>
                  <a:srgbClr val="FCCEBA"/>
                </a:solidFill>
                <a:latin typeface="Open Sans"/>
                <a:ea typeface="Open Sans"/>
                <a:cs typeface="Open Sans"/>
                <a:sym typeface="Open Sans"/>
              </a:defRPr>
            </a:lvl5pPr>
            <a:lvl6pPr marL="2743200" marR="0" lvl="5" indent="-228600" algn="l" rtl="0">
              <a:lnSpc>
                <a:spcPct val="100000"/>
              </a:lnSpc>
              <a:spcBef>
                <a:spcPts val="0"/>
              </a:spcBef>
              <a:spcAft>
                <a:spcPts val="0"/>
              </a:spcAft>
              <a:buClr>
                <a:srgbClr val="FCCEBA"/>
              </a:buClr>
              <a:buSzPts val="1400"/>
              <a:buFont typeface="Open Sans"/>
              <a:buNone/>
              <a:defRPr sz="1400" i="0" u="none" strike="noStrike" cap="none">
                <a:solidFill>
                  <a:srgbClr val="FCCEBA"/>
                </a:solidFill>
                <a:latin typeface="Open Sans"/>
                <a:ea typeface="Open Sans"/>
                <a:cs typeface="Open Sans"/>
                <a:sym typeface="Open Sans"/>
              </a:defRPr>
            </a:lvl6pPr>
            <a:lvl7pPr marL="3200400" marR="0" lvl="6" indent="-228600" algn="l" rtl="0">
              <a:lnSpc>
                <a:spcPct val="100000"/>
              </a:lnSpc>
              <a:spcBef>
                <a:spcPts val="0"/>
              </a:spcBef>
              <a:spcAft>
                <a:spcPts val="0"/>
              </a:spcAft>
              <a:buClr>
                <a:srgbClr val="FCCEBA"/>
              </a:buClr>
              <a:buSzPts val="1400"/>
              <a:buFont typeface="Open Sans"/>
              <a:buNone/>
              <a:defRPr sz="1400" i="0" u="none" strike="noStrike" cap="none">
                <a:solidFill>
                  <a:srgbClr val="FCCEBA"/>
                </a:solidFill>
                <a:latin typeface="Open Sans"/>
                <a:ea typeface="Open Sans"/>
                <a:cs typeface="Open Sans"/>
                <a:sym typeface="Open Sans"/>
              </a:defRPr>
            </a:lvl7pPr>
            <a:lvl8pPr marL="3657600" marR="0" lvl="7" indent="-228600" algn="l" rtl="0">
              <a:lnSpc>
                <a:spcPct val="100000"/>
              </a:lnSpc>
              <a:spcBef>
                <a:spcPts val="0"/>
              </a:spcBef>
              <a:spcAft>
                <a:spcPts val="0"/>
              </a:spcAft>
              <a:buClr>
                <a:srgbClr val="FCCEBA"/>
              </a:buClr>
              <a:buSzPts val="1400"/>
              <a:buFont typeface="Open Sans"/>
              <a:buNone/>
              <a:defRPr sz="1400" i="0" u="none" strike="noStrike" cap="none">
                <a:solidFill>
                  <a:srgbClr val="FCCEBA"/>
                </a:solidFill>
                <a:latin typeface="Open Sans"/>
                <a:ea typeface="Open Sans"/>
                <a:cs typeface="Open Sans"/>
                <a:sym typeface="Open Sans"/>
              </a:defRPr>
            </a:lvl8pPr>
            <a:lvl9pPr marL="4114800" marR="0" lvl="8" indent="-228600" algn="l" rtl="0">
              <a:lnSpc>
                <a:spcPct val="100000"/>
              </a:lnSpc>
              <a:spcBef>
                <a:spcPts val="0"/>
              </a:spcBef>
              <a:spcAft>
                <a:spcPts val="0"/>
              </a:spcAft>
              <a:buClr>
                <a:srgbClr val="FCCEBA"/>
              </a:buClr>
              <a:buSzPts val="1400"/>
              <a:buFont typeface="Open Sans"/>
              <a:buNone/>
              <a:defRPr sz="1400" i="0" u="none" strike="noStrike" cap="none">
                <a:solidFill>
                  <a:srgbClr val="FCCEBA"/>
                </a:solidFill>
                <a:latin typeface="Open Sans"/>
                <a:ea typeface="Open Sans"/>
                <a:cs typeface="Open Sans"/>
                <a:sym typeface="Open Sans"/>
              </a:defRPr>
            </a:lvl9pPr>
          </a:lstStyle>
          <a:p>
            <a:endParaRPr/>
          </a:p>
        </p:txBody>
      </p:sp>
      <p:sp>
        <p:nvSpPr>
          <p:cNvPr id="57" name="Google Shape;57;p14"/>
          <p:cNvSpPr txBox="1">
            <a:spLocks noGrp="1"/>
          </p:cNvSpPr>
          <p:nvPr>
            <p:ph type="body" idx="3"/>
          </p:nvPr>
        </p:nvSpPr>
        <p:spPr>
          <a:xfrm>
            <a:off x="7181953" y="280206"/>
            <a:ext cx="3272700" cy="7020000"/>
          </a:xfrm>
          <a:prstGeom prst="rect">
            <a:avLst/>
          </a:prstGeom>
          <a:noFill/>
          <a:ln>
            <a:noFill/>
          </a:ln>
        </p:spPr>
        <p:txBody>
          <a:bodyPr spcFirstLastPara="1" wrap="square" lIns="92050" tIns="92050" rIns="92050" bIns="92050" anchor="t" anchorCtr="0">
            <a:noAutofit/>
          </a:bodyPr>
          <a:lstStyle>
            <a:lvl1pPr marL="457200" marR="0" lvl="0"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1pPr>
            <a:lvl2pPr marL="914400" marR="0" lvl="1"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2pPr>
            <a:lvl3pPr marL="1371600" marR="0" lvl="2"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3pPr>
            <a:lvl4pPr marL="1828800" marR="0" lvl="3"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4pPr>
            <a:lvl5pPr marL="2286000" marR="0" lvl="4"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5pPr>
            <a:lvl6pPr marL="2743200" marR="0" lvl="5"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6pPr>
            <a:lvl7pPr marL="3200400" marR="0" lvl="6"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7pPr>
            <a:lvl8pPr marL="3657600" marR="0" lvl="7"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8pPr>
            <a:lvl9pPr marL="4114800" marR="0" lvl="8"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9pPr>
          </a:lstStyle>
          <a:p>
            <a:endParaRPr/>
          </a:p>
        </p:txBody>
      </p:sp>
      <p:sp>
        <p:nvSpPr>
          <p:cNvPr id="58" name="Google Shape;58;p14"/>
          <p:cNvSpPr txBox="1">
            <a:spLocks noGrp="1"/>
          </p:cNvSpPr>
          <p:nvPr>
            <p:ph type="body" idx="4"/>
          </p:nvPr>
        </p:nvSpPr>
        <p:spPr>
          <a:xfrm>
            <a:off x="3735524" y="280206"/>
            <a:ext cx="3272700" cy="7020000"/>
          </a:xfrm>
          <a:prstGeom prst="rect">
            <a:avLst/>
          </a:prstGeom>
          <a:noFill/>
          <a:ln>
            <a:noFill/>
          </a:ln>
        </p:spPr>
        <p:txBody>
          <a:bodyPr spcFirstLastPara="1" wrap="square" lIns="92050" tIns="92050" rIns="92050" bIns="92050" anchor="t" anchorCtr="0">
            <a:noAutofit/>
          </a:bodyPr>
          <a:lstStyle>
            <a:lvl1pPr marL="457200" marR="0" lvl="0"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1pPr>
            <a:lvl2pPr marL="914400" marR="0" lvl="1"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2pPr>
            <a:lvl3pPr marL="1371600" marR="0" lvl="2"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3pPr>
            <a:lvl4pPr marL="1828800" marR="0" lvl="3"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4pPr>
            <a:lvl5pPr marL="2286000" marR="0" lvl="4"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5pPr>
            <a:lvl6pPr marL="2743200" marR="0" lvl="5"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6pPr>
            <a:lvl7pPr marL="3200400" marR="0" lvl="6"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7pPr>
            <a:lvl8pPr marL="3657600" marR="0" lvl="7"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8pPr>
            <a:lvl9pPr marL="4114800" marR="0" lvl="8"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ayout option  1">
  <p:cSld name="1_Custom Layout_1_1">
    <p:spTree>
      <p:nvGrpSpPr>
        <p:cNvPr id="1" name="Shape 59"/>
        <p:cNvGrpSpPr/>
        <p:nvPr/>
      </p:nvGrpSpPr>
      <p:grpSpPr>
        <a:xfrm>
          <a:off x="0" y="0"/>
          <a:ext cx="0" cy="0"/>
          <a:chOff x="0" y="0"/>
          <a:chExt cx="0" cy="0"/>
        </a:xfrm>
      </p:grpSpPr>
      <p:sp>
        <p:nvSpPr>
          <p:cNvPr id="60" name="Google Shape;60;p15"/>
          <p:cNvSpPr/>
          <p:nvPr/>
        </p:nvSpPr>
        <p:spPr>
          <a:xfrm>
            <a:off x="0" y="-150"/>
            <a:ext cx="3561900" cy="7601100"/>
          </a:xfrm>
          <a:prstGeom prst="rect">
            <a:avLst/>
          </a:prstGeom>
          <a:solidFill>
            <a:srgbClr val="006278"/>
          </a:solidFill>
          <a:ln>
            <a:noFill/>
          </a:ln>
        </p:spPr>
        <p:txBody>
          <a:bodyPr spcFirstLastPara="1" wrap="square" lIns="92050" tIns="46000" rIns="92050" bIns="460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Open Sans"/>
              <a:ea typeface="Open Sans"/>
              <a:cs typeface="Open Sans"/>
              <a:sym typeface="Open Sans"/>
            </a:endParaRPr>
          </a:p>
        </p:txBody>
      </p:sp>
      <p:sp>
        <p:nvSpPr>
          <p:cNvPr id="61" name="Google Shape;61;p15"/>
          <p:cNvSpPr txBox="1">
            <a:spLocks noGrp="1"/>
          </p:cNvSpPr>
          <p:nvPr>
            <p:ph type="body" idx="1"/>
          </p:nvPr>
        </p:nvSpPr>
        <p:spPr>
          <a:xfrm>
            <a:off x="272732" y="270012"/>
            <a:ext cx="3067200" cy="1345800"/>
          </a:xfrm>
          <a:prstGeom prst="rect">
            <a:avLst/>
          </a:prstGeom>
          <a:noFill/>
          <a:ln>
            <a:noFill/>
          </a:ln>
        </p:spPr>
        <p:txBody>
          <a:bodyPr spcFirstLastPara="1" wrap="square" lIns="92050" tIns="92050" rIns="92050" bIns="92050" anchor="t" anchorCtr="0">
            <a:noAutofit/>
          </a:bodyPr>
          <a:lstStyle>
            <a:lvl1pPr marL="457200" marR="0" lvl="0" indent="-228600" rtl="0">
              <a:lnSpc>
                <a:spcPct val="100000"/>
              </a:lnSpc>
              <a:spcBef>
                <a:spcPts val="0"/>
              </a:spcBef>
              <a:spcAft>
                <a:spcPts val="0"/>
              </a:spcAft>
              <a:buClr>
                <a:srgbClr val="FCCEBA"/>
              </a:buClr>
              <a:buSzPts val="1400"/>
              <a:buFont typeface="Open Sans"/>
              <a:buNone/>
              <a:defRPr sz="2400" b="1" i="0" u="none" strike="noStrike" cap="none">
                <a:solidFill>
                  <a:srgbClr val="FCCEBA"/>
                </a:solidFill>
                <a:latin typeface="Open Sans"/>
                <a:ea typeface="Open Sans"/>
                <a:cs typeface="Open Sans"/>
                <a:sym typeface="Open Sans"/>
              </a:defRPr>
            </a:lvl1pPr>
            <a:lvl2pPr marL="914400" marR="0" lvl="1" indent="-228600" rtl="0">
              <a:lnSpc>
                <a:spcPct val="100000"/>
              </a:lnSpc>
              <a:spcBef>
                <a:spcPts val="0"/>
              </a:spcBef>
              <a:spcAft>
                <a:spcPts val="0"/>
              </a:spcAft>
              <a:buClr>
                <a:srgbClr val="FCCEBA"/>
              </a:buClr>
              <a:buSzPts val="1400"/>
              <a:buFont typeface="Open Sans"/>
              <a:buNone/>
              <a:defRPr sz="2400" b="1" i="0" u="none" strike="noStrike" cap="none">
                <a:solidFill>
                  <a:srgbClr val="FCCEBA"/>
                </a:solidFill>
                <a:latin typeface="Open Sans"/>
                <a:ea typeface="Open Sans"/>
                <a:cs typeface="Open Sans"/>
                <a:sym typeface="Open Sans"/>
              </a:defRPr>
            </a:lvl2pPr>
            <a:lvl3pPr marL="1371600" marR="0" lvl="2" indent="-228600" rtl="0">
              <a:lnSpc>
                <a:spcPct val="100000"/>
              </a:lnSpc>
              <a:spcBef>
                <a:spcPts val="0"/>
              </a:spcBef>
              <a:spcAft>
                <a:spcPts val="0"/>
              </a:spcAft>
              <a:buClr>
                <a:srgbClr val="FCCEBA"/>
              </a:buClr>
              <a:buSzPts val="1400"/>
              <a:buFont typeface="Open Sans"/>
              <a:buNone/>
              <a:defRPr sz="2400" b="1" i="0" u="none" strike="noStrike" cap="none">
                <a:solidFill>
                  <a:srgbClr val="FCCEBA"/>
                </a:solidFill>
                <a:latin typeface="Open Sans"/>
                <a:ea typeface="Open Sans"/>
                <a:cs typeface="Open Sans"/>
                <a:sym typeface="Open Sans"/>
              </a:defRPr>
            </a:lvl3pPr>
            <a:lvl4pPr marL="1828800" marR="0" lvl="3" indent="-228600" rtl="0">
              <a:lnSpc>
                <a:spcPct val="100000"/>
              </a:lnSpc>
              <a:spcBef>
                <a:spcPts val="0"/>
              </a:spcBef>
              <a:spcAft>
                <a:spcPts val="0"/>
              </a:spcAft>
              <a:buClr>
                <a:srgbClr val="FCCEBA"/>
              </a:buClr>
              <a:buSzPts val="1400"/>
              <a:buFont typeface="Open Sans"/>
              <a:buNone/>
              <a:defRPr sz="2400" b="1" i="0" u="none" strike="noStrike" cap="none">
                <a:solidFill>
                  <a:srgbClr val="FCCEBA"/>
                </a:solidFill>
                <a:latin typeface="Open Sans"/>
                <a:ea typeface="Open Sans"/>
                <a:cs typeface="Open Sans"/>
                <a:sym typeface="Open Sans"/>
              </a:defRPr>
            </a:lvl4pPr>
            <a:lvl5pPr marL="2286000" marR="0" lvl="4" indent="-228600" rtl="0">
              <a:lnSpc>
                <a:spcPct val="100000"/>
              </a:lnSpc>
              <a:spcBef>
                <a:spcPts val="0"/>
              </a:spcBef>
              <a:spcAft>
                <a:spcPts val="0"/>
              </a:spcAft>
              <a:buClr>
                <a:srgbClr val="FCCEBA"/>
              </a:buClr>
              <a:buSzPts val="1400"/>
              <a:buFont typeface="Open Sans"/>
              <a:buNone/>
              <a:defRPr sz="2400" b="1" i="0" u="none" strike="noStrike" cap="none">
                <a:solidFill>
                  <a:srgbClr val="FCCEBA"/>
                </a:solidFill>
                <a:latin typeface="Open Sans"/>
                <a:ea typeface="Open Sans"/>
                <a:cs typeface="Open Sans"/>
                <a:sym typeface="Open Sans"/>
              </a:defRPr>
            </a:lvl5pPr>
            <a:lvl6pPr marL="2743200" marR="0" lvl="5" indent="-228600" rtl="0">
              <a:lnSpc>
                <a:spcPct val="100000"/>
              </a:lnSpc>
              <a:spcBef>
                <a:spcPts val="0"/>
              </a:spcBef>
              <a:spcAft>
                <a:spcPts val="0"/>
              </a:spcAft>
              <a:buClr>
                <a:srgbClr val="FCCEBA"/>
              </a:buClr>
              <a:buSzPts val="1400"/>
              <a:buFont typeface="Open Sans"/>
              <a:buNone/>
              <a:defRPr sz="1400" b="1" i="0" u="none" strike="noStrike" cap="none">
                <a:solidFill>
                  <a:srgbClr val="FCCEBA"/>
                </a:solidFill>
                <a:latin typeface="Open Sans"/>
                <a:ea typeface="Open Sans"/>
                <a:cs typeface="Open Sans"/>
                <a:sym typeface="Open Sans"/>
              </a:defRPr>
            </a:lvl6pPr>
            <a:lvl7pPr marL="3200400" marR="0" lvl="6" indent="-228600" rtl="0">
              <a:lnSpc>
                <a:spcPct val="100000"/>
              </a:lnSpc>
              <a:spcBef>
                <a:spcPts val="0"/>
              </a:spcBef>
              <a:spcAft>
                <a:spcPts val="0"/>
              </a:spcAft>
              <a:buClr>
                <a:srgbClr val="FCCEBA"/>
              </a:buClr>
              <a:buSzPts val="1400"/>
              <a:buFont typeface="Open Sans"/>
              <a:buNone/>
              <a:defRPr sz="1400" b="1" i="0" u="none" strike="noStrike" cap="none">
                <a:solidFill>
                  <a:srgbClr val="FCCEBA"/>
                </a:solidFill>
                <a:latin typeface="Open Sans"/>
                <a:ea typeface="Open Sans"/>
                <a:cs typeface="Open Sans"/>
                <a:sym typeface="Open Sans"/>
              </a:defRPr>
            </a:lvl7pPr>
            <a:lvl8pPr marL="3657600" marR="0" lvl="7" indent="-228600" rtl="0">
              <a:lnSpc>
                <a:spcPct val="100000"/>
              </a:lnSpc>
              <a:spcBef>
                <a:spcPts val="0"/>
              </a:spcBef>
              <a:spcAft>
                <a:spcPts val="0"/>
              </a:spcAft>
              <a:buClr>
                <a:srgbClr val="FCCEBA"/>
              </a:buClr>
              <a:buSzPts val="1400"/>
              <a:buFont typeface="Open Sans"/>
              <a:buNone/>
              <a:defRPr sz="1400" b="1" i="0" u="none" strike="noStrike" cap="none">
                <a:solidFill>
                  <a:srgbClr val="FCCEBA"/>
                </a:solidFill>
                <a:latin typeface="Open Sans"/>
                <a:ea typeface="Open Sans"/>
                <a:cs typeface="Open Sans"/>
                <a:sym typeface="Open Sans"/>
              </a:defRPr>
            </a:lvl8pPr>
            <a:lvl9pPr marL="4114800" marR="0" lvl="8" indent="-228600" rtl="0">
              <a:lnSpc>
                <a:spcPct val="100000"/>
              </a:lnSpc>
              <a:spcBef>
                <a:spcPts val="0"/>
              </a:spcBef>
              <a:spcAft>
                <a:spcPts val="0"/>
              </a:spcAft>
              <a:buClr>
                <a:srgbClr val="FCCEBA"/>
              </a:buClr>
              <a:buSzPts val="1400"/>
              <a:buFont typeface="Open Sans"/>
              <a:buNone/>
              <a:defRPr sz="1400" b="1" i="0" u="none" strike="noStrike" cap="none">
                <a:solidFill>
                  <a:srgbClr val="FCCEBA"/>
                </a:solidFill>
                <a:latin typeface="Open Sans"/>
                <a:ea typeface="Open Sans"/>
                <a:cs typeface="Open Sans"/>
                <a:sym typeface="Open Sans"/>
              </a:defRPr>
            </a:lvl9pPr>
          </a:lstStyle>
          <a:p>
            <a:endParaRPr/>
          </a:p>
        </p:txBody>
      </p:sp>
      <p:sp>
        <p:nvSpPr>
          <p:cNvPr id="62" name="Google Shape;62;p15"/>
          <p:cNvSpPr txBox="1">
            <a:spLocks noGrp="1"/>
          </p:cNvSpPr>
          <p:nvPr>
            <p:ph type="body" idx="2"/>
          </p:nvPr>
        </p:nvSpPr>
        <p:spPr>
          <a:xfrm>
            <a:off x="280460" y="1682822"/>
            <a:ext cx="3067200" cy="5607300"/>
          </a:xfrm>
          <a:prstGeom prst="rect">
            <a:avLst/>
          </a:prstGeom>
          <a:noFill/>
          <a:ln>
            <a:noFill/>
          </a:ln>
        </p:spPr>
        <p:txBody>
          <a:bodyPr spcFirstLastPara="1" wrap="square" lIns="92050" tIns="92050" rIns="92050" bIns="92050" anchor="t" anchorCtr="0">
            <a:noAutofit/>
          </a:bodyPr>
          <a:lstStyle>
            <a:lvl1pPr marL="457200" marR="0" lvl="0" indent="-228600" algn="l" rtl="0">
              <a:lnSpc>
                <a:spcPct val="100000"/>
              </a:lnSpc>
              <a:spcBef>
                <a:spcPts val="0"/>
              </a:spcBef>
              <a:spcAft>
                <a:spcPts val="0"/>
              </a:spcAft>
              <a:buClr>
                <a:srgbClr val="FCCEBA"/>
              </a:buClr>
              <a:buSzPts val="1400"/>
              <a:buFont typeface="Open Sans"/>
              <a:buNone/>
              <a:defRPr sz="1400" i="0" u="none" strike="noStrike" cap="none">
                <a:solidFill>
                  <a:srgbClr val="FCCEBA"/>
                </a:solidFill>
                <a:latin typeface="Open Sans"/>
                <a:ea typeface="Open Sans"/>
                <a:cs typeface="Open Sans"/>
                <a:sym typeface="Open Sans"/>
              </a:defRPr>
            </a:lvl1pPr>
            <a:lvl2pPr marL="914400" marR="0" lvl="1" indent="-228600" algn="l" rtl="0">
              <a:lnSpc>
                <a:spcPct val="100000"/>
              </a:lnSpc>
              <a:spcBef>
                <a:spcPts val="0"/>
              </a:spcBef>
              <a:spcAft>
                <a:spcPts val="0"/>
              </a:spcAft>
              <a:buClr>
                <a:srgbClr val="FCCEBA"/>
              </a:buClr>
              <a:buSzPts val="1400"/>
              <a:buFont typeface="Open Sans"/>
              <a:buNone/>
              <a:defRPr sz="1400" i="0" u="none" strike="noStrike" cap="none">
                <a:solidFill>
                  <a:srgbClr val="FCCEBA"/>
                </a:solidFill>
                <a:latin typeface="Open Sans"/>
                <a:ea typeface="Open Sans"/>
                <a:cs typeface="Open Sans"/>
                <a:sym typeface="Open Sans"/>
              </a:defRPr>
            </a:lvl2pPr>
            <a:lvl3pPr marL="1371600" marR="0" lvl="2" indent="-228600" algn="l" rtl="0">
              <a:lnSpc>
                <a:spcPct val="100000"/>
              </a:lnSpc>
              <a:spcBef>
                <a:spcPts val="0"/>
              </a:spcBef>
              <a:spcAft>
                <a:spcPts val="0"/>
              </a:spcAft>
              <a:buClr>
                <a:srgbClr val="FCCEBA"/>
              </a:buClr>
              <a:buSzPts val="1400"/>
              <a:buFont typeface="Open Sans"/>
              <a:buNone/>
              <a:defRPr sz="1400" i="0" u="none" strike="noStrike" cap="none">
                <a:solidFill>
                  <a:srgbClr val="FCCEBA"/>
                </a:solidFill>
                <a:latin typeface="Open Sans"/>
                <a:ea typeface="Open Sans"/>
                <a:cs typeface="Open Sans"/>
                <a:sym typeface="Open Sans"/>
              </a:defRPr>
            </a:lvl3pPr>
            <a:lvl4pPr marL="1828800" marR="0" lvl="3" indent="-228600" algn="l" rtl="0">
              <a:lnSpc>
                <a:spcPct val="100000"/>
              </a:lnSpc>
              <a:spcBef>
                <a:spcPts val="0"/>
              </a:spcBef>
              <a:spcAft>
                <a:spcPts val="0"/>
              </a:spcAft>
              <a:buClr>
                <a:srgbClr val="FCCEBA"/>
              </a:buClr>
              <a:buSzPts val="1400"/>
              <a:buFont typeface="Open Sans"/>
              <a:buNone/>
              <a:defRPr sz="1400" i="0" u="none" strike="noStrike" cap="none">
                <a:solidFill>
                  <a:srgbClr val="FCCEBA"/>
                </a:solidFill>
                <a:latin typeface="Open Sans"/>
                <a:ea typeface="Open Sans"/>
                <a:cs typeface="Open Sans"/>
                <a:sym typeface="Open Sans"/>
              </a:defRPr>
            </a:lvl4pPr>
            <a:lvl5pPr marL="2286000" marR="0" lvl="4" indent="-228600" algn="l" rtl="0">
              <a:lnSpc>
                <a:spcPct val="100000"/>
              </a:lnSpc>
              <a:spcBef>
                <a:spcPts val="0"/>
              </a:spcBef>
              <a:spcAft>
                <a:spcPts val="0"/>
              </a:spcAft>
              <a:buClr>
                <a:srgbClr val="FCCEBA"/>
              </a:buClr>
              <a:buSzPts val="1400"/>
              <a:buFont typeface="Open Sans"/>
              <a:buNone/>
              <a:defRPr sz="1400" i="0" u="none" strike="noStrike" cap="none">
                <a:solidFill>
                  <a:srgbClr val="FCCEBA"/>
                </a:solidFill>
                <a:latin typeface="Open Sans"/>
                <a:ea typeface="Open Sans"/>
                <a:cs typeface="Open Sans"/>
                <a:sym typeface="Open Sans"/>
              </a:defRPr>
            </a:lvl5pPr>
            <a:lvl6pPr marL="2743200" marR="0" lvl="5" indent="-228600" algn="l" rtl="0">
              <a:lnSpc>
                <a:spcPct val="100000"/>
              </a:lnSpc>
              <a:spcBef>
                <a:spcPts val="0"/>
              </a:spcBef>
              <a:spcAft>
                <a:spcPts val="0"/>
              </a:spcAft>
              <a:buClr>
                <a:srgbClr val="FCCEBA"/>
              </a:buClr>
              <a:buSzPts val="1400"/>
              <a:buFont typeface="Open Sans"/>
              <a:buNone/>
              <a:defRPr sz="1400" i="0" u="none" strike="noStrike" cap="none">
                <a:solidFill>
                  <a:srgbClr val="FCCEBA"/>
                </a:solidFill>
                <a:latin typeface="Open Sans"/>
                <a:ea typeface="Open Sans"/>
                <a:cs typeface="Open Sans"/>
                <a:sym typeface="Open Sans"/>
              </a:defRPr>
            </a:lvl6pPr>
            <a:lvl7pPr marL="3200400" marR="0" lvl="6" indent="-228600" algn="l" rtl="0">
              <a:lnSpc>
                <a:spcPct val="100000"/>
              </a:lnSpc>
              <a:spcBef>
                <a:spcPts val="0"/>
              </a:spcBef>
              <a:spcAft>
                <a:spcPts val="0"/>
              </a:spcAft>
              <a:buClr>
                <a:srgbClr val="FCCEBA"/>
              </a:buClr>
              <a:buSzPts val="1400"/>
              <a:buFont typeface="Open Sans"/>
              <a:buNone/>
              <a:defRPr sz="1400" i="0" u="none" strike="noStrike" cap="none">
                <a:solidFill>
                  <a:srgbClr val="FCCEBA"/>
                </a:solidFill>
                <a:latin typeface="Open Sans"/>
                <a:ea typeface="Open Sans"/>
                <a:cs typeface="Open Sans"/>
                <a:sym typeface="Open Sans"/>
              </a:defRPr>
            </a:lvl7pPr>
            <a:lvl8pPr marL="3657600" marR="0" lvl="7" indent="-228600" algn="l" rtl="0">
              <a:lnSpc>
                <a:spcPct val="100000"/>
              </a:lnSpc>
              <a:spcBef>
                <a:spcPts val="0"/>
              </a:spcBef>
              <a:spcAft>
                <a:spcPts val="0"/>
              </a:spcAft>
              <a:buClr>
                <a:srgbClr val="FCCEBA"/>
              </a:buClr>
              <a:buSzPts val="1400"/>
              <a:buFont typeface="Open Sans"/>
              <a:buNone/>
              <a:defRPr sz="1400" i="0" u="none" strike="noStrike" cap="none">
                <a:solidFill>
                  <a:srgbClr val="FCCEBA"/>
                </a:solidFill>
                <a:latin typeface="Open Sans"/>
                <a:ea typeface="Open Sans"/>
                <a:cs typeface="Open Sans"/>
                <a:sym typeface="Open Sans"/>
              </a:defRPr>
            </a:lvl8pPr>
            <a:lvl9pPr marL="4114800" marR="0" lvl="8" indent="-228600" algn="l" rtl="0">
              <a:lnSpc>
                <a:spcPct val="100000"/>
              </a:lnSpc>
              <a:spcBef>
                <a:spcPts val="0"/>
              </a:spcBef>
              <a:spcAft>
                <a:spcPts val="0"/>
              </a:spcAft>
              <a:buClr>
                <a:srgbClr val="FCCEBA"/>
              </a:buClr>
              <a:buSzPts val="1400"/>
              <a:buFont typeface="Open Sans"/>
              <a:buNone/>
              <a:defRPr sz="1400" i="0" u="none" strike="noStrike" cap="none">
                <a:solidFill>
                  <a:srgbClr val="FCCEBA"/>
                </a:solidFill>
                <a:latin typeface="Open Sans"/>
                <a:ea typeface="Open Sans"/>
                <a:cs typeface="Open Sans"/>
                <a:sym typeface="Open Sans"/>
              </a:defRPr>
            </a:lvl9pPr>
          </a:lstStyle>
          <a:p>
            <a:endParaRPr/>
          </a:p>
        </p:txBody>
      </p:sp>
      <p:sp>
        <p:nvSpPr>
          <p:cNvPr id="63" name="Google Shape;63;p15"/>
          <p:cNvSpPr txBox="1">
            <a:spLocks noGrp="1"/>
          </p:cNvSpPr>
          <p:nvPr>
            <p:ph type="body" idx="3"/>
          </p:nvPr>
        </p:nvSpPr>
        <p:spPr>
          <a:xfrm>
            <a:off x="7181953" y="280206"/>
            <a:ext cx="3272700" cy="7020000"/>
          </a:xfrm>
          <a:prstGeom prst="rect">
            <a:avLst/>
          </a:prstGeom>
          <a:noFill/>
          <a:ln>
            <a:noFill/>
          </a:ln>
        </p:spPr>
        <p:txBody>
          <a:bodyPr spcFirstLastPara="1" wrap="square" lIns="92050" tIns="92050" rIns="92050" bIns="92050" anchor="t" anchorCtr="0">
            <a:noAutofit/>
          </a:bodyPr>
          <a:lstStyle>
            <a:lvl1pPr marL="457200" marR="0" lvl="0"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1pPr>
            <a:lvl2pPr marL="914400" marR="0" lvl="1"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2pPr>
            <a:lvl3pPr marL="1371600" marR="0" lvl="2"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3pPr>
            <a:lvl4pPr marL="1828800" marR="0" lvl="3"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4pPr>
            <a:lvl5pPr marL="2286000" marR="0" lvl="4"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5pPr>
            <a:lvl6pPr marL="2743200" marR="0" lvl="5"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6pPr>
            <a:lvl7pPr marL="3200400" marR="0" lvl="6"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7pPr>
            <a:lvl8pPr marL="3657600" marR="0" lvl="7"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8pPr>
            <a:lvl9pPr marL="4114800" marR="0" lvl="8"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9pPr>
          </a:lstStyle>
          <a:p>
            <a:endParaRPr/>
          </a:p>
        </p:txBody>
      </p:sp>
      <p:sp>
        <p:nvSpPr>
          <p:cNvPr id="64" name="Google Shape;64;p15"/>
          <p:cNvSpPr txBox="1">
            <a:spLocks noGrp="1"/>
          </p:cNvSpPr>
          <p:nvPr>
            <p:ph type="body" idx="4"/>
          </p:nvPr>
        </p:nvSpPr>
        <p:spPr>
          <a:xfrm>
            <a:off x="3735524" y="280206"/>
            <a:ext cx="3272700" cy="7020000"/>
          </a:xfrm>
          <a:prstGeom prst="rect">
            <a:avLst/>
          </a:prstGeom>
          <a:noFill/>
          <a:ln>
            <a:noFill/>
          </a:ln>
        </p:spPr>
        <p:txBody>
          <a:bodyPr spcFirstLastPara="1" wrap="square" lIns="92050" tIns="92050" rIns="92050" bIns="92050" anchor="t" anchorCtr="0">
            <a:noAutofit/>
          </a:bodyPr>
          <a:lstStyle>
            <a:lvl1pPr marL="457200" marR="0" lvl="0"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1pPr>
            <a:lvl2pPr marL="914400" marR="0" lvl="1"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2pPr>
            <a:lvl3pPr marL="1371600" marR="0" lvl="2"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3pPr>
            <a:lvl4pPr marL="1828800" marR="0" lvl="3"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4pPr>
            <a:lvl5pPr marL="2286000" marR="0" lvl="4"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5pPr>
            <a:lvl6pPr marL="2743200" marR="0" lvl="5"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6pPr>
            <a:lvl7pPr marL="3200400" marR="0" lvl="6"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7pPr>
            <a:lvl8pPr marL="3657600" marR="0" lvl="7"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8pPr>
            <a:lvl9pPr marL="4114800" marR="0" lvl="8"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Layout option 2">
  <p:cSld name="Title Slide_1">
    <p:spTree>
      <p:nvGrpSpPr>
        <p:cNvPr id="1" name="Shape 65"/>
        <p:cNvGrpSpPr/>
        <p:nvPr/>
      </p:nvGrpSpPr>
      <p:grpSpPr>
        <a:xfrm>
          <a:off x="0" y="0"/>
          <a:ext cx="0" cy="0"/>
          <a:chOff x="0" y="0"/>
          <a:chExt cx="0" cy="0"/>
        </a:xfrm>
      </p:grpSpPr>
      <p:sp>
        <p:nvSpPr>
          <p:cNvPr id="66" name="Google Shape;66;p16"/>
          <p:cNvSpPr/>
          <p:nvPr/>
        </p:nvSpPr>
        <p:spPr>
          <a:xfrm>
            <a:off x="7279353" y="-20551"/>
            <a:ext cx="3561900" cy="7601100"/>
          </a:xfrm>
          <a:prstGeom prst="rect">
            <a:avLst/>
          </a:prstGeom>
          <a:solidFill>
            <a:srgbClr val="FCCEBA"/>
          </a:solidFill>
          <a:ln>
            <a:noFill/>
          </a:ln>
        </p:spPr>
        <p:txBody>
          <a:bodyPr spcFirstLastPara="1" wrap="square" lIns="92050" tIns="46000" rIns="92050" bIns="460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Open Sans"/>
              <a:ea typeface="Open Sans"/>
              <a:cs typeface="Open Sans"/>
              <a:sym typeface="Open Sans"/>
            </a:endParaRPr>
          </a:p>
        </p:txBody>
      </p:sp>
      <p:sp>
        <p:nvSpPr>
          <p:cNvPr id="67" name="Google Shape;67;p16"/>
          <p:cNvSpPr txBox="1">
            <a:spLocks noGrp="1"/>
          </p:cNvSpPr>
          <p:nvPr>
            <p:ph type="body" idx="1"/>
          </p:nvPr>
        </p:nvSpPr>
        <p:spPr>
          <a:xfrm>
            <a:off x="7448574" y="270012"/>
            <a:ext cx="3074700" cy="7020000"/>
          </a:xfrm>
          <a:prstGeom prst="rect">
            <a:avLst/>
          </a:prstGeom>
          <a:noFill/>
          <a:ln>
            <a:noFill/>
          </a:ln>
        </p:spPr>
        <p:txBody>
          <a:bodyPr spcFirstLastPara="1" wrap="square" lIns="92050" tIns="92050" rIns="92050" bIns="92050" anchor="t" anchorCtr="0">
            <a:noAutofit/>
          </a:bodyPr>
          <a:lstStyle>
            <a:lvl1pPr marL="457200" marR="0" lvl="0"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1pPr>
            <a:lvl2pPr marL="914400" marR="0" lvl="1"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2pPr>
            <a:lvl3pPr marL="1371600" marR="0" lvl="2"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3pPr>
            <a:lvl4pPr marL="1828800" marR="0" lvl="3"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4pPr>
            <a:lvl5pPr marL="2286000" marR="0" lvl="4"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5pPr>
            <a:lvl6pPr marL="2743200" marR="0" lvl="5"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6pPr>
            <a:lvl7pPr marL="3200400" marR="0" lvl="6"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7pPr>
            <a:lvl8pPr marL="3657600" marR="0" lvl="7"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8pPr>
            <a:lvl9pPr marL="4114800" marR="0" lvl="8"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9pPr>
          </a:lstStyle>
          <a:p>
            <a:endParaRPr/>
          </a:p>
        </p:txBody>
      </p:sp>
      <p:sp>
        <p:nvSpPr>
          <p:cNvPr id="68" name="Google Shape;68;p16"/>
          <p:cNvSpPr txBox="1">
            <a:spLocks noGrp="1"/>
          </p:cNvSpPr>
          <p:nvPr>
            <p:ph type="body" idx="2"/>
          </p:nvPr>
        </p:nvSpPr>
        <p:spPr>
          <a:xfrm>
            <a:off x="3821498" y="270012"/>
            <a:ext cx="3272700" cy="7020000"/>
          </a:xfrm>
          <a:prstGeom prst="rect">
            <a:avLst/>
          </a:prstGeom>
          <a:noFill/>
          <a:ln>
            <a:noFill/>
          </a:ln>
        </p:spPr>
        <p:txBody>
          <a:bodyPr spcFirstLastPara="1" wrap="square" lIns="92050" tIns="92050" rIns="92050" bIns="92050" anchor="t" anchorCtr="0">
            <a:noAutofit/>
          </a:bodyPr>
          <a:lstStyle>
            <a:lvl1pPr marL="457200" marR="0" lvl="0" indent="-228600" algn="l" rtl="0">
              <a:lnSpc>
                <a:spcPct val="100000"/>
              </a:lnSpc>
              <a:spcBef>
                <a:spcPts val="0"/>
              </a:spcBef>
              <a:spcAft>
                <a:spcPts val="0"/>
              </a:spcAft>
              <a:buClr>
                <a:srgbClr val="006278"/>
              </a:buClr>
              <a:buSzPts val="1400"/>
              <a:buNone/>
              <a:defRPr sz="1400" b="0" i="0" u="none" strike="noStrike" cap="none">
                <a:solidFill>
                  <a:srgbClr val="006278"/>
                </a:solidFill>
              </a:defRPr>
            </a:lvl1pPr>
            <a:lvl2pPr marL="914400" marR="0" lvl="1" indent="-228600" algn="l" rtl="0">
              <a:lnSpc>
                <a:spcPct val="100000"/>
              </a:lnSpc>
              <a:spcBef>
                <a:spcPts val="0"/>
              </a:spcBef>
              <a:spcAft>
                <a:spcPts val="0"/>
              </a:spcAft>
              <a:buClr>
                <a:srgbClr val="006278"/>
              </a:buClr>
              <a:buSzPts val="1400"/>
              <a:buNone/>
              <a:defRPr sz="1400" i="0" u="none" strike="noStrike" cap="none">
                <a:solidFill>
                  <a:srgbClr val="006278"/>
                </a:solidFill>
              </a:defRPr>
            </a:lvl2pPr>
            <a:lvl3pPr marL="1371600" marR="0" lvl="2" indent="-228600" algn="l" rtl="0">
              <a:lnSpc>
                <a:spcPct val="100000"/>
              </a:lnSpc>
              <a:spcBef>
                <a:spcPts val="0"/>
              </a:spcBef>
              <a:spcAft>
                <a:spcPts val="0"/>
              </a:spcAft>
              <a:buClr>
                <a:srgbClr val="006278"/>
              </a:buClr>
              <a:buSzPts val="1400"/>
              <a:buNone/>
              <a:defRPr sz="1400" i="0" u="none" strike="noStrike" cap="none">
                <a:solidFill>
                  <a:srgbClr val="006278"/>
                </a:solidFill>
              </a:defRPr>
            </a:lvl3pPr>
            <a:lvl4pPr marL="1828800" marR="0" lvl="3" indent="-228600" algn="l" rtl="0">
              <a:lnSpc>
                <a:spcPct val="100000"/>
              </a:lnSpc>
              <a:spcBef>
                <a:spcPts val="0"/>
              </a:spcBef>
              <a:spcAft>
                <a:spcPts val="0"/>
              </a:spcAft>
              <a:buClr>
                <a:srgbClr val="006278"/>
              </a:buClr>
              <a:buSzPts val="1400"/>
              <a:buNone/>
              <a:defRPr sz="1400" i="0" u="none" strike="noStrike" cap="none">
                <a:solidFill>
                  <a:srgbClr val="006278"/>
                </a:solidFill>
              </a:defRPr>
            </a:lvl4pPr>
            <a:lvl5pPr marL="2286000" marR="0" lvl="4" indent="-228600" algn="l" rtl="0">
              <a:lnSpc>
                <a:spcPct val="100000"/>
              </a:lnSpc>
              <a:spcBef>
                <a:spcPts val="0"/>
              </a:spcBef>
              <a:spcAft>
                <a:spcPts val="0"/>
              </a:spcAft>
              <a:buClr>
                <a:srgbClr val="006278"/>
              </a:buClr>
              <a:buSzPts val="1400"/>
              <a:buNone/>
              <a:defRPr sz="1400" i="0" u="none" strike="noStrike" cap="none">
                <a:solidFill>
                  <a:srgbClr val="006278"/>
                </a:solidFill>
              </a:defRPr>
            </a:lvl5pPr>
            <a:lvl6pPr marL="2743200" marR="0" lvl="5" indent="-228600" algn="l" rtl="0">
              <a:lnSpc>
                <a:spcPct val="100000"/>
              </a:lnSpc>
              <a:spcBef>
                <a:spcPts val="0"/>
              </a:spcBef>
              <a:spcAft>
                <a:spcPts val="0"/>
              </a:spcAft>
              <a:buClr>
                <a:srgbClr val="006278"/>
              </a:buClr>
              <a:buSzPts val="1400"/>
              <a:buNone/>
              <a:defRPr sz="1400" i="0" u="none" strike="noStrike" cap="none">
                <a:solidFill>
                  <a:srgbClr val="006278"/>
                </a:solidFill>
              </a:defRPr>
            </a:lvl6pPr>
            <a:lvl7pPr marL="3200400" marR="0" lvl="6" indent="-228600" algn="l" rtl="0">
              <a:lnSpc>
                <a:spcPct val="100000"/>
              </a:lnSpc>
              <a:spcBef>
                <a:spcPts val="0"/>
              </a:spcBef>
              <a:spcAft>
                <a:spcPts val="0"/>
              </a:spcAft>
              <a:buClr>
                <a:srgbClr val="006278"/>
              </a:buClr>
              <a:buSzPts val="1400"/>
              <a:buNone/>
              <a:defRPr sz="1400" i="0" u="none" strike="noStrike" cap="none">
                <a:solidFill>
                  <a:srgbClr val="006278"/>
                </a:solidFill>
              </a:defRPr>
            </a:lvl7pPr>
            <a:lvl8pPr marL="3657600" marR="0" lvl="7" indent="-228600" algn="l" rtl="0">
              <a:lnSpc>
                <a:spcPct val="100000"/>
              </a:lnSpc>
              <a:spcBef>
                <a:spcPts val="0"/>
              </a:spcBef>
              <a:spcAft>
                <a:spcPts val="0"/>
              </a:spcAft>
              <a:buClr>
                <a:srgbClr val="006278"/>
              </a:buClr>
              <a:buSzPts val="1400"/>
              <a:buNone/>
              <a:defRPr sz="1400" i="0" u="none" strike="noStrike" cap="none">
                <a:solidFill>
                  <a:srgbClr val="006278"/>
                </a:solidFill>
              </a:defRPr>
            </a:lvl8pPr>
            <a:lvl9pPr marL="4114800" marR="0" lvl="8" indent="-228600" algn="l" rtl="0">
              <a:lnSpc>
                <a:spcPct val="100000"/>
              </a:lnSpc>
              <a:spcBef>
                <a:spcPts val="0"/>
              </a:spcBef>
              <a:spcAft>
                <a:spcPts val="0"/>
              </a:spcAft>
              <a:buClr>
                <a:srgbClr val="006278"/>
              </a:buClr>
              <a:buSzPts val="1400"/>
              <a:buNone/>
              <a:defRPr sz="1400" i="0" u="none" strike="noStrike" cap="none">
                <a:solidFill>
                  <a:srgbClr val="006278"/>
                </a:solidFill>
              </a:defRPr>
            </a:lvl9pPr>
          </a:lstStyle>
          <a:p>
            <a:endParaRPr/>
          </a:p>
        </p:txBody>
      </p:sp>
      <p:sp>
        <p:nvSpPr>
          <p:cNvPr id="69" name="Google Shape;69;p16"/>
          <p:cNvSpPr txBox="1">
            <a:spLocks noGrp="1"/>
          </p:cNvSpPr>
          <p:nvPr>
            <p:ph type="body" idx="3"/>
          </p:nvPr>
        </p:nvSpPr>
        <p:spPr>
          <a:xfrm>
            <a:off x="363643" y="270012"/>
            <a:ext cx="3272700" cy="7020000"/>
          </a:xfrm>
          <a:prstGeom prst="rect">
            <a:avLst/>
          </a:prstGeom>
          <a:noFill/>
          <a:ln>
            <a:noFill/>
          </a:ln>
        </p:spPr>
        <p:txBody>
          <a:bodyPr spcFirstLastPara="1" wrap="square" lIns="92050" tIns="92050" rIns="92050" bIns="92050" anchor="t" anchorCtr="0">
            <a:noAutofit/>
          </a:bodyPr>
          <a:lstStyle>
            <a:lvl1pPr marL="457200" marR="0" lvl="0"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1pPr>
            <a:lvl2pPr marL="914400" marR="0" lvl="1"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2pPr>
            <a:lvl3pPr marL="1371600" marR="0" lvl="2"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3pPr>
            <a:lvl4pPr marL="1828800" marR="0" lvl="3"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4pPr>
            <a:lvl5pPr marL="2286000" marR="0" lvl="4"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5pPr>
            <a:lvl6pPr marL="2743200" marR="0" lvl="5"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6pPr>
            <a:lvl7pPr marL="3200400" marR="0" lvl="6"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7pPr>
            <a:lvl8pPr marL="3657600" marR="0" lvl="7"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8pPr>
            <a:lvl9pPr marL="4114800" marR="0" lvl="8"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Layout option 3">
  <p:cSld name="Custom Layout_1">
    <p:spTree>
      <p:nvGrpSpPr>
        <p:cNvPr id="1" name="Shape 70"/>
        <p:cNvGrpSpPr/>
        <p:nvPr/>
      </p:nvGrpSpPr>
      <p:grpSpPr>
        <a:xfrm>
          <a:off x="0" y="0"/>
          <a:ext cx="0" cy="0"/>
          <a:chOff x="0" y="0"/>
          <a:chExt cx="0" cy="0"/>
        </a:xfrm>
      </p:grpSpPr>
      <p:sp>
        <p:nvSpPr>
          <p:cNvPr id="71" name="Google Shape;71;p17"/>
          <p:cNvSpPr txBox="1">
            <a:spLocks noGrp="1"/>
          </p:cNvSpPr>
          <p:nvPr>
            <p:ph type="body" idx="1"/>
          </p:nvPr>
        </p:nvSpPr>
        <p:spPr>
          <a:xfrm>
            <a:off x="7163568" y="270005"/>
            <a:ext cx="3272700" cy="7020000"/>
          </a:xfrm>
          <a:prstGeom prst="rect">
            <a:avLst/>
          </a:prstGeom>
          <a:noFill/>
          <a:ln>
            <a:noFill/>
          </a:ln>
        </p:spPr>
        <p:txBody>
          <a:bodyPr spcFirstLastPara="1" wrap="square" lIns="92050" tIns="92050" rIns="92050" bIns="92050" anchor="t" anchorCtr="0">
            <a:noAutofit/>
          </a:bodyPr>
          <a:lstStyle>
            <a:lvl1pPr marL="457200" marR="0" lvl="0"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1pPr>
            <a:lvl2pPr marL="914400" marR="0" lvl="1"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2pPr>
            <a:lvl3pPr marL="1371600" marR="0" lvl="2"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3pPr>
            <a:lvl4pPr marL="1828800" marR="0" lvl="3"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4pPr>
            <a:lvl5pPr marL="2286000" marR="0" lvl="4"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5pPr>
            <a:lvl6pPr marL="2743200" marR="0" lvl="5"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6pPr>
            <a:lvl7pPr marL="3200400" marR="0" lvl="6"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7pPr>
            <a:lvl8pPr marL="3657600" marR="0" lvl="7"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8pPr>
            <a:lvl9pPr marL="4114800" marR="0" lvl="8"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9pPr>
          </a:lstStyle>
          <a:p>
            <a:endParaRPr/>
          </a:p>
        </p:txBody>
      </p:sp>
      <p:sp>
        <p:nvSpPr>
          <p:cNvPr id="72" name="Google Shape;72;p17"/>
          <p:cNvSpPr txBox="1">
            <a:spLocks noGrp="1"/>
          </p:cNvSpPr>
          <p:nvPr>
            <p:ph type="body" idx="2"/>
          </p:nvPr>
        </p:nvSpPr>
        <p:spPr>
          <a:xfrm>
            <a:off x="3763606" y="270005"/>
            <a:ext cx="3272700" cy="7020000"/>
          </a:xfrm>
          <a:prstGeom prst="rect">
            <a:avLst/>
          </a:prstGeom>
          <a:noFill/>
          <a:ln>
            <a:noFill/>
          </a:ln>
        </p:spPr>
        <p:txBody>
          <a:bodyPr spcFirstLastPara="1" wrap="square" lIns="92050" tIns="92050" rIns="92050" bIns="92050" anchor="t" anchorCtr="0">
            <a:noAutofit/>
          </a:bodyPr>
          <a:lstStyle>
            <a:lvl1pPr marL="457200" marR="0" lvl="0"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1pPr>
            <a:lvl2pPr marL="914400" marR="0" lvl="1"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2pPr>
            <a:lvl3pPr marL="1371600" marR="0" lvl="2"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3pPr>
            <a:lvl4pPr marL="1828800" marR="0" lvl="3"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4pPr>
            <a:lvl5pPr marL="2286000" marR="0" lvl="4"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5pPr>
            <a:lvl6pPr marL="2743200" marR="0" lvl="5"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6pPr>
            <a:lvl7pPr marL="3200400" marR="0" lvl="6"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7pPr>
            <a:lvl8pPr marL="3657600" marR="0" lvl="7"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8pPr>
            <a:lvl9pPr marL="4114800" marR="0" lvl="8"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9pPr>
          </a:lstStyle>
          <a:p>
            <a:endParaRPr/>
          </a:p>
        </p:txBody>
      </p:sp>
      <p:sp>
        <p:nvSpPr>
          <p:cNvPr id="73" name="Google Shape;73;p17"/>
          <p:cNvSpPr txBox="1">
            <a:spLocks noGrp="1"/>
          </p:cNvSpPr>
          <p:nvPr>
            <p:ph type="body" idx="3"/>
          </p:nvPr>
        </p:nvSpPr>
        <p:spPr>
          <a:xfrm>
            <a:off x="363643" y="270005"/>
            <a:ext cx="3272700" cy="7020000"/>
          </a:xfrm>
          <a:prstGeom prst="rect">
            <a:avLst/>
          </a:prstGeom>
          <a:noFill/>
          <a:ln>
            <a:noFill/>
          </a:ln>
        </p:spPr>
        <p:txBody>
          <a:bodyPr spcFirstLastPara="1" wrap="square" lIns="92050" tIns="92050" rIns="92050" bIns="92050" anchor="t" anchorCtr="0">
            <a:noAutofit/>
          </a:bodyPr>
          <a:lstStyle>
            <a:lvl1pPr marL="457200" marR="0" lvl="0"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1pPr>
            <a:lvl2pPr marL="914400" marR="0" lvl="1"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2pPr>
            <a:lvl3pPr marL="1371600" marR="0" lvl="2"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3pPr>
            <a:lvl4pPr marL="1828800" marR="0" lvl="3"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4pPr>
            <a:lvl5pPr marL="2286000" marR="0" lvl="4"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5pPr>
            <a:lvl6pPr marL="2743200" marR="0" lvl="5"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6pPr>
            <a:lvl7pPr marL="3200400" marR="0" lvl="6"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7pPr>
            <a:lvl8pPr marL="3657600" marR="0" lvl="7"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8pPr>
            <a:lvl9pPr marL="4114800" marR="0" lvl="8" indent="-228600" algn="l" rtl="0">
              <a:lnSpc>
                <a:spcPct val="100000"/>
              </a:lnSpc>
              <a:spcBef>
                <a:spcPts val="0"/>
              </a:spcBef>
              <a:spcAft>
                <a:spcPts val="0"/>
              </a:spcAft>
              <a:buClr>
                <a:srgbClr val="006278"/>
              </a:buClr>
              <a:buSzPts val="1400"/>
              <a:buFont typeface="Open Sans"/>
              <a:buNone/>
              <a:defRPr sz="1400" i="0" u="none" strike="noStrike" cap="none">
                <a:solidFill>
                  <a:srgbClr val="006278"/>
                </a:solidFill>
                <a:latin typeface="Open Sans"/>
                <a:ea typeface="Open Sans"/>
                <a:cs typeface="Open Sans"/>
                <a:sym typeface="Open Sans"/>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Layout option 2 1">
  <p:cSld name="Title Slide_1_1">
    <p:spTree>
      <p:nvGrpSpPr>
        <p:cNvPr id="1" name="Shape 74"/>
        <p:cNvGrpSpPr/>
        <p:nvPr/>
      </p:nvGrpSpPr>
      <p:grpSpPr>
        <a:xfrm>
          <a:off x="0" y="0"/>
          <a:ext cx="0" cy="0"/>
          <a:chOff x="0" y="0"/>
          <a:chExt cx="0" cy="0"/>
        </a:xfrm>
      </p:grpSpPr>
      <p:sp>
        <p:nvSpPr>
          <p:cNvPr id="75" name="Google Shape;75;p18"/>
          <p:cNvSpPr/>
          <p:nvPr/>
        </p:nvSpPr>
        <p:spPr>
          <a:xfrm>
            <a:off x="7279522" y="-20552"/>
            <a:ext cx="3561900" cy="7601400"/>
          </a:xfrm>
          <a:prstGeom prst="rect">
            <a:avLst/>
          </a:prstGeom>
          <a:solidFill>
            <a:srgbClr val="FCCEBA"/>
          </a:solidFill>
          <a:ln>
            <a:noFill/>
          </a:ln>
        </p:spPr>
        <p:txBody>
          <a:bodyPr spcFirstLastPara="1" wrap="square" lIns="92050" tIns="46000" rIns="92050" bIns="460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Open Sans"/>
              <a:ea typeface="Open Sans"/>
              <a:cs typeface="Open Sans"/>
              <a:sym typeface="Open Sans"/>
            </a:endParaRPr>
          </a:p>
        </p:txBody>
      </p:sp>
      <p:sp>
        <p:nvSpPr>
          <p:cNvPr id="76" name="Google Shape;76;p18"/>
          <p:cNvSpPr txBox="1">
            <a:spLocks noGrp="1"/>
          </p:cNvSpPr>
          <p:nvPr>
            <p:ph type="body" idx="1"/>
          </p:nvPr>
        </p:nvSpPr>
        <p:spPr>
          <a:xfrm>
            <a:off x="7448746" y="270024"/>
            <a:ext cx="3074700" cy="7020300"/>
          </a:xfrm>
          <a:prstGeom prst="rect">
            <a:avLst/>
          </a:prstGeom>
          <a:noFill/>
          <a:ln>
            <a:noFill/>
          </a:ln>
        </p:spPr>
        <p:txBody>
          <a:bodyPr spcFirstLastPara="1" wrap="square" lIns="92050" tIns="92050" rIns="92050" bIns="92050" anchor="t" anchorCtr="0">
            <a:noAutofit/>
          </a:bodyPr>
          <a:lstStyle>
            <a:lvl1pPr marL="457200" marR="0" lvl="0" indent="-228600" algn="l" rtl="0">
              <a:lnSpc>
                <a:spcPct val="100000"/>
              </a:lnSpc>
              <a:spcBef>
                <a:spcPts val="0"/>
              </a:spcBef>
              <a:spcAft>
                <a:spcPts val="0"/>
              </a:spcAft>
              <a:buClr>
                <a:srgbClr val="006278"/>
              </a:buClr>
              <a:buSzPts val="1400"/>
              <a:buFont typeface="Open Sans"/>
              <a:buNone/>
              <a:defRPr sz="1400" b="0" i="0" u="none" strike="noStrike" cap="none">
                <a:solidFill>
                  <a:srgbClr val="006278"/>
                </a:solidFill>
                <a:latin typeface="Open Sans"/>
                <a:ea typeface="Open Sans"/>
                <a:cs typeface="Open Sans"/>
                <a:sym typeface="Open Sans"/>
              </a:defRPr>
            </a:lvl1pPr>
            <a:lvl2pPr marL="914400" marR="0" lvl="1" indent="-228600" algn="l" rtl="0">
              <a:lnSpc>
                <a:spcPct val="100000"/>
              </a:lnSpc>
              <a:spcBef>
                <a:spcPts val="0"/>
              </a:spcBef>
              <a:spcAft>
                <a:spcPts val="0"/>
              </a:spcAft>
              <a:buClr>
                <a:srgbClr val="006278"/>
              </a:buClr>
              <a:buSzPts val="1400"/>
              <a:buFont typeface="Open Sans"/>
              <a:buNone/>
              <a:defRPr sz="1400" b="0" i="0" u="none" strike="noStrike" cap="none">
                <a:solidFill>
                  <a:srgbClr val="006278"/>
                </a:solidFill>
                <a:latin typeface="Open Sans"/>
                <a:ea typeface="Open Sans"/>
                <a:cs typeface="Open Sans"/>
                <a:sym typeface="Open Sans"/>
              </a:defRPr>
            </a:lvl2pPr>
            <a:lvl3pPr marL="1371600" marR="0" lvl="2" indent="-228600" algn="l" rtl="0">
              <a:lnSpc>
                <a:spcPct val="100000"/>
              </a:lnSpc>
              <a:spcBef>
                <a:spcPts val="0"/>
              </a:spcBef>
              <a:spcAft>
                <a:spcPts val="0"/>
              </a:spcAft>
              <a:buClr>
                <a:srgbClr val="006278"/>
              </a:buClr>
              <a:buSzPts val="1400"/>
              <a:buFont typeface="Open Sans"/>
              <a:buNone/>
              <a:defRPr sz="1400" b="0" i="0" u="none" strike="noStrike" cap="none">
                <a:solidFill>
                  <a:srgbClr val="006278"/>
                </a:solidFill>
                <a:latin typeface="Open Sans"/>
                <a:ea typeface="Open Sans"/>
                <a:cs typeface="Open Sans"/>
                <a:sym typeface="Open Sans"/>
              </a:defRPr>
            </a:lvl3pPr>
            <a:lvl4pPr marL="1828800" marR="0" lvl="3" indent="-228600" algn="l" rtl="0">
              <a:lnSpc>
                <a:spcPct val="100000"/>
              </a:lnSpc>
              <a:spcBef>
                <a:spcPts val="0"/>
              </a:spcBef>
              <a:spcAft>
                <a:spcPts val="0"/>
              </a:spcAft>
              <a:buClr>
                <a:srgbClr val="006278"/>
              </a:buClr>
              <a:buSzPts val="1400"/>
              <a:buFont typeface="Open Sans"/>
              <a:buNone/>
              <a:defRPr sz="1400" b="0" i="0" u="none" strike="noStrike" cap="none">
                <a:solidFill>
                  <a:srgbClr val="006278"/>
                </a:solidFill>
                <a:latin typeface="Open Sans"/>
                <a:ea typeface="Open Sans"/>
                <a:cs typeface="Open Sans"/>
                <a:sym typeface="Open Sans"/>
              </a:defRPr>
            </a:lvl4pPr>
            <a:lvl5pPr marL="2286000" marR="0" lvl="4" indent="-228600" algn="l" rtl="0">
              <a:lnSpc>
                <a:spcPct val="100000"/>
              </a:lnSpc>
              <a:spcBef>
                <a:spcPts val="0"/>
              </a:spcBef>
              <a:spcAft>
                <a:spcPts val="0"/>
              </a:spcAft>
              <a:buClr>
                <a:srgbClr val="006278"/>
              </a:buClr>
              <a:buSzPts val="1400"/>
              <a:buFont typeface="Open Sans"/>
              <a:buNone/>
              <a:defRPr sz="1400" b="0" i="0" u="none" strike="noStrike" cap="none">
                <a:solidFill>
                  <a:srgbClr val="006278"/>
                </a:solidFill>
                <a:latin typeface="Open Sans"/>
                <a:ea typeface="Open Sans"/>
                <a:cs typeface="Open Sans"/>
                <a:sym typeface="Open Sans"/>
              </a:defRPr>
            </a:lvl5pPr>
            <a:lvl6pPr marL="2743200" marR="0" lvl="5" indent="-228600" algn="l" rtl="0">
              <a:lnSpc>
                <a:spcPct val="100000"/>
              </a:lnSpc>
              <a:spcBef>
                <a:spcPts val="0"/>
              </a:spcBef>
              <a:spcAft>
                <a:spcPts val="0"/>
              </a:spcAft>
              <a:buClr>
                <a:srgbClr val="006278"/>
              </a:buClr>
              <a:buSzPts val="1400"/>
              <a:buFont typeface="Open Sans"/>
              <a:buNone/>
              <a:defRPr sz="1400" b="0" i="0" u="none" strike="noStrike" cap="none">
                <a:solidFill>
                  <a:srgbClr val="006278"/>
                </a:solidFill>
                <a:latin typeface="Open Sans"/>
                <a:ea typeface="Open Sans"/>
                <a:cs typeface="Open Sans"/>
                <a:sym typeface="Open Sans"/>
              </a:defRPr>
            </a:lvl6pPr>
            <a:lvl7pPr marL="3200400" marR="0" lvl="6" indent="-228600" algn="l" rtl="0">
              <a:lnSpc>
                <a:spcPct val="100000"/>
              </a:lnSpc>
              <a:spcBef>
                <a:spcPts val="0"/>
              </a:spcBef>
              <a:spcAft>
                <a:spcPts val="0"/>
              </a:spcAft>
              <a:buClr>
                <a:srgbClr val="006278"/>
              </a:buClr>
              <a:buSzPts val="1400"/>
              <a:buFont typeface="Open Sans"/>
              <a:buNone/>
              <a:defRPr sz="1400" b="0" i="0" u="none" strike="noStrike" cap="none">
                <a:solidFill>
                  <a:srgbClr val="006278"/>
                </a:solidFill>
                <a:latin typeface="Open Sans"/>
                <a:ea typeface="Open Sans"/>
                <a:cs typeface="Open Sans"/>
                <a:sym typeface="Open Sans"/>
              </a:defRPr>
            </a:lvl7pPr>
            <a:lvl8pPr marL="3657600" marR="0" lvl="7" indent="-228600" algn="l" rtl="0">
              <a:lnSpc>
                <a:spcPct val="100000"/>
              </a:lnSpc>
              <a:spcBef>
                <a:spcPts val="0"/>
              </a:spcBef>
              <a:spcAft>
                <a:spcPts val="0"/>
              </a:spcAft>
              <a:buClr>
                <a:srgbClr val="006278"/>
              </a:buClr>
              <a:buSzPts val="1400"/>
              <a:buFont typeface="Open Sans"/>
              <a:buNone/>
              <a:defRPr sz="1400" b="0" i="0" u="none" strike="noStrike" cap="none">
                <a:solidFill>
                  <a:srgbClr val="006278"/>
                </a:solidFill>
                <a:latin typeface="Open Sans"/>
                <a:ea typeface="Open Sans"/>
                <a:cs typeface="Open Sans"/>
                <a:sym typeface="Open Sans"/>
              </a:defRPr>
            </a:lvl8pPr>
            <a:lvl9pPr marL="4114800" marR="0" lvl="8" indent="-228600" algn="l" rtl="0">
              <a:lnSpc>
                <a:spcPct val="100000"/>
              </a:lnSpc>
              <a:spcBef>
                <a:spcPts val="0"/>
              </a:spcBef>
              <a:spcAft>
                <a:spcPts val="0"/>
              </a:spcAft>
              <a:buClr>
                <a:srgbClr val="006278"/>
              </a:buClr>
              <a:buSzPts val="1400"/>
              <a:buFont typeface="Open Sans"/>
              <a:buNone/>
              <a:defRPr sz="1400" b="0" i="0" u="none" strike="noStrike" cap="none">
                <a:solidFill>
                  <a:srgbClr val="006278"/>
                </a:solidFill>
                <a:latin typeface="Open Sans"/>
                <a:ea typeface="Open Sans"/>
                <a:cs typeface="Open Sans"/>
                <a:sym typeface="Open Sans"/>
              </a:defRPr>
            </a:lvl9pPr>
          </a:lstStyle>
          <a:p>
            <a:endParaRPr/>
          </a:p>
        </p:txBody>
      </p:sp>
      <p:sp>
        <p:nvSpPr>
          <p:cNvPr id="77" name="Google Shape;77;p18"/>
          <p:cNvSpPr txBox="1">
            <a:spLocks noGrp="1"/>
          </p:cNvSpPr>
          <p:nvPr>
            <p:ph type="body" idx="2"/>
          </p:nvPr>
        </p:nvSpPr>
        <p:spPr>
          <a:xfrm>
            <a:off x="3821586" y="270024"/>
            <a:ext cx="3272700" cy="7020300"/>
          </a:xfrm>
          <a:prstGeom prst="rect">
            <a:avLst/>
          </a:prstGeom>
          <a:noFill/>
          <a:ln>
            <a:noFill/>
          </a:ln>
        </p:spPr>
        <p:txBody>
          <a:bodyPr spcFirstLastPara="1" wrap="square" lIns="92050" tIns="92050" rIns="92050" bIns="92050" anchor="t" anchorCtr="0">
            <a:noAutofit/>
          </a:bodyPr>
          <a:lstStyle>
            <a:lvl1pPr marL="457200" marR="0" lvl="0" indent="-228600" algn="l" rtl="0">
              <a:lnSpc>
                <a:spcPct val="100000"/>
              </a:lnSpc>
              <a:spcBef>
                <a:spcPts val="0"/>
              </a:spcBef>
              <a:spcAft>
                <a:spcPts val="0"/>
              </a:spcAft>
              <a:buClr>
                <a:srgbClr val="006278"/>
              </a:buClr>
              <a:buSzPts val="1400"/>
              <a:buFont typeface="Arial"/>
              <a:buNone/>
              <a:defRPr sz="1400" b="0" i="0" u="none" strike="noStrike" cap="none">
                <a:solidFill>
                  <a:srgbClr val="006278"/>
                </a:solidFill>
                <a:latin typeface="Arial"/>
                <a:ea typeface="Arial"/>
                <a:cs typeface="Arial"/>
                <a:sym typeface="Arial"/>
              </a:defRPr>
            </a:lvl1pPr>
            <a:lvl2pPr marL="914400" marR="0" lvl="1" indent="-228600" algn="l" rtl="0">
              <a:lnSpc>
                <a:spcPct val="100000"/>
              </a:lnSpc>
              <a:spcBef>
                <a:spcPts val="0"/>
              </a:spcBef>
              <a:spcAft>
                <a:spcPts val="0"/>
              </a:spcAft>
              <a:buClr>
                <a:srgbClr val="006278"/>
              </a:buClr>
              <a:buSzPts val="1400"/>
              <a:buFont typeface="Arial"/>
              <a:buNone/>
              <a:defRPr sz="1400" b="0" i="0" u="none" strike="noStrike" cap="none">
                <a:solidFill>
                  <a:srgbClr val="006278"/>
                </a:solidFill>
                <a:latin typeface="Arial"/>
                <a:ea typeface="Arial"/>
                <a:cs typeface="Arial"/>
                <a:sym typeface="Arial"/>
              </a:defRPr>
            </a:lvl2pPr>
            <a:lvl3pPr marL="1371600" marR="0" lvl="2" indent="-228600" algn="l" rtl="0">
              <a:lnSpc>
                <a:spcPct val="100000"/>
              </a:lnSpc>
              <a:spcBef>
                <a:spcPts val="0"/>
              </a:spcBef>
              <a:spcAft>
                <a:spcPts val="0"/>
              </a:spcAft>
              <a:buClr>
                <a:srgbClr val="006278"/>
              </a:buClr>
              <a:buSzPts val="1400"/>
              <a:buFont typeface="Arial"/>
              <a:buNone/>
              <a:defRPr sz="1400" b="0" i="0" u="none" strike="noStrike" cap="none">
                <a:solidFill>
                  <a:srgbClr val="006278"/>
                </a:solidFill>
                <a:latin typeface="Arial"/>
                <a:ea typeface="Arial"/>
                <a:cs typeface="Arial"/>
                <a:sym typeface="Arial"/>
              </a:defRPr>
            </a:lvl3pPr>
            <a:lvl4pPr marL="1828800" marR="0" lvl="3" indent="-228600" algn="l" rtl="0">
              <a:lnSpc>
                <a:spcPct val="100000"/>
              </a:lnSpc>
              <a:spcBef>
                <a:spcPts val="0"/>
              </a:spcBef>
              <a:spcAft>
                <a:spcPts val="0"/>
              </a:spcAft>
              <a:buClr>
                <a:srgbClr val="006278"/>
              </a:buClr>
              <a:buSzPts val="1400"/>
              <a:buFont typeface="Arial"/>
              <a:buNone/>
              <a:defRPr sz="1400" b="0" i="0" u="none" strike="noStrike" cap="none">
                <a:solidFill>
                  <a:srgbClr val="006278"/>
                </a:solidFill>
                <a:latin typeface="Arial"/>
                <a:ea typeface="Arial"/>
                <a:cs typeface="Arial"/>
                <a:sym typeface="Arial"/>
              </a:defRPr>
            </a:lvl4pPr>
            <a:lvl5pPr marL="2286000" marR="0" lvl="4" indent="-228600" algn="l" rtl="0">
              <a:lnSpc>
                <a:spcPct val="100000"/>
              </a:lnSpc>
              <a:spcBef>
                <a:spcPts val="0"/>
              </a:spcBef>
              <a:spcAft>
                <a:spcPts val="0"/>
              </a:spcAft>
              <a:buClr>
                <a:srgbClr val="006278"/>
              </a:buClr>
              <a:buSzPts val="1400"/>
              <a:buFont typeface="Arial"/>
              <a:buNone/>
              <a:defRPr sz="1400" b="0" i="0" u="none" strike="noStrike" cap="none">
                <a:solidFill>
                  <a:srgbClr val="006278"/>
                </a:solidFill>
                <a:latin typeface="Arial"/>
                <a:ea typeface="Arial"/>
                <a:cs typeface="Arial"/>
                <a:sym typeface="Arial"/>
              </a:defRPr>
            </a:lvl5pPr>
            <a:lvl6pPr marL="2743200" marR="0" lvl="5" indent="-228600" algn="l" rtl="0">
              <a:lnSpc>
                <a:spcPct val="100000"/>
              </a:lnSpc>
              <a:spcBef>
                <a:spcPts val="0"/>
              </a:spcBef>
              <a:spcAft>
                <a:spcPts val="0"/>
              </a:spcAft>
              <a:buClr>
                <a:srgbClr val="006278"/>
              </a:buClr>
              <a:buSzPts val="1400"/>
              <a:buFont typeface="Arial"/>
              <a:buNone/>
              <a:defRPr sz="1400" b="0" i="0" u="none" strike="noStrike" cap="none">
                <a:solidFill>
                  <a:srgbClr val="006278"/>
                </a:solidFill>
                <a:latin typeface="Arial"/>
                <a:ea typeface="Arial"/>
                <a:cs typeface="Arial"/>
                <a:sym typeface="Arial"/>
              </a:defRPr>
            </a:lvl6pPr>
            <a:lvl7pPr marL="3200400" marR="0" lvl="6" indent="-228600" algn="l" rtl="0">
              <a:lnSpc>
                <a:spcPct val="100000"/>
              </a:lnSpc>
              <a:spcBef>
                <a:spcPts val="0"/>
              </a:spcBef>
              <a:spcAft>
                <a:spcPts val="0"/>
              </a:spcAft>
              <a:buClr>
                <a:srgbClr val="006278"/>
              </a:buClr>
              <a:buSzPts val="1400"/>
              <a:buFont typeface="Arial"/>
              <a:buNone/>
              <a:defRPr sz="1400" b="0" i="0" u="none" strike="noStrike" cap="none">
                <a:solidFill>
                  <a:srgbClr val="006278"/>
                </a:solidFill>
                <a:latin typeface="Arial"/>
                <a:ea typeface="Arial"/>
                <a:cs typeface="Arial"/>
                <a:sym typeface="Arial"/>
              </a:defRPr>
            </a:lvl7pPr>
            <a:lvl8pPr marL="3657600" marR="0" lvl="7" indent="-228600" algn="l" rtl="0">
              <a:lnSpc>
                <a:spcPct val="100000"/>
              </a:lnSpc>
              <a:spcBef>
                <a:spcPts val="0"/>
              </a:spcBef>
              <a:spcAft>
                <a:spcPts val="0"/>
              </a:spcAft>
              <a:buClr>
                <a:srgbClr val="006278"/>
              </a:buClr>
              <a:buSzPts val="1400"/>
              <a:buFont typeface="Arial"/>
              <a:buNone/>
              <a:defRPr sz="1400" b="0" i="0" u="none" strike="noStrike" cap="none">
                <a:solidFill>
                  <a:srgbClr val="006278"/>
                </a:solidFill>
                <a:latin typeface="Arial"/>
                <a:ea typeface="Arial"/>
                <a:cs typeface="Arial"/>
                <a:sym typeface="Arial"/>
              </a:defRPr>
            </a:lvl8pPr>
            <a:lvl9pPr marL="4114800" marR="0" lvl="8" indent="-228600" algn="l" rtl="0">
              <a:lnSpc>
                <a:spcPct val="100000"/>
              </a:lnSpc>
              <a:spcBef>
                <a:spcPts val="0"/>
              </a:spcBef>
              <a:spcAft>
                <a:spcPts val="0"/>
              </a:spcAft>
              <a:buClr>
                <a:srgbClr val="006278"/>
              </a:buClr>
              <a:buSzPts val="1400"/>
              <a:buFont typeface="Arial"/>
              <a:buNone/>
              <a:defRPr sz="1400" b="0" i="0" u="none" strike="noStrike" cap="none">
                <a:solidFill>
                  <a:srgbClr val="006278"/>
                </a:solidFill>
                <a:latin typeface="Arial"/>
                <a:ea typeface="Arial"/>
                <a:cs typeface="Arial"/>
                <a:sym typeface="Arial"/>
              </a:defRPr>
            </a:lvl9pPr>
          </a:lstStyle>
          <a:p>
            <a:endParaRPr/>
          </a:p>
        </p:txBody>
      </p:sp>
      <p:sp>
        <p:nvSpPr>
          <p:cNvPr id="78" name="Google Shape;78;p18"/>
          <p:cNvSpPr txBox="1">
            <a:spLocks noGrp="1"/>
          </p:cNvSpPr>
          <p:nvPr>
            <p:ph type="body" idx="3"/>
          </p:nvPr>
        </p:nvSpPr>
        <p:spPr>
          <a:xfrm>
            <a:off x="363651" y="270024"/>
            <a:ext cx="3272700" cy="7020300"/>
          </a:xfrm>
          <a:prstGeom prst="rect">
            <a:avLst/>
          </a:prstGeom>
          <a:noFill/>
          <a:ln>
            <a:noFill/>
          </a:ln>
        </p:spPr>
        <p:txBody>
          <a:bodyPr spcFirstLastPara="1" wrap="square" lIns="92050" tIns="92050" rIns="92050" bIns="92050" anchor="t" anchorCtr="0">
            <a:noAutofit/>
          </a:bodyPr>
          <a:lstStyle>
            <a:lvl1pPr marL="457200" marR="0" lvl="0" indent="-228600" algn="l" rtl="0">
              <a:lnSpc>
                <a:spcPct val="100000"/>
              </a:lnSpc>
              <a:spcBef>
                <a:spcPts val="0"/>
              </a:spcBef>
              <a:spcAft>
                <a:spcPts val="0"/>
              </a:spcAft>
              <a:buClr>
                <a:srgbClr val="006278"/>
              </a:buClr>
              <a:buSzPts val="1400"/>
              <a:buFont typeface="Open Sans"/>
              <a:buNone/>
              <a:defRPr sz="1400" b="0" i="0" u="none" strike="noStrike" cap="none">
                <a:solidFill>
                  <a:srgbClr val="006278"/>
                </a:solidFill>
                <a:latin typeface="Open Sans"/>
                <a:ea typeface="Open Sans"/>
                <a:cs typeface="Open Sans"/>
                <a:sym typeface="Open Sans"/>
              </a:defRPr>
            </a:lvl1pPr>
            <a:lvl2pPr marL="914400" marR="0" lvl="1" indent="-228600" algn="l" rtl="0">
              <a:lnSpc>
                <a:spcPct val="100000"/>
              </a:lnSpc>
              <a:spcBef>
                <a:spcPts val="0"/>
              </a:spcBef>
              <a:spcAft>
                <a:spcPts val="0"/>
              </a:spcAft>
              <a:buClr>
                <a:srgbClr val="006278"/>
              </a:buClr>
              <a:buSzPts val="1400"/>
              <a:buFont typeface="Open Sans"/>
              <a:buNone/>
              <a:defRPr sz="1400" b="0" i="0" u="none" strike="noStrike" cap="none">
                <a:solidFill>
                  <a:srgbClr val="006278"/>
                </a:solidFill>
                <a:latin typeface="Open Sans"/>
                <a:ea typeface="Open Sans"/>
                <a:cs typeface="Open Sans"/>
                <a:sym typeface="Open Sans"/>
              </a:defRPr>
            </a:lvl2pPr>
            <a:lvl3pPr marL="1371600" marR="0" lvl="2" indent="-228600" algn="l" rtl="0">
              <a:lnSpc>
                <a:spcPct val="100000"/>
              </a:lnSpc>
              <a:spcBef>
                <a:spcPts val="0"/>
              </a:spcBef>
              <a:spcAft>
                <a:spcPts val="0"/>
              </a:spcAft>
              <a:buClr>
                <a:srgbClr val="006278"/>
              </a:buClr>
              <a:buSzPts val="1400"/>
              <a:buFont typeface="Open Sans"/>
              <a:buNone/>
              <a:defRPr sz="1400" b="0" i="0" u="none" strike="noStrike" cap="none">
                <a:solidFill>
                  <a:srgbClr val="006278"/>
                </a:solidFill>
                <a:latin typeface="Open Sans"/>
                <a:ea typeface="Open Sans"/>
                <a:cs typeface="Open Sans"/>
                <a:sym typeface="Open Sans"/>
              </a:defRPr>
            </a:lvl3pPr>
            <a:lvl4pPr marL="1828800" marR="0" lvl="3" indent="-228600" algn="l" rtl="0">
              <a:lnSpc>
                <a:spcPct val="100000"/>
              </a:lnSpc>
              <a:spcBef>
                <a:spcPts val="0"/>
              </a:spcBef>
              <a:spcAft>
                <a:spcPts val="0"/>
              </a:spcAft>
              <a:buClr>
                <a:srgbClr val="006278"/>
              </a:buClr>
              <a:buSzPts val="1400"/>
              <a:buFont typeface="Open Sans"/>
              <a:buNone/>
              <a:defRPr sz="1400" b="0" i="0" u="none" strike="noStrike" cap="none">
                <a:solidFill>
                  <a:srgbClr val="006278"/>
                </a:solidFill>
                <a:latin typeface="Open Sans"/>
                <a:ea typeface="Open Sans"/>
                <a:cs typeface="Open Sans"/>
                <a:sym typeface="Open Sans"/>
              </a:defRPr>
            </a:lvl4pPr>
            <a:lvl5pPr marL="2286000" marR="0" lvl="4" indent="-228600" algn="l" rtl="0">
              <a:lnSpc>
                <a:spcPct val="100000"/>
              </a:lnSpc>
              <a:spcBef>
                <a:spcPts val="0"/>
              </a:spcBef>
              <a:spcAft>
                <a:spcPts val="0"/>
              </a:spcAft>
              <a:buClr>
                <a:srgbClr val="006278"/>
              </a:buClr>
              <a:buSzPts val="1400"/>
              <a:buFont typeface="Open Sans"/>
              <a:buNone/>
              <a:defRPr sz="1400" b="0" i="0" u="none" strike="noStrike" cap="none">
                <a:solidFill>
                  <a:srgbClr val="006278"/>
                </a:solidFill>
                <a:latin typeface="Open Sans"/>
                <a:ea typeface="Open Sans"/>
                <a:cs typeface="Open Sans"/>
                <a:sym typeface="Open Sans"/>
              </a:defRPr>
            </a:lvl5pPr>
            <a:lvl6pPr marL="2743200" marR="0" lvl="5" indent="-228600" algn="l" rtl="0">
              <a:lnSpc>
                <a:spcPct val="100000"/>
              </a:lnSpc>
              <a:spcBef>
                <a:spcPts val="0"/>
              </a:spcBef>
              <a:spcAft>
                <a:spcPts val="0"/>
              </a:spcAft>
              <a:buClr>
                <a:srgbClr val="006278"/>
              </a:buClr>
              <a:buSzPts val="1400"/>
              <a:buFont typeface="Open Sans"/>
              <a:buNone/>
              <a:defRPr sz="1400" b="0" i="0" u="none" strike="noStrike" cap="none">
                <a:solidFill>
                  <a:srgbClr val="006278"/>
                </a:solidFill>
                <a:latin typeface="Open Sans"/>
                <a:ea typeface="Open Sans"/>
                <a:cs typeface="Open Sans"/>
                <a:sym typeface="Open Sans"/>
              </a:defRPr>
            </a:lvl6pPr>
            <a:lvl7pPr marL="3200400" marR="0" lvl="6" indent="-228600" algn="l" rtl="0">
              <a:lnSpc>
                <a:spcPct val="100000"/>
              </a:lnSpc>
              <a:spcBef>
                <a:spcPts val="0"/>
              </a:spcBef>
              <a:spcAft>
                <a:spcPts val="0"/>
              </a:spcAft>
              <a:buClr>
                <a:srgbClr val="006278"/>
              </a:buClr>
              <a:buSzPts val="1400"/>
              <a:buFont typeface="Open Sans"/>
              <a:buNone/>
              <a:defRPr sz="1400" b="0" i="0" u="none" strike="noStrike" cap="none">
                <a:solidFill>
                  <a:srgbClr val="006278"/>
                </a:solidFill>
                <a:latin typeface="Open Sans"/>
                <a:ea typeface="Open Sans"/>
                <a:cs typeface="Open Sans"/>
                <a:sym typeface="Open Sans"/>
              </a:defRPr>
            </a:lvl7pPr>
            <a:lvl8pPr marL="3657600" marR="0" lvl="7" indent="-228600" algn="l" rtl="0">
              <a:lnSpc>
                <a:spcPct val="100000"/>
              </a:lnSpc>
              <a:spcBef>
                <a:spcPts val="0"/>
              </a:spcBef>
              <a:spcAft>
                <a:spcPts val="0"/>
              </a:spcAft>
              <a:buClr>
                <a:srgbClr val="006278"/>
              </a:buClr>
              <a:buSzPts val="1400"/>
              <a:buFont typeface="Open Sans"/>
              <a:buNone/>
              <a:defRPr sz="1400" b="0" i="0" u="none" strike="noStrike" cap="none">
                <a:solidFill>
                  <a:srgbClr val="006278"/>
                </a:solidFill>
                <a:latin typeface="Open Sans"/>
                <a:ea typeface="Open Sans"/>
                <a:cs typeface="Open Sans"/>
                <a:sym typeface="Open Sans"/>
              </a:defRPr>
            </a:lvl8pPr>
            <a:lvl9pPr marL="4114800" marR="0" lvl="8" indent="-228600" algn="l" rtl="0">
              <a:lnSpc>
                <a:spcPct val="100000"/>
              </a:lnSpc>
              <a:spcBef>
                <a:spcPts val="0"/>
              </a:spcBef>
              <a:spcAft>
                <a:spcPts val="0"/>
              </a:spcAft>
              <a:buClr>
                <a:srgbClr val="006278"/>
              </a:buClr>
              <a:buSzPts val="1400"/>
              <a:buFont typeface="Open Sans"/>
              <a:buNone/>
              <a:defRPr sz="1400" b="0" i="0" u="none" strike="noStrike" cap="none">
                <a:solidFill>
                  <a:srgbClr val="006278"/>
                </a:solidFill>
                <a:latin typeface="Open Sans"/>
                <a:ea typeface="Open Sans"/>
                <a:cs typeface="Open Sans"/>
                <a:sym typeface="Open Sans"/>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98" b="0" i="0">
                <a:solidFill>
                  <a:srgbClr val="006FBF"/>
                </a:solidFill>
                <a:latin typeface="Gill Sans MT"/>
                <a:cs typeface="Gill Sans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7/30/2023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388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3"/>
        <p:cNvGrpSpPr/>
        <p:nvPr/>
      </p:nvGrpSpPr>
      <p:grpSpPr>
        <a:xfrm>
          <a:off x="0" y="0"/>
          <a:ext cx="0" cy="0"/>
          <a:chOff x="0" y="0"/>
          <a:chExt cx="0" cy="0"/>
        </a:xfrm>
      </p:grpSpPr>
      <p:sp>
        <p:nvSpPr>
          <p:cNvPr id="84" name="Google Shape;84;p20"/>
          <p:cNvSpPr txBox="1">
            <a:spLocks noGrp="1"/>
          </p:cNvSpPr>
          <p:nvPr>
            <p:ph type="ctrTitle"/>
          </p:nvPr>
        </p:nvSpPr>
        <p:spPr>
          <a:xfrm>
            <a:off x="368159" y="1094388"/>
            <a:ext cx="10063800" cy="3016800"/>
          </a:xfrm>
          <a:prstGeom prst="rect">
            <a:avLst/>
          </a:prstGeom>
        </p:spPr>
        <p:txBody>
          <a:bodyPr spcFirstLastPara="1" wrap="square" lIns="116825" tIns="116825" rIns="116825" bIns="116825" anchor="b" anchorCtr="0">
            <a:noAutofit/>
          </a:bodyPr>
          <a:lstStyle>
            <a:lvl1pPr lvl="0" algn="ctr" rtl="0">
              <a:spcBef>
                <a:spcPts val="0"/>
              </a:spcBef>
              <a:spcAft>
                <a:spcPts val="0"/>
              </a:spcAft>
              <a:buSzPts val="6600"/>
              <a:buNone/>
              <a:defRPr sz="6600"/>
            </a:lvl1pPr>
            <a:lvl2pPr lvl="1" algn="ctr" rtl="0">
              <a:spcBef>
                <a:spcPts val="0"/>
              </a:spcBef>
              <a:spcAft>
                <a:spcPts val="0"/>
              </a:spcAft>
              <a:buSzPts val="6600"/>
              <a:buNone/>
              <a:defRPr sz="6600"/>
            </a:lvl2pPr>
            <a:lvl3pPr lvl="2" algn="ctr" rtl="0">
              <a:spcBef>
                <a:spcPts val="0"/>
              </a:spcBef>
              <a:spcAft>
                <a:spcPts val="0"/>
              </a:spcAft>
              <a:buSzPts val="6600"/>
              <a:buNone/>
              <a:defRPr sz="6600"/>
            </a:lvl3pPr>
            <a:lvl4pPr lvl="3" algn="ctr" rtl="0">
              <a:spcBef>
                <a:spcPts val="0"/>
              </a:spcBef>
              <a:spcAft>
                <a:spcPts val="0"/>
              </a:spcAft>
              <a:buSzPts val="6600"/>
              <a:buNone/>
              <a:defRPr sz="6600"/>
            </a:lvl4pPr>
            <a:lvl5pPr lvl="4" algn="ctr" rtl="0">
              <a:spcBef>
                <a:spcPts val="0"/>
              </a:spcBef>
              <a:spcAft>
                <a:spcPts val="0"/>
              </a:spcAft>
              <a:buSzPts val="6600"/>
              <a:buNone/>
              <a:defRPr sz="6600"/>
            </a:lvl5pPr>
            <a:lvl6pPr lvl="5" algn="ctr" rtl="0">
              <a:spcBef>
                <a:spcPts val="0"/>
              </a:spcBef>
              <a:spcAft>
                <a:spcPts val="0"/>
              </a:spcAft>
              <a:buSzPts val="6600"/>
              <a:buNone/>
              <a:defRPr sz="6600"/>
            </a:lvl6pPr>
            <a:lvl7pPr lvl="6" algn="ctr" rtl="0">
              <a:spcBef>
                <a:spcPts val="0"/>
              </a:spcBef>
              <a:spcAft>
                <a:spcPts val="0"/>
              </a:spcAft>
              <a:buSzPts val="6600"/>
              <a:buNone/>
              <a:defRPr sz="6600"/>
            </a:lvl7pPr>
            <a:lvl8pPr lvl="7" algn="ctr" rtl="0">
              <a:spcBef>
                <a:spcPts val="0"/>
              </a:spcBef>
              <a:spcAft>
                <a:spcPts val="0"/>
              </a:spcAft>
              <a:buSzPts val="6600"/>
              <a:buNone/>
              <a:defRPr sz="6600"/>
            </a:lvl8pPr>
            <a:lvl9pPr lvl="8" algn="ctr" rtl="0">
              <a:spcBef>
                <a:spcPts val="0"/>
              </a:spcBef>
              <a:spcAft>
                <a:spcPts val="0"/>
              </a:spcAft>
              <a:buSzPts val="6600"/>
              <a:buNone/>
              <a:defRPr sz="6600"/>
            </a:lvl9pPr>
          </a:lstStyle>
          <a:p>
            <a:endParaRPr/>
          </a:p>
        </p:txBody>
      </p:sp>
      <p:sp>
        <p:nvSpPr>
          <p:cNvPr id="85" name="Google Shape;85;p20"/>
          <p:cNvSpPr txBox="1">
            <a:spLocks noGrp="1"/>
          </p:cNvSpPr>
          <p:nvPr>
            <p:ph type="subTitle" idx="1"/>
          </p:nvPr>
        </p:nvSpPr>
        <p:spPr>
          <a:xfrm>
            <a:off x="368150" y="4165643"/>
            <a:ext cx="10063800" cy="1164900"/>
          </a:xfrm>
          <a:prstGeom prst="rect">
            <a:avLst/>
          </a:prstGeom>
        </p:spPr>
        <p:txBody>
          <a:bodyPr spcFirstLastPara="1" wrap="square" lIns="116825" tIns="116825" rIns="116825" bIns="116825" anchor="t" anchorCtr="0">
            <a:no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86" name="Google Shape;86;p20"/>
          <p:cNvSpPr txBox="1">
            <a:spLocks noGrp="1"/>
          </p:cNvSpPr>
          <p:nvPr>
            <p:ph type="sldNum" idx="12"/>
          </p:nvPr>
        </p:nvSpPr>
        <p:spPr>
          <a:xfrm>
            <a:off x="10006840" y="6854072"/>
            <a:ext cx="648300" cy="578400"/>
          </a:xfrm>
          <a:prstGeom prst="rect">
            <a:avLst/>
          </a:prstGeom>
        </p:spPr>
        <p:txBody>
          <a:bodyPr spcFirstLastPara="1" wrap="square" lIns="116825" tIns="116825" rIns="116825" bIns="1168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7"/>
        <p:cNvGrpSpPr/>
        <p:nvPr/>
      </p:nvGrpSpPr>
      <p:grpSpPr>
        <a:xfrm>
          <a:off x="0" y="0"/>
          <a:ext cx="0" cy="0"/>
          <a:chOff x="0" y="0"/>
          <a:chExt cx="0" cy="0"/>
        </a:xfrm>
      </p:grpSpPr>
      <p:sp>
        <p:nvSpPr>
          <p:cNvPr id="88" name="Google Shape;88;p21"/>
          <p:cNvSpPr txBox="1">
            <a:spLocks noGrp="1"/>
          </p:cNvSpPr>
          <p:nvPr>
            <p:ph type="title"/>
          </p:nvPr>
        </p:nvSpPr>
        <p:spPr>
          <a:xfrm>
            <a:off x="368150" y="3161354"/>
            <a:ext cx="10063800" cy="1237200"/>
          </a:xfrm>
          <a:prstGeom prst="rect">
            <a:avLst/>
          </a:prstGeom>
        </p:spPr>
        <p:txBody>
          <a:bodyPr spcFirstLastPara="1" wrap="square" lIns="116825" tIns="116825" rIns="116825" bIns="116825" anchor="ctr" anchorCtr="0">
            <a:noAutofit/>
          </a:bodyPr>
          <a:lstStyle>
            <a:lvl1pPr lvl="0" algn="ctr" rtl="0">
              <a:spcBef>
                <a:spcPts val="0"/>
              </a:spcBef>
              <a:spcAft>
                <a:spcPts val="0"/>
              </a:spcAft>
              <a:buSzPts val="4600"/>
              <a:buNone/>
              <a:defRPr sz="4600"/>
            </a:lvl1pPr>
            <a:lvl2pPr lvl="1" algn="ctr" rtl="0">
              <a:spcBef>
                <a:spcPts val="0"/>
              </a:spcBef>
              <a:spcAft>
                <a:spcPts val="0"/>
              </a:spcAft>
              <a:buSzPts val="4600"/>
              <a:buNone/>
              <a:defRPr sz="4600"/>
            </a:lvl2pPr>
            <a:lvl3pPr lvl="2" algn="ctr" rtl="0">
              <a:spcBef>
                <a:spcPts val="0"/>
              </a:spcBef>
              <a:spcAft>
                <a:spcPts val="0"/>
              </a:spcAft>
              <a:buSzPts val="4600"/>
              <a:buNone/>
              <a:defRPr sz="4600"/>
            </a:lvl3pPr>
            <a:lvl4pPr lvl="3" algn="ctr" rtl="0">
              <a:spcBef>
                <a:spcPts val="0"/>
              </a:spcBef>
              <a:spcAft>
                <a:spcPts val="0"/>
              </a:spcAft>
              <a:buSzPts val="4600"/>
              <a:buNone/>
              <a:defRPr sz="4600"/>
            </a:lvl4pPr>
            <a:lvl5pPr lvl="4" algn="ctr" rtl="0">
              <a:spcBef>
                <a:spcPts val="0"/>
              </a:spcBef>
              <a:spcAft>
                <a:spcPts val="0"/>
              </a:spcAft>
              <a:buSzPts val="4600"/>
              <a:buNone/>
              <a:defRPr sz="4600"/>
            </a:lvl5pPr>
            <a:lvl6pPr lvl="5" algn="ctr" rtl="0">
              <a:spcBef>
                <a:spcPts val="0"/>
              </a:spcBef>
              <a:spcAft>
                <a:spcPts val="0"/>
              </a:spcAft>
              <a:buSzPts val="4600"/>
              <a:buNone/>
              <a:defRPr sz="4600"/>
            </a:lvl6pPr>
            <a:lvl7pPr lvl="6" algn="ctr" rtl="0">
              <a:spcBef>
                <a:spcPts val="0"/>
              </a:spcBef>
              <a:spcAft>
                <a:spcPts val="0"/>
              </a:spcAft>
              <a:buSzPts val="4600"/>
              <a:buNone/>
              <a:defRPr sz="4600"/>
            </a:lvl7pPr>
            <a:lvl8pPr lvl="7" algn="ctr" rtl="0">
              <a:spcBef>
                <a:spcPts val="0"/>
              </a:spcBef>
              <a:spcAft>
                <a:spcPts val="0"/>
              </a:spcAft>
              <a:buSzPts val="4600"/>
              <a:buNone/>
              <a:defRPr sz="4600"/>
            </a:lvl8pPr>
            <a:lvl9pPr lvl="8" algn="ctr" rtl="0">
              <a:spcBef>
                <a:spcPts val="0"/>
              </a:spcBef>
              <a:spcAft>
                <a:spcPts val="0"/>
              </a:spcAft>
              <a:buSzPts val="4600"/>
              <a:buNone/>
              <a:defRPr sz="4600"/>
            </a:lvl9pPr>
          </a:lstStyle>
          <a:p>
            <a:endParaRPr/>
          </a:p>
        </p:txBody>
      </p:sp>
      <p:sp>
        <p:nvSpPr>
          <p:cNvPr id="89" name="Google Shape;89;p21"/>
          <p:cNvSpPr txBox="1">
            <a:spLocks noGrp="1"/>
          </p:cNvSpPr>
          <p:nvPr>
            <p:ph type="sldNum" idx="12"/>
          </p:nvPr>
        </p:nvSpPr>
        <p:spPr>
          <a:xfrm>
            <a:off x="10006840" y="6854072"/>
            <a:ext cx="648300" cy="578400"/>
          </a:xfrm>
          <a:prstGeom prst="rect">
            <a:avLst/>
          </a:prstGeom>
        </p:spPr>
        <p:txBody>
          <a:bodyPr spcFirstLastPara="1" wrap="square" lIns="116825" tIns="116825" rIns="116825" bIns="1168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68150" y="3161354"/>
            <a:ext cx="10063200" cy="1237200"/>
          </a:xfrm>
          <a:prstGeom prst="rect">
            <a:avLst/>
          </a:prstGeom>
        </p:spPr>
        <p:txBody>
          <a:bodyPr spcFirstLastPara="1" wrap="square" lIns="116775" tIns="116775" rIns="116775" bIns="116775" anchor="ctr" anchorCtr="0">
            <a:normAutofit/>
          </a:bodyPr>
          <a:lstStyle>
            <a:lvl1pPr lvl="0" algn="ctr">
              <a:spcBef>
                <a:spcPts val="0"/>
              </a:spcBef>
              <a:spcAft>
                <a:spcPts val="0"/>
              </a:spcAft>
              <a:buSzPts val="4600"/>
              <a:buNone/>
              <a:defRPr sz="4600"/>
            </a:lvl1pPr>
            <a:lvl2pPr lvl="1" algn="ctr">
              <a:spcBef>
                <a:spcPts val="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a:endParaRPr/>
          </a:p>
        </p:txBody>
      </p:sp>
      <p:sp>
        <p:nvSpPr>
          <p:cNvPr id="15" name="Google Shape;15;p3"/>
          <p:cNvSpPr txBox="1">
            <a:spLocks noGrp="1"/>
          </p:cNvSpPr>
          <p:nvPr>
            <p:ph type="sldNum" idx="12"/>
          </p:nvPr>
        </p:nvSpPr>
        <p:spPr>
          <a:xfrm>
            <a:off x="10006840" y="6854072"/>
            <a:ext cx="648000" cy="578400"/>
          </a:xfrm>
          <a:prstGeom prst="rect">
            <a:avLst/>
          </a:prstGeom>
        </p:spPr>
        <p:txBody>
          <a:bodyPr spcFirstLastPara="1" wrap="square" lIns="116775" tIns="116775" rIns="116775" bIns="1167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0"/>
        <p:cNvGrpSpPr/>
        <p:nvPr/>
      </p:nvGrpSpPr>
      <p:grpSpPr>
        <a:xfrm>
          <a:off x="0" y="0"/>
          <a:ext cx="0" cy="0"/>
          <a:chOff x="0" y="0"/>
          <a:chExt cx="0" cy="0"/>
        </a:xfrm>
      </p:grpSpPr>
      <p:sp>
        <p:nvSpPr>
          <p:cNvPr id="91" name="Google Shape;91;p22"/>
          <p:cNvSpPr txBox="1">
            <a:spLocks noGrp="1"/>
          </p:cNvSpPr>
          <p:nvPr>
            <p:ph type="title"/>
          </p:nvPr>
        </p:nvSpPr>
        <p:spPr>
          <a:xfrm>
            <a:off x="368150" y="654105"/>
            <a:ext cx="10063800" cy="841800"/>
          </a:xfrm>
          <a:prstGeom prst="rect">
            <a:avLst/>
          </a:prstGeom>
        </p:spPr>
        <p:txBody>
          <a:bodyPr spcFirstLastPara="1" wrap="square" lIns="116825" tIns="116825" rIns="116825" bIns="1168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92" name="Google Shape;92;p22"/>
          <p:cNvSpPr txBox="1">
            <a:spLocks noGrp="1"/>
          </p:cNvSpPr>
          <p:nvPr>
            <p:ph type="body" idx="1"/>
          </p:nvPr>
        </p:nvSpPr>
        <p:spPr>
          <a:xfrm>
            <a:off x="368150" y="1693927"/>
            <a:ext cx="10063800" cy="5021700"/>
          </a:xfrm>
          <a:prstGeom prst="rect">
            <a:avLst/>
          </a:prstGeom>
        </p:spPr>
        <p:txBody>
          <a:bodyPr spcFirstLastPara="1" wrap="square" lIns="116825" tIns="116825" rIns="116825" bIns="116825" anchor="t" anchorCtr="0">
            <a:noAutofit/>
          </a:bodyPr>
          <a:lstStyle>
            <a:lvl1pPr marL="457200" lvl="0" indent="-374650" rtl="0">
              <a:spcBef>
                <a:spcPts val="0"/>
              </a:spcBef>
              <a:spcAft>
                <a:spcPts val="0"/>
              </a:spcAft>
              <a:buSzPts val="2300"/>
              <a:buChar char="●"/>
              <a:defRPr/>
            </a:lvl1pPr>
            <a:lvl2pPr marL="914400" lvl="1" indent="-342900" rtl="0">
              <a:spcBef>
                <a:spcPts val="2000"/>
              </a:spcBef>
              <a:spcAft>
                <a:spcPts val="0"/>
              </a:spcAft>
              <a:buSzPts val="1800"/>
              <a:buChar char="○"/>
              <a:defRPr/>
            </a:lvl2pPr>
            <a:lvl3pPr marL="1371600" lvl="2" indent="-342900" rtl="0">
              <a:spcBef>
                <a:spcPts val="2000"/>
              </a:spcBef>
              <a:spcAft>
                <a:spcPts val="0"/>
              </a:spcAft>
              <a:buSzPts val="1800"/>
              <a:buChar char="■"/>
              <a:defRPr/>
            </a:lvl3pPr>
            <a:lvl4pPr marL="1828800" lvl="3" indent="-342900" rtl="0">
              <a:spcBef>
                <a:spcPts val="2000"/>
              </a:spcBef>
              <a:spcAft>
                <a:spcPts val="0"/>
              </a:spcAft>
              <a:buSzPts val="1800"/>
              <a:buChar char="●"/>
              <a:defRPr/>
            </a:lvl4pPr>
            <a:lvl5pPr marL="2286000" lvl="4" indent="-342900" rtl="0">
              <a:spcBef>
                <a:spcPts val="2000"/>
              </a:spcBef>
              <a:spcAft>
                <a:spcPts val="0"/>
              </a:spcAft>
              <a:buSzPts val="1800"/>
              <a:buChar char="○"/>
              <a:defRPr/>
            </a:lvl5pPr>
            <a:lvl6pPr marL="2743200" lvl="5" indent="-342900" rtl="0">
              <a:spcBef>
                <a:spcPts val="2000"/>
              </a:spcBef>
              <a:spcAft>
                <a:spcPts val="0"/>
              </a:spcAft>
              <a:buSzPts val="1800"/>
              <a:buChar char="■"/>
              <a:defRPr/>
            </a:lvl6pPr>
            <a:lvl7pPr marL="3200400" lvl="6" indent="-342900" rtl="0">
              <a:spcBef>
                <a:spcPts val="2000"/>
              </a:spcBef>
              <a:spcAft>
                <a:spcPts val="0"/>
              </a:spcAft>
              <a:buSzPts val="1800"/>
              <a:buChar char="●"/>
              <a:defRPr/>
            </a:lvl7pPr>
            <a:lvl8pPr marL="3657600" lvl="7" indent="-342900" rtl="0">
              <a:spcBef>
                <a:spcPts val="2000"/>
              </a:spcBef>
              <a:spcAft>
                <a:spcPts val="0"/>
              </a:spcAft>
              <a:buSzPts val="1800"/>
              <a:buChar char="○"/>
              <a:defRPr/>
            </a:lvl8pPr>
            <a:lvl9pPr marL="4114800" lvl="8" indent="-342900" rtl="0">
              <a:spcBef>
                <a:spcPts val="2000"/>
              </a:spcBef>
              <a:spcAft>
                <a:spcPts val="2000"/>
              </a:spcAft>
              <a:buSzPts val="1800"/>
              <a:buChar char="■"/>
              <a:defRPr/>
            </a:lvl9pPr>
          </a:lstStyle>
          <a:p>
            <a:endParaRPr/>
          </a:p>
        </p:txBody>
      </p:sp>
      <p:sp>
        <p:nvSpPr>
          <p:cNvPr id="93" name="Google Shape;93;p22"/>
          <p:cNvSpPr txBox="1">
            <a:spLocks noGrp="1"/>
          </p:cNvSpPr>
          <p:nvPr>
            <p:ph type="sldNum" idx="12"/>
          </p:nvPr>
        </p:nvSpPr>
        <p:spPr>
          <a:xfrm>
            <a:off x="10006840" y="6854072"/>
            <a:ext cx="648300" cy="578400"/>
          </a:xfrm>
          <a:prstGeom prst="rect">
            <a:avLst/>
          </a:prstGeom>
        </p:spPr>
        <p:txBody>
          <a:bodyPr spcFirstLastPara="1" wrap="square" lIns="116825" tIns="116825" rIns="116825" bIns="1168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4"/>
        <p:cNvGrpSpPr/>
        <p:nvPr/>
      </p:nvGrpSpPr>
      <p:grpSpPr>
        <a:xfrm>
          <a:off x="0" y="0"/>
          <a:ext cx="0" cy="0"/>
          <a:chOff x="0" y="0"/>
          <a:chExt cx="0" cy="0"/>
        </a:xfrm>
      </p:grpSpPr>
      <p:sp>
        <p:nvSpPr>
          <p:cNvPr id="95" name="Google Shape;95;p23"/>
          <p:cNvSpPr txBox="1">
            <a:spLocks noGrp="1"/>
          </p:cNvSpPr>
          <p:nvPr>
            <p:ph type="title"/>
          </p:nvPr>
        </p:nvSpPr>
        <p:spPr>
          <a:xfrm>
            <a:off x="368150" y="654105"/>
            <a:ext cx="10063800" cy="841800"/>
          </a:xfrm>
          <a:prstGeom prst="rect">
            <a:avLst/>
          </a:prstGeom>
        </p:spPr>
        <p:txBody>
          <a:bodyPr spcFirstLastPara="1" wrap="square" lIns="116825" tIns="116825" rIns="116825" bIns="1168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96" name="Google Shape;96;p23"/>
          <p:cNvSpPr txBox="1">
            <a:spLocks noGrp="1"/>
          </p:cNvSpPr>
          <p:nvPr>
            <p:ph type="body" idx="1"/>
          </p:nvPr>
        </p:nvSpPr>
        <p:spPr>
          <a:xfrm>
            <a:off x="368150" y="1693927"/>
            <a:ext cx="4724400" cy="5021700"/>
          </a:xfrm>
          <a:prstGeom prst="rect">
            <a:avLst/>
          </a:prstGeom>
        </p:spPr>
        <p:txBody>
          <a:bodyPr spcFirstLastPara="1" wrap="square" lIns="116825" tIns="116825" rIns="116825" bIns="116825" anchor="t" anchorCtr="0">
            <a:noAutofit/>
          </a:bodyPr>
          <a:lstStyle>
            <a:lvl1pPr marL="457200" lvl="0" indent="-342900" rtl="0">
              <a:spcBef>
                <a:spcPts val="0"/>
              </a:spcBef>
              <a:spcAft>
                <a:spcPts val="0"/>
              </a:spcAft>
              <a:buSzPts val="1800"/>
              <a:buChar char="●"/>
              <a:defRPr sz="1800"/>
            </a:lvl1pPr>
            <a:lvl2pPr marL="914400" lvl="1" indent="-323850" rtl="0">
              <a:spcBef>
                <a:spcPts val="2000"/>
              </a:spcBef>
              <a:spcAft>
                <a:spcPts val="0"/>
              </a:spcAft>
              <a:buSzPts val="1500"/>
              <a:buChar char="○"/>
              <a:defRPr sz="1500"/>
            </a:lvl2pPr>
            <a:lvl3pPr marL="1371600" lvl="2" indent="-323850" rtl="0">
              <a:spcBef>
                <a:spcPts val="2000"/>
              </a:spcBef>
              <a:spcAft>
                <a:spcPts val="0"/>
              </a:spcAft>
              <a:buSzPts val="1500"/>
              <a:buChar char="■"/>
              <a:defRPr sz="1500"/>
            </a:lvl3pPr>
            <a:lvl4pPr marL="1828800" lvl="3" indent="-323850" rtl="0">
              <a:spcBef>
                <a:spcPts val="2000"/>
              </a:spcBef>
              <a:spcAft>
                <a:spcPts val="0"/>
              </a:spcAft>
              <a:buSzPts val="1500"/>
              <a:buChar char="●"/>
              <a:defRPr sz="1500"/>
            </a:lvl4pPr>
            <a:lvl5pPr marL="2286000" lvl="4" indent="-323850" rtl="0">
              <a:spcBef>
                <a:spcPts val="2000"/>
              </a:spcBef>
              <a:spcAft>
                <a:spcPts val="0"/>
              </a:spcAft>
              <a:buSzPts val="1500"/>
              <a:buChar char="○"/>
              <a:defRPr sz="1500"/>
            </a:lvl5pPr>
            <a:lvl6pPr marL="2743200" lvl="5" indent="-323850" rtl="0">
              <a:spcBef>
                <a:spcPts val="2000"/>
              </a:spcBef>
              <a:spcAft>
                <a:spcPts val="0"/>
              </a:spcAft>
              <a:buSzPts val="1500"/>
              <a:buChar char="■"/>
              <a:defRPr sz="1500"/>
            </a:lvl6pPr>
            <a:lvl7pPr marL="3200400" lvl="6" indent="-323850" rtl="0">
              <a:spcBef>
                <a:spcPts val="2000"/>
              </a:spcBef>
              <a:spcAft>
                <a:spcPts val="0"/>
              </a:spcAft>
              <a:buSzPts val="1500"/>
              <a:buChar char="●"/>
              <a:defRPr sz="1500"/>
            </a:lvl7pPr>
            <a:lvl8pPr marL="3657600" lvl="7" indent="-323850" rtl="0">
              <a:spcBef>
                <a:spcPts val="2000"/>
              </a:spcBef>
              <a:spcAft>
                <a:spcPts val="0"/>
              </a:spcAft>
              <a:buSzPts val="1500"/>
              <a:buChar char="○"/>
              <a:defRPr sz="1500"/>
            </a:lvl8pPr>
            <a:lvl9pPr marL="4114800" lvl="8" indent="-323850" rtl="0">
              <a:spcBef>
                <a:spcPts val="2000"/>
              </a:spcBef>
              <a:spcAft>
                <a:spcPts val="2000"/>
              </a:spcAft>
              <a:buSzPts val="1500"/>
              <a:buChar char="■"/>
              <a:defRPr sz="1500"/>
            </a:lvl9pPr>
          </a:lstStyle>
          <a:p>
            <a:endParaRPr/>
          </a:p>
        </p:txBody>
      </p:sp>
      <p:sp>
        <p:nvSpPr>
          <p:cNvPr id="97" name="Google Shape;97;p23"/>
          <p:cNvSpPr txBox="1">
            <a:spLocks noGrp="1"/>
          </p:cNvSpPr>
          <p:nvPr>
            <p:ph type="body" idx="2"/>
          </p:nvPr>
        </p:nvSpPr>
        <p:spPr>
          <a:xfrm>
            <a:off x="5707559" y="1693927"/>
            <a:ext cx="4724400" cy="5021700"/>
          </a:xfrm>
          <a:prstGeom prst="rect">
            <a:avLst/>
          </a:prstGeom>
        </p:spPr>
        <p:txBody>
          <a:bodyPr spcFirstLastPara="1" wrap="square" lIns="116825" tIns="116825" rIns="116825" bIns="116825" anchor="t" anchorCtr="0">
            <a:noAutofit/>
          </a:bodyPr>
          <a:lstStyle>
            <a:lvl1pPr marL="457200" lvl="0" indent="-342900" rtl="0">
              <a:spcBef>
                <a:spcPts val="0"/>
              </a:spcBef>
              <a:spcAft>
                <a:spcPts val="0"/>
              </a:spcAft>
              <a:buSzPts val="1800"/>
              <a:buChar char="●"/>
              <a:defRPr sz="1800"/>
            </a:lvl1pPr>
            <a:lvl2pPr marL="914400" lvl="1" indent="-323850" rtl="0">
              <a:spcBef>
                <a:spcPts val="2000"/>
              </a:spcBef>
              <a:spcAft>
                <a:spcPts val="0"/>
              </a:spcAft>
              <a:buSzPts val="1500"/>
              <a:buChar char="○"/>
              <a:defRPr sz="1500"/>
            </a:lvl2pPr>
            <a:lvl3pPr marL="1371600" lvl="2" indent="-323850" rtl="0">
              <a:spcBef>
                <a:spcPts val="2000"/>
              </a:spcBef>
              <a:spcAft>
                <a:spcPts val="0"/>
              </a:spcAft>
              <a:buSzPts val="1500"/>
              <a:buChar char="■"/>
              <a:defRPr sz="1500"/>
            </a:lvl3pPr>
            <a:lvl4pPr marL="1828800" lvl="3" indent="-323850" rtl="0">
              <a:spcBef>
                <a:spcPts val="2000"/>
              </a:spcBef>
              <a:spcAft>
                <a:spcPts val="0"/>
              </a:spcAft>
              <a:buSzPts val="1500"/>
              <a:buChar char="●"/>
              <a:defRPr sz="1500"/>
            </a:lvl4pPr>
            <a:lvl5pPr marL="2286000" lvl="4" indent="-323850" rtl="0">
              <a:spcBef>
                <a:spcPts val="2000"/>
              </a:spcBef>
              <a:spcAft>
                <a:spcPts val="0"/>
              </a:spcAft>
              <a:buSzPts val="1500"/>
              <a:buChar char="○"/>
              <a:defRPr sz="1500"/>
            </a:lvl5pPr>
            <a:lvl6pPr marL="2743200" lvl="5" indent="-323850" rtl="0">
              <a:spcBef>
                <a:spcPts val="2000"/>
              </a:spcBef>
              <a:spcAft>
                <a:spcPts val="0"/>
              </a:spcAft>
              <a:buSzPts val="1500"/>
              <a:buChar char="■"/>
              <a:defRPr sz="1500"/>
            </a:lvl6pPr>
            <a:lvl7pPr marL="3200400" lvl="6" indent="-323850" rtl="0">
              <a:spcBef>
                <a:spcPts val="2000"/>
              </a:spcBef>
              <a:spcAft>
                <a:spcPts val="0"/>
              </a:spcAft>
              <a:buSzPts val="1500"/>
              <a:buChar char="●"/>
              <a:defRPr sz="1500"/>
            </a:lvl7pPr>
            <a:lvl8pPr marL="3657600" lvl="7" indent="-323850" rtl="0">
              <a:spcBef>
                <a:spcPts val="2000"/>
              </a:spcBef>
              <a:spcAft>
                <a:spcPts val="0"/>
              </a:spcAft>
              <a:buSzPts val="1500"/>
              <a:buChar char="○"/>
              <a:defRPr sz="1500"/>
            </a:lvl8pPr>
            <a:lvl9pPr marL="4114800" lvl="8" indent="-323850" rtl="0">
              <a:spcBef>
                <a:spcPts val="2000"/>
              </a:spcBef>
              <a:spcAft>
                <a:spcPts val="2000"/>
              </a:spcAft>
              <a:buSzPts val="1500"/>
              <a:buChar char="■"/>
              <a:defRPr sz="1500"/>
            </a:lvl9pPr>
          </a:lstStyle>
          <a:p>
            <a:endParaRPr/>
          </a:p>
        </p:txBody>
      </p:sp>
      <p:sp>
        <p:nvSpPr>
          <p:cNvPr id="98" name="Google Shape;98;p23"/>
          <p:cNvSpPr txBox="1">
            <a:spLocks noGrp="1"/>
          </p:cNvSpPr>
          <p:nvPr>
            <p:ph type="sldNum" idx="12"/>
          </p:nvPr>
        </p:nvSpPr>
        <p:spPr>
          <a:xfrm>
            <a:off x="10006840" y="6854072"/>
            <a:ext cx="648300" cy="578400"/>
          </a:xfrm>
          <a:prstGeom prst="rect">
            <a:avLst/>
          </a:prstGeom>
        </p:spPr>
        <p:txBody>
          <a:bodyPr spcFirstLastPara="1" wrap="square" lIns="116825" tIns="116825" rIns="116825" bIns="1168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sp>
        <p:nvSpPr>
          <p:cNvPr id="100" name="Google Shape;100;p24"/>
          <p:cNvSpPr txBox="1">
            <a:spLocks noGrp="1"/>
          </p:cNvSpPr>
          <p:nvPr>
            <p:ph type="title"/>
          </p:nvPr>
        </p:nvSpPr>
        <p:spPr>
          <a:xfrm>
            <a:off x="368150" y="654105"/>
            <a:ext cx="10063800" cy="841800"/>
          </a:xfrm>
          <a:prstGeom prst="rect">
            <a:avLst/>
          </a:prstGeom>
        </p:spPr>
        <p:txBody>
          <a:bodyPr spcFirstLastPara="1" wrap="square" lIns="116825" tIns="116825" rIns="116825" bIns="1168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01" name="Google Shape;101;p24"/>
          <p:cNvSpPr txBox="1">
            <a:spLocks noGrp="1"/>
          </p:cNvSpPr>
          <p:nvPr>
            <p:ph type="sldNum" idx="12"/>
          </p:nvPr>
        </p:nvSpPr>
        <p:spPr>
          <a:xfrm>
            <a:off x="10006840" y="6854072"/>
            <a:ext cx="648300" cy="578400"/>
          </a:xfrm>
          <a:prstGeom prst="rect">
            <a:avLst/>
          </a:prstGeom>
        </p:spPr>
        <p:txBody>
          <a:bodyPr spcFirstLastPara="1" wrap="square" lIns="116825" tIns="116825" rIns="116825" bIns="1168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2"/>
        <p:cNvGrpSpPr/>
        <p:nvPr/>
      </p:nvGrpSpPr>
      <p:grpSpPr>
        <a:xfrm>
          <a:off x="0" y="0"/>
          <a:ext cx="0" cy="0"/>
          <a:chOff x="0" y="0"/>
          <a:chExt cx="0" cy="0"/>
        </a:xfrm>
      </p:grpSpPr>
      <p:sp>
        <p:nvSpPr>
          <p:cNvPr id="103" name="Google Shape;103;p25"/>
          <p:cNvSpPr txBox="1">
            <a:spLocks noGrp="1"/>
          </p:cNvSpPr>
          <p:nvPr>
            <p:ph type="title"/>
          </p:nvPr>
        </p:nvSpPr>
        <p:spPr>
          <a:xfrm>
            <a:off x="368150" y="816630"/>
            <a:ext cx="3316500" cy="1110600"/>
          </a:xfrm>
          <a:prstGeom prst="rect">
            <a:avLst/>
          </a:prstGeom>
        </p:spPr>
        <p:txBody>
          <a:bodyPr spcFirstLastPara="1" wrap="square" lIns="116825" tIns="116825" rIns="116825" bIns="1168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04" name="Google Shape;104;p25"/>
          <p:cNvSpPr txBox="1">
            <a:spLocks noGrp="1"/>
          </p:cNvSpPr>
          <p:nvPr>
            <p:ph type="body" idx="1"/>
          </p:nvPr>
        </p:nvSpPr>
        <p:spPr>
          <a:xfrm>
            <a:off x="368150" y="2042457"/>
            <a:ext cx="3316500" cy="4673100"/>
          </a:xfrm>
          <a:prstGeom prst="rect">
            <a:avLst/>
          </a:prstGeom>
        </p:spPr>
        <p:txBody>
          <a:bodyPr spcFirstLastPara="1" wrap="square" lIns="116825" tIns="116825" rIns="116825" bIns="116825" anchor="t" anchorCtr="0">
            <a:noAutofit/>
          </a:bodyPr>
          <a:lstStyle>
            <a:lvl1pPr marL="457200" lvl="0" indent="-323850" rtl="0">
              <a:spcBef>
                <a:spcPts val="0"/>
              </a:spcBef>
              <a:spcAft>
                <a:spcPts val="0"/>
              </a:spcAft>
              <a:buSzPts val="1500"/>
              <a:buChar char="●"/>
              <a:defRPr sz="1500"/>
            </a:lvl1pPr>
            <a:lvl2pPr marL="914400" lvl="1" indent="-323850" rtl="0">
              <a:spcBef>
                <a:spcPts val="2000"/>
              </a:spcBef>
              <a:spcAft>
                <a:spcPts val="0"/>
              </a:spcAft>
              <a:buSzPts val="1500"/>
              <a:buChar char="○"/>
              <a:defRPr sz="1500"/>
            </a:lvl2pPr>
            <a:lvl3pPr marL="1371600" lvl="2" indent="-323850" rtl="0">
              <a:spcBef>
                <a:spcPts val="2000"/>
              </a:spcBef>
              <a:spcAft>
                <a:spcPts val="0"/>
              </a:spcAft>
              <a:buSzPts val="1500"/>
              <a:buChar char="■"/>
              <a:defRPr sz="1500"/>
            </a:lvl3pPr>
            <a:lvl4pPr marL="1828800" lvl="3" indent="-323850" rtl="0">
              <a:spcBef>
                <a:spcPts val="2000"/>
              </a:spcBef>
              <a:spcAft>
                <a:spcPts val="0"/>
              </a:spcAft>
              <a:buSzPts val="1500"/>
              <a:buChar char="●"/>
              <a:defRPr sz="1500"/>
            </a:lvl4pPr>
            <a:lvl5pPr marL="2286000" lvl="4" indent="-323850" rtl="0">
              <a:spcBef>
                <a:spcPts val="2000"/>
              </a:spcBef>
              <a:spcAft>
                <a:spcPts val="0"/>
              </a:spcAft>
              <a:buSzPts val="1500"/>
              <a:buChar char="○"/>
              <a:defRPr sz="1500"/>
            </a:lvl5pPr>
            <a:lvl6pPr marL="2743200" lvl="5" indent="-323850" rtl="0">
              <a:spcBef>
                <a:spcPts val="2000"/>
              </a:spcBef>
              <a:spcAft>
                <a:spcPts val="0"/>
              </a:spcAft>
              <a:buSzPts val="1500"/>
              <a:buChar char="■"/>
              <a:defRPr sz="1500"/>
            </a:lvl6pPr>
            <a:lvl7pPr marL="3200400" lvl="6" indent="-323850" rtl="0">
              <a:spcBef>
                <a:spcPts val="2000"/>
              </a:spcBef>
              <a:spcAft>
                <a:spcPts val="0"/>
              </a:spcAft>
              <a:buSzPts val="1500"/>
              <a:buChar char="●"/>
              <a:defRPr sz="1500"/>
            </a:lvl7pPr>
            <a:lvl8pPr marL="3657600" lvl="7" indent="-323850" rtl="0">
              <a:spcBef>
                <a:spcPts val="2000"/>
              </a:spcBef>
              <a:spcAft>
                <a:spcPts val="0"/>
              </a:spcAft>
              <a:buSzPts val="1500"/>
              <a:buChar char="○"/>
              <a:defRPr sz="1500"/>
            </a:lvl8pPr>
            <a:lvl9pPr marL="4114800" lvl="8" indent="-323850" rtl="0">
              <a:spcBef>
                <a:spcPts val="2000"/>
              </a:spcBef>
              <a:spcAft>
                <a:spcPts val="2000"/>
              </a:spcAft>
              <a:buSzPts val="1500"/>
              <a:buChar char="■"/>
              <a:defRPr sz="1500"/>
            </a:lvl9pPr>
          </a:lstStyle>
          <a:p>
            <a:endParaRPr/>
          </a:p>
        </p:txBody>
      </p:sp>
      <p:sp>
        <p:nvSpPr>
          <p:cNvPr id="105" name="Google Shape;105;p25"/>
          <p:cNvSpPr txBox="1">
            <a:spLocks noGrp="1"/>
          </p:cNvSpPr>
          <p:nvPr>
            <p:ph type="sldNum" idx="12"/>
          </p:nvPr>
        </p:nvSpPr>
        <p:spPr>
          <a:xfrm>
            <a:off x="10006840" y="6854072"/>
            <a:ext cx="648300" cy="578400"/>
          </a:xfrm>
          <a:prstGeom prst="rect">
            <a:avLst/>
          </a:prstGeom>
        </p:spPr>
        <p:txBody>
          <a:bodyPr spcFirstLastPara="1" wrap="square" lIns="116825" tIns="116825" rIns="116825" bIns="1168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6"/>
        <p:cNvGrpSpPr/>
        <p:nvPr/>
      </p:nvGrpSpPr>
      <p:grpSpPr>
        <a:xfrm>
          <a:off x="0" y="0"/>
          <a:ext cx="0" cy="0"/>
          <a:chOff x="0" y="0"/>
          <a:chExt cx="0" cy="0"/>
        </a:xfrm>
      </p:grpSpPr>
      <p:sp>
        <p:nvSpPr>
          <p:cNvPr id="107" name="Google Shape;107;p26"/>
          <p:cNvSpPr txBox="1">
            <a:spLocks noGrp="1"/>
          </p:cNvSpPr>
          <p:nvPr>
            <p:ph type="title"/>
          </p:nvPr>
        </p:nvSpPr>
        <p:spPr>
          <a:xfrm>
            <a:off x="579035" y="661638"/>
            <a:ext cx="7521000" cy="6012900"/>
          </a:xfrm>
          <a:prstGeom prst="rect">
            <a:avLst/>
          </a:prstGeom>
        </p:spPr>
        <p:txBody>
          <a:bodyPr spcFirstLastPara="1" wrap="square" lIns="116825" tIns="116825" rIns="116825" bIns="116825" anchor="ctr" anchorCtr="0">
            <a:noAutofit/>
          </a:bodyPr>
          <a:lstStyle>
            <a:lvl1pPr lvl="0" rtl="0">
              <a:spcBef>
                <a:spcPts val="0"/>
              </a:spcBef>
              <a:spcAft>
                <a:spcPts val="0"/>
              </a:spcAft>
              <a:buSzPts val="6100"/>
              <a:buNone/>
              <a:defRPr sz="6100"/>
            </a:lvl1pPr>
            <a:lvl2pPr lvl="1" rtl="0">
              <a:spcBef>
                <a:spcPts val="0"/>
              </a:spcBef>
              <a:spcAft>
                <a:spcPts val="0"/>
              </a:spcAft>
              <a:buSzPts val="6100"/>
              <a:buNone/>
              <a:defRPr sz="6100"/>
            </a:lvl2pPr>
            <a:lvl3pPr lvl="2" rtl="0">
              <a:spcBef>
                <a:spcPts val="0"/>
              </a:spcBef>
              <a:spcAft>
                <a:spcPts val="0"/>
              </a:spcAft>
              <a:buSzPts val="6100"/>
              <a:buNone/>
              <a:defRPr sz="6100"/>
            </a:lvl3pPr>
            <a:lvl4pPr lvl="3" rtl="0">
              <a:spcBef>
                <a:spcPts val="0"/>
              </a:spcBef>
              <a:spcAft>
                <a:spcPts val="0"/>
              </a:spcAft>
              <a:buSzPts val="6100"/>
              <a:buNone/>
              <a:defRPr sz="6100"/>
            </a:lvl4pPr>
            <a:lvl5pPr lvl="4" rtl="0">
              <a:spcBef>
                <a:spcPts val="0"/>
              </a:spcBef>
              <a:spcAft>
                <a:spcPts val="0"/>
              </a:spcAft>
              <a:buSzPts val="6100"/>
              <a:buNone/>
              <a:defRPr sz="6100"/>
            </a:lvl5pPr>
            <a:lvl6pPr lvl="5" rtl="0">
              <a:spcBef>
                <a:spcPts val="0"/>
              </a:spcBef>
              <a:spcAft>
                <a:spcPts val="0"/>
              </a:spcAft>
              <a:buSzPts val="6100"/>
              <a:buNone/>
              <a:defRPr sz="6100"/>
            </a:lvl6pPr>
            <a:lvl7pPr lvl="6" rtl="0">
              <a:spcBef>
                <a:spcPts val="0"/>
              </a:spcBef>
              <a:spcAft>
                <a:spcPts val="0"/>
              </a:spcAft>
              <a:buSzPts val="6100"/>
              <a:buNone/>
              <a:defRPr sz="6100"/>
            </a:lvl7pPr>
            <a:lvl8pPr lvl="7" rtl="0">
              <a:spcBef>
                <a:spcPts val="0"/>
              </a:spcBef>
              <a:spcAft>
                <a:spcPts val="0"/>
              </a:spcAft>
              <a:buSzPts val="6100"/>
              <a:buNone/>
              <a:defRPr sz="6100"/>
            </a:lvl8pPr>
            <a:lvl9pPr lvl="8" rtl="0">
              <a:spcBef>
                <a:spcPts val="0"/>
              </a:spcBef>
              <a:spcAft>
                <a:spcPts val="0"/>
              </a:spcAft>
              <a:buSzPts val="6100"/>
              <a:buNone/>
              <a:defRPr sz="6100"/>
            </a:lvl9pPr>
          </a:lstStyle>
          <a:p>
            <a:endParaRPr/>
          </a:p>
        </p:txBody>
      </p:sp>
      <p:sp>
        <p:nvSpPr>
          <p:cNvPr id="108" name="Google Shape;108;p26"/>
          <p:cNvSpPr txBox="1">
            <a:spLocks noGrp="1"/>
          </p:cNvSpPr>
          <p:nvPr>
            <p:ph type="sldNum" idx="12"/>
          </p:nvPr>
        </p:nvSpPr>
        <p:spPr>
          <a:xfrm>
            <a:off x="10006840" y="6854072"/>
            <a:ext cx="648300" cy="578400"/>
          </a:xfrm>
          <a:prstGeom prst="rect">
            <a:avLst/>
          </a:prstGeom>
        </p:spPr>
        <p:txBody>
          <a:bodyPr spcFirstLastPara="1" wrap="square" lIns="116825" tIns="116825" rIns="116825" bIns="1168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9"/>
        <p:cNvGrpSpPr/>
        <p:nvPr/>
      </p:nvGrpSpPr>
      <p:grpSpPr>
        <a:xfrm>
          <a:off x="0" y="0"/>
          <a:ext cx="0" cy="0"/>
          <a:chOff x="0" y="0"/>
          <a:chExt cx="0" cy="0"/>
        </a:xfrm>
      </p:grpSpPr>
      <p:sp>
        <p:nvSpPr>
          <p:cNvPr id="110" name="Google Shape;110;p27"/>
          <p:cNvSpPr/>
          <p:nvPr/>
        </p:nvSpPr>
        <p:spPr>
          <a:xfrm>
            <a:off x="5400000" y="-184"/>
            <a:ext cx="5400000" cy="7560000"/>
          </a:xfrm>
          <a:prstGeom prst="rect">
            <a:avLst/>
          </a:prstGeom>
          <a:solidFill>
            <a:schemeClr val="lt2"/>
          </a:solidFill>
          <a:ln>
            <a:noFill/>
          </a:ln>
        </p:spPr>
        <p:txBody>
          <a:bodyPr spcFirstLastPara="1" wrap="square" lIns="116825" tIns="116825" rIns="116825" bIns="116825" anchor="ctr" anchorCtr="0">
            <a:noAutofit/>
          </a:bodyPr>
          <a:lstStyle/>
          <a:p>
            <a:pPr marL="0" lvl="0" indent="0" algn="l" rtl="0">
              <a:spcBef>
                <a:spcPts val="0"/>
              </a:spcBef>
              <a:spcAft>
                <a:spcPts val="0"/>
              </a:spcAft>
              <a:buNone/>
            </a:pPr>
            <a:endParaRPr/>
          </a:p>
        </p:txBody>
      </p:sp>
      <p:sp>
        <p:nvSpPr>
          <p:cNvPr id="111" name="Google Shape;111;p27"/>
          <p:cNvSpPr txBox="1">
            <a:spLocks noGrp="1"/>
          </p:cNvSpPr>
          <p:nvPr>
            <p:ph type="title"/>
          </p:nvPr>
        </p:nvSpPr>
        <p:spPr>
          <a:xfrm>
            <a:off x="313583" y="1812541"/>
            <a:ext cx="4777800" cy="2178600"/>
          </a:xfrm>
          <a:prstGeom prst="rect">
            <a:avLst/>
          </a:prstGeom>
        </p:spPr>
        <p:txBody>
          <a:bodyPr spcFirstLastPara="1" wrap="square" lIns="116825" tIns="116825" rIns="116825" bIns="116825" anchor="b" anchorCtr="0">
            <a:noAutofit/>
          </a:bodyPr>
          <a:lstStyle>
            <a:lvl1pPr lvl="0" algn="ctr" rtl="0">
              <a:spcBef>
                <a:spcPts val="0"/>
              </a:spcBef>
              <a:spcAft>
                <a:spcPts val="0"/>
              </a:spcAft>
              <a:buSzPts val="5300"/>
              <a:buNone/>
              <a:defRPr sz="5300"/>
            </a:lvl1pPr>
            <a:lvl2pPr lvl="1" algn="ctr" rtl="0">
              <a:spcBef>
                <a:spcPts val="0"/>
              </a:spcBef>
              <a:spcAft>
                <a:spcPts val="0"/>
              </a:spcAft>
              <a:buSzPts val="5300"/>
              <a:buNone/>
              <a:defRPr sz="5300"/>
            </a:lvl2pPr>
            <a:lvl3pPr lvl="2" algn="ctr" rtl="0">
              <a:spcBef>
                <a:spcPts val="0"/>
              </a:spcBef>
              <a:spcAft>
                <a:spcPts val="0"/>
              </a:spcAft>
              <a:buSzPts val="5300"/>
              <a:buNone/>
              <a:defRPr sz="5300"/>
            </a:lvl3pPr>
            <a:lvl4pPr lvl="3" algn="ctr" rtl="0">
              <a:spcBef>
                <a:spcPts val="0"/>
              </a:spcBef>
              <a:spcAft>
                <a:spcPts val="0"/>
              </a:spcAft>
              <a:buSzPts val="5300"/>
              <a:buNone/>
              <a:defRPr sz="5300"/>
            </a:lvl4pPr>
            <a:lvl5pPr lvl="4" algn="ctr" rtl="0">
              <a:spcBef>
                <a:spcPts val="0"/>
              </a:spcBef>
              <a:spcAft>
                <a:spcPts val="0"/>
              </a:spcAft>
              <a:buSzPts val="5300"/>
              <a:buNone/>
              <a:defRPr sz="5300"/>
            </a:lvl5pPr>
            <a:lvl6pPr lvl="5" algn="ctr" rtl="0">
              <a:spcBef>
                <a:spcPts val="0"/>
              </a:spcBef>
              <a:spcAft>
                <a:spcPts val="0"/>
              </a:spcAft>
              <a:buSzPts val="5300"/>
              <a:buNone/>
              <a:defRPr sz="5300"/>
            </a:lvl6pPr>
            <a:lvl7pPr lvl="6" algn="ctr" rtl="0">
              <a:spcBef>
                <a:spcPts val="0"/>
              </a:spcBef>
              <a:spcAft>
                <a:spcPts val="0"/>
              </a:spcAft>
              <a:buSzPts val="5300"/>
              <a:buNone/>
              <a:defRPr sz="5300"/>
            </a:lvl7pPr>
            <a:lvl8pPr lvl="7" algn="ctr" rtl="0">
              <a:spcBef>
                <a:spcPts val="0"/>
              </a:spcBef>
              <a:spcAft>
                <a:spcPts val="0"/>
              </a:spcAft>
              <a:buSzPts val="5300"/>
              <a:buNone/>
              <a:defRPr sz="5300"/>
            </a:lvl8pPr>
            <a:lvl9pPr lvl="8" algn="ctr" rtl="0">
              <a:spcBef>
                <a:spcPts val="0"/>
              </a:spcBef>
              <a:spcAft>
                <a:spcPts val="0"/>
              </a:spcAft>
              <a:buSzPts val="5300"/>
              <a:buNone/>
              <a:defRPr sz="5300"/>
            </a:lvl9pPr>
          </a:lstStyle>
          <a:p>
            <a:endParaRPr/>
          </a:p>
        </p:txBody>
      </p:sp>
      <p:sp>
        <p:nvSpPr>
          <p:cNvPr id="112" name="Google Shape;112;p27"/>
          <p:cNvSpPr txBox="1">
            <a:spLocks noGrp="1"/>
          </p:cNvSpPr>
          <p:nvPr>
            <p:ph type="subTitle" idx="1"/>
          </p:nvPr>
        </p:nvSpPr>
        <p:spPr>
          <a:xfrm>
            <a:off x="313583" y="4120005"/>
            <a:ext cx="4777800" cy="1815300"/>
          </a:xfrm>
          <a:prstGeom prst="rect">
            <a:avLst/>
          </a:prstGeom>
        </p:spPr>
        <p:txBody>
          <a:bodyPr spcFirstLastPara="1" wrap="square" lIns="116825" tIns="116825" rIns="116825" bIns="116825" anchor="t" anchorCtr="0">
            <a:noAutofit/>
          </a:bodyPr>
          <a:lstStyle>
            <a:lvl1pPr lvl="0" algn="ctr" rtl="0">
              <a:lnSpc>
                <a:spcPct val="100000"/>
              </a:lnSpc>
              <a:spcBef>
                <a:spcPts val="0"/>
              </a:spcBef>
              <a:spcAft>
                <a:spcPts val="0"/>
              </a:spcAft>
              <a:buSzPts val="2700"/>
              <a:buNone/>
              <a:defRPr sz="2700"/>
            </a:lvl1pPr>
            <a:lvl2pPr lvl="1" algn="ctr" rtl="0">
              <a:lnSpc>
                <a:spcPct val="100000"/>
              </a:lnSpc>
              <a:spcBef>
                <a:spcPts val="0"/>
              </a:spcBef>
              <a:spcAft>
                <a:spcPts val="0"/>
              </a:spcAft>
              <a:buSzPts val="2700"/>
              <a:buNone/>
              <a:defRPr sz="2700"/>
            </a:lvl2pPr>
            <a:lvl3pPr lvl="2" algn="ctr" rtl="0">
              <a:lnSpc>
                <a:spcPct val="100000"/>
              </a:lnSpc>
              <a:spcBef>
                <a:spcPts val="0"/>
              </a:spcBef>
              <a:spcAft>
                <a:spcPts val="0"/>
              </a:spcAft>
              <a:buSzPts val="2700"/>
              <a:buNone/>
              <a:defRPr sz="2700"/>
            </a:lvl3pPr>
            <a:lvl4pPr lvl="3" algn="ctr" rtl="0">
              <a:lnSpc>
                <a:spcPct val="100000"/>
              </a:lnSpc>
              <a:spcBef>
                <a:spcPts val="0"/>
              </a:spcBef>
              <a:spcAft>
                <a:spcPts val="0"/>
              </a:spcAft>
              <a:buSzPts val="2700"/>
              <a:buNone/>
              <a:defRPr sz="2700"/>
            </a:lvl4pPr>
            <a:lvl5pPr lvl="4" algn="ctr" rtl="0">
              <a:lnSpc>
                <a:spcPct val="100000"/>
              </a:lnSpc>
              <a:spcBef>
                <a:spcPts val="0"/>
              </a:spcBef>
              <a:spcAft>
                <a:spcPts val="0"/>
              </a:spcAft>
              <a:buSzPts val="2700"/>
              <a:buNone/>
              <a:defRPr sz="2700"/>
            </a:lvl5pPr>
            <a:lvl6pPr lvl="5" algn="ctr" rtl="0">
              <a:lnSpc>
                <a:spcPct val="100000"/>
              </a:lnSpc>
              <a:spcBef>
                <a:spcPts val="0"/>
              </a:spcBef>
              <a:spcAft>
                <a:spcPts val="0"/>
              </a:spcAft>
              <a:buSzPts val="2700"/>
              <a:buNone/>
              <a:defRPr sz="2700"/>
            </a:lvl6pPr>
            <a:lvl7pPr lvl="6" algn="ctr" rtl="0">
              <a:lnSpc>
                <a:spcPct val="100000"/>
              </a:lnSpc>
              <a:spcBef>
                <a:spcPts val="0"/>
              </a:spcBef>
              <a:spcAft>
                <a:spcPts val="0"/>
              </a:spcAft>
              <a:buSzPts val="2700"/>
              <a:buNone/>
              <a:defRPr sz="2700"/>
            </a:lvl7pPr>
            <a:lvl8pPr lvl="7" algn="ctr" rtl="0">
              <a:lnSpc>
                <a:spcPct val="100000"/>
              </a:lnSpc>
              <a:spcBef>
                <a:spcPts val="0"/>
              </a:spcBef>
              <a:spcAft>
                <a:spcPts val="0"/>
              </a:spcAft>
              <a:buSzPts val="2700"/>
              <a:buNone/>
              <a:defRPr sz="2700"/>
            </a:lvl8pPr>
            <a:lvl9pPr lvl="8" algn="ctr" rtl="0">
              <a:lnSpc>
                <a:spcPct val="100000"/>
              </a:lnSpc>
              <a:spcBef>
                <a:spcPts val="0"/>
              </a:spcBef>
              <a:spcAft>
                <a:spcPts val="0"/>
              </a:spcAft>
              <a:buSzPts val="2700"/>
              <a:buNone/>
              <a:defRPr sz="2700"/>
            </a:lvl9pPr>
          </a:lstStyle>
          <a:p>
            <a:endParaRPr/>
          </a:p>
        </p:txBody>
      </p:sp>
      <p:sp>
        <p:nvSpPr>
          <p:cNvPr id="113" name="Google Shape;113;p27"/>
          <p:cNvSpPr txBox="1">
            <a:spLocks noGrp="1"/>
          </p:cNvSpPr>
          <p:nvPr>
            <p:ph type="body" idx="2"/>
          </p:nvPr>
        </p:nvSpPr>
        <p:spPr>
          <a:xfrm>
            <a:off x="5834055" y="1064257"/>
            <a:ext cx="4531800" cy="5431200"/>
          </a:xfrm>
          <a:prstGeom prst="rect">
            <a:avLst/>
          </a:prstGeom>
        </p:spPr>
        <p:txBody>
          <a:bodyPr spcFirstLastPara="1" wrap="square" lIns="116825" tIns="116825" rIns="116825" bIns="116825" anchor="ctr" anchorCtr="0">
            <a:noAutofit/>
          </a:bodyPr>
          <a:lstStyle>
            <a:lvl1pPr marL="457200" lvl="0" indent="-374650" rtl="0">
              <a:spcBef>
                <a:spcPts val="0"/>
              </a:spcBef>
              <a:spcAft>
                <a:spcPts val="0"/>
              </a:spcAft>
              <a:buSzPts val="2300"/>
              <a:buChar char="●"/>
              <a:defRPr/>
            </a:lvl1pPr>
            <a:lvl2pPr marL="914400" lvl="1" indent="-342900" rtl="0">
              <a:spcBef>
                <a:spcPts val="2000"/>
              </a:spcBef>
              <a:spcAft>
                <a:spcPts val="0"/>
              </a:spcAft>
              <a:buSzPts val="1800"/>
              <a:buChar char="○"/>
              <a:defRPr/>
            </a:lvl2pPr>
            <a:lvl3pPr marL="1371600" lvl="2" indent="-342900" rtl="0">
              <a:spcBef>
                <a:spcPts val="2000"/>
              </a:spcBef>
              <a:spcAft>
                <a:spcPts val="0"/>
              </a:spcAft>
              <a:buSzPts val="1800"/>
              <a:buChar char="■"/>
              <a:defRPr/>
            </a:lvl3pPr>
            <a:lvl4pPr marL="1828800" lvl="3" indent="-342900" rtl="0">
              <a:spcBef>
                <a:spcPts val="2000"/>
              </a:spcBef>
              <a:spcAft>
                <a:spcPts val="0"/>
              </a:spcAft>
              <a:buSzPts val="1800"/>
              <a:buChar char="●"/>
              <a:defRPr/>
            </a:lvl4pPr>
            <a:lvl5pPr marL="2286000" lvl="4" indent="-342900" rtl="0">
              <a:spcBef>
                <a:spcPts val="2000"/>
              </a:spcBef>
              <a:spcAft>
                <a:spcPts val="0"/>
              </a:spcAft>
              <a:buSzPts val="1800"/>
              <a:buChar char="○"/>
              <a:defRPr/>
            </a:lvl5pPr>
            <a:lvl6pPr marL="2743200" lvl="5" indent="-342900" rtl="0">
              <a:spcBef>
                <a:spcPts val="2000"/>
              </a:spcBef>
              <a:spcAft>
                <a:spcPts val="0"/>
              </a:spcAft>
              <a:buSzPts val="1800"/>
              <a:buChar char="■"/>
              <a:defRPr/>
            </a:lvl6pPr>
            <a:lvl7pPr marL="3200400" lvl="6" indent="-342900" rtl="0">
              <a:spcBef>
                <a:spcPts val="2000"/>
              </a:spcBef>
              <a:spcAft>
                <a:spcPts val="0"/>
              </a:spcAft>
              <a:buSzPts val="1800"/>
              <a:buChar char="●"/>
              <a:defRPr/>
            </a:lvl7pPr>
            <a:lvl8pPr marL="3657600" lvl="7" indent="-342900" rtl="0">
              <a:spcBef>
                <a:spcPts val="2000"/>
              </a:spcBef>
              <a:spcAft>
                <a:spcPts val="0"/>
              </a:spcAft>
              <a:buSzPts val="1800"/>
              <a:buChar char="○"/>
              <a:defRPr/>
            </a:lvl8pPr>
            <a:lvl9pPr marL="4114800" lvl="8" indent="-342900" rtl="0">
              <a:spcBef>
                <a:spcPts val="2000"/>
              </a:spcBef>
              <a:spcAft>
                <a:spcPts val="2000"/>
              </a:spcAft>
              <a:buSzPts val="1800"/>
              <a:buChar char="■"/>
              <a:defRPr/>
            </a:lvl9pPr>
          </a:lstStyle>
          <a:p>
            <a:endParaRPr/>
          </a:p>
        </p:txBody>
      </p:sp>
      <p:sp>
        <p:nvSpPr>
          <p:cNvPr id="114" name="Google Shape;114;p27"/>
          <p:cNvSpPr txBox="1">
            <a:spLocks noGrp="1"/>
          </p:cNvSpPr>
          <p:nvPr>
            <p:ph type="sldNum" idx="12"/>
          </p:nvPr>
        </p:nvSpPr>
        <p:spPr>
          <a:xfrm>
            <a:off x="10006840" y="6854072"/>
            <a:ext cx="648300" cy="578400"/>
          </a:xfrm>
          <a:prstGeom prst="rect">
            <a:avLst/>
          </a:prstGeom>
        </p:spPr>
        <p:txBody>
          <a:bodyPr spcFirstLastPara="1" wrap="square" lIns="116825" tIns="116825" rIns="116825" bIns="1168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5"/>
        <p:cNvGrpSpPr/>
        <p:nvPr/>
      </p:nvGrpSpPr>
      <p:grpSpPr>
        <a:xfrm>
          <a:off x="0" y="0"/>
          <a:ext cx="0" cy="0"/>
          <a:chOff x="0" y="0"/>
          <a:chExt cx="0" cy="0"/>
        </a:xfrm>
      </p:grpSpPr>
      <p:sp>
        <p:nvSpPr>
          <p:cNvPr id="116" name="Google Shape;116;p28"/>
          <p:cNvSpPr txBox="1">
            <a:spLocks noGrp="1"/>
          </p:cNvSpPr>
          <p:nvPr>
            <p:ph type="body" idx="1"/>
          </p:nvPr>
        </p:nvSpPr>
        <p:spPr>
          <a:xfrm>
            <a:off x="368150" y="6218168"/>
            <a:ext cx="7085400" cy="889200"/>
          </a:xfrm>
          <a:prstGeom prst="rect">
            <a:avLst/>
          </a:prstGeom>
        </p:spPr>
        <p:txBody>
          <a:bodyPr spcFirstLastPara="1" wrap="square" lIns="116825" tIns="116825" rIns="116825" bIns="116825" anchor="ctr" anchorCtr="0">
            <a:noAutofit/>
          </a:bodyPr>
          <a:lstStyle>
            <a:lvl1pPr marL="457200" lvl="0" indent="-228600" rtl="0">
              <a:lnSpc>
                <a:spcPct val="100000"/>
              </a:lnSpc>
              <a:spcBef>
                <a:spcPts val="0"/>
              </a:spcBef>
              <a:spcAft>
                <a:spcPts val="0"/>
              </a:spcAft>
              <a:buSzPts val="2300"/>
              <a:buNone/>
              <a:defRPr/>
            </a:lvl1pPr>
          </a:lstStyle>
          <a:p>
            <a:endParaRPr/>
          </a:p>
        </p:txBody>
      </p:sp>
      <p:sp>
        <p:nvSpPr>
          <p:cNvPr id="117" name="Google Shape;117;p28"/>
          <p:cNvSpPr txBox="1">
            <a:spLocks noGrp="1"/>
          </p:cNvSpPr>
          <p:nvPr>
            <p:ph type="sldNum" idx="12"/>
          </p:nvPr>
        </p:nvSpPr>
        <p:spPr>
          <a:xfrm>
            <a:off x="10006840" y="6854072"/>
            <a:ext cx="648300" cy="578400"/>
          </a:xfrm>
          <a:prstGeom prst="rect">
            <a:avLst/>
          </a:prstGeom>
        </p:spPr>
        <p:txBody>
          <a:bodyPr spcFirstLastPara="1" wrap="square" lIns="116825" tIns="116825" rIns="116825" bIns="1168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8"/>
        <p:cNvGrpSpPr/>
        <p:nvPr/>
      </p:nvGrpSpPr>
      <p:grpSpPr>
        <a:xfrm>
          <a:off x="0" y="0"/>
          <a:ext cx="0" cy="0"/>
          <a:chOff x="0" y="0"/>
          <a:chExt cx="0" cy="0"/>
        </a:xfrm>
      </p:grpSpPr>
      <p:sp>
        <p:nvSpPr>
          <p:cNvPr id="119" name="Google Shape;119;p29"/>
          <p:cNvSpPr txBox="1">
            <a:spLocks noGrp="1"/>
          </p:cNvSpPr>
          <p:nvPr>
            <p:ph type="title" hasCustomPrompt="1"/>
          </p:nvPr>
        </p:nvSpPr>
        <p:spPr>
          <a:xfrm>
            <a:off x="368150" y="1625801"/>
            <a:ext cx="10063800" cy="2886000"/>
          </a:xfrm>
          <a:prstGeom prst="rect">
            <a:avLst/>
          </a:prstGeom>
        </p:spPr>
        <p:txBody>
          <a:bodyPr spcFirstLastPara="1" wrap="square" lIns="116825" tIns="116825" rIns="116825" bIns="116825" anchor="b" anchorCtr="0">
            <a:noAutofit/>
          </a:bodyPr>
          <a:lstStyle>
            <a:lvl1pPr lvl="0" algn="ctr" rtl="0">
              <a:spcBef>
                <a:spcPts val="0"/>
              </a:spcBef>
              <a:spcAft>
                <a:spcPts val="0"/>
              </a:spcAft>
              <a:buSzPts val="15300"/>
              <a:buNone/>
              <a:defRPr sz="15300"/>
            </a:lvl1pPr>
            <a:lvl2pPr lvl="1" algn="ctr" rtl="0">
              <a:spcBef>
                <a:spcPts val="0"/>
              </a:spcBef>
              <a:spcAft>
                <a:spcPts val="0"/>
              </a:spcAft>
              <a:buSzPts val="15300"/>
              <a:buNone/>
              <a:defRPr sz="15300"/>
            </a:lvl2pPr>
            <a:lvl3pPr lvl="2" algn="ctr" rtl="0">
              <a:spcBef>
                <a:spcPts val="0"/>
              </a:spcBef>
              <a:spcAft>
                <a:spcPts val="0"/>
              </a:spcAft>
              <a:buSzPts val="15300"/>
              <a:buNone/>
              <a:defRPr sz="15300"/>
            </a:lvl3pPr>
            <a:lvl4pPr lvl="3" algn="ctr" rtl="0">
              <a:spcBef>
                <a:spcPts val="0"/>
              </a:spcBef>
              <a:spcAft>
                <a:spcPts val="0"/>
              </a:spcAft>
              <a:buSzPts val="15300"/>
              <a:buNone/>
              <a:defRPr sz="15300"/>
            </a:lvl4pPr>
            <a:lvl5pPr lvl="4" algn="ctr" rtl="0">
              <a:spcBef>
                <a:spcPts val="0"/>
              </a:spcBef>
              <a:spcAft>
                <a:spcPts val="0"/>
              </a:spcAft>
              <a:buSzPts val="15300"/>
              <a:buNone/>
              <a:defRPr sz="15300"/>
            </a:lvl5pPr>
            <a:lvl6pPr lvl="5" algn="ctr" rtl="0">
              <a:spcBef>
                <a:spcPts val="0"/>
              </a:spcBef>
              <a:spcAft>
                <a:spcPts val="0"/>
              </a:spcAft>
              <a:buSzPts val="15300"/>
              <a:buNone/>
              <a:defRPr sz="15300"/>
            </a:lvl6pPr>
            <a:lvl7pPr lvl="6" algn="ctr" rtl="0">
              <a:spcBef>
                <a:spcPts val="0"/>
              </a:spcBef>
              <a:spcAft>
                <a:spcPts val="0"/>
              </a:spcAft>
              <a:buSzPts val="15300"/>
              <a:buNone/>
              <a:defRPr sz="15300"/>
            </a:lvl7pPr>
            <a:lvl8pPr lvl="7" algn="ctr" rtl="0">
              <a:spcBef>
                <a:spcPts val="0"/>
              </a:spcBef>
              <a:spcAft>
                <a:spcPts val="0"/>
              </a:spcAft>
              <a:buSzPts val="15300"/>
              <a:buNone/>
              <a:defRPr sz="15300"/>
            </a:lvl8pPr>
            <a:lvl9pPr lvl="8" algn="ctr" rtl="0">
              <a:spcBef>
                <a:spcPts val="0"/>
              </a:spcBef>
              <a:spcAft>
                <a:spcPts val="0"/>
              </a:spcAft>
              <a:buSzPts val="15300"/>
              <a:buNone/>
              <a:defRPr sz="15300"/>
            </a:lvl9pPr>
          </a:lstStyle>
          <a:p>
            <a:r>
              <a:t>xx%</a:t>
            </a:r>
          </a:p>
        </p:txBody>
      </p:sp>
      <p:sp>
        <p:nvSpPr>
          <p:cNvPr id="120" name="Google Shape;120;p29"/>
          <p:cNvSpPr txBox="1">
            <a:spLocks noGrp="1"/>
          </p:cNvSpPr>
          <p:nvPr>
            <p:ph type="body" idx="1"/>
          </p:nvPr>
        </p:nvSpPr>
        <p:spPr>
          <a:xfrm>
            <a:off x="368150" y="4633192"/>
            <a:ext cx="10063800" cy="1911900"/>
          </a:xfrm>
          <a:prstGeom prst="rect">
            <a:avLst/>
          </a:prstGeom>
        </p:spPr>
        <p:txBody>
          <a:bodyPr spcFirstLastPara="1" wrap="square" lIns="116825" tIns="116825" rIns="116825" bIns="116825" anchor="t" anchorCtr="0">
            <a:noAutofit/>
          </a:bodyPr>
          <a:lstStyle>
            <a:lvl1pPr marL="457200" lvl="0" indent="-374650" algn="ctr" rtl="0">
              <a:spcBef>
                <a:spcPts val="0"/>
              </a:spcBef>
              <a:spcAft>
                <a:spcPts val="0"/>
              </a:spcAft>
              <a:buSzPts val="2300"/>
              <a:buChar char="●"/>
              <a:defRPr/>
            </a:lvl1pPr>
            <a:lvl2pPr marL="914400" lvl="1" indent="-342900" algn="ctr" rtl="0">
              <a:spcBef>
                <a:spcPts val="2000"/>
              </a:spcBef>
              <a:spcAft>
                <a:spcPts val="0"/>
              </a:spcAft>
              <a:buSzPts val="1800"/>
              <a:buChar char="○"/>
              <a:defRPr/>
            </a:lvl2pPr>
            <a:lvl3pPr marL="1371600" lvl="2" indent="-342900" algn="ctr" rtl="0">
              <a:spcBef>
                <a:spcPts val="2000"/>
              </a:spcBef>
              <a:spcAft>
                <a:spcPts val="0"/>
              </a:spcAft>
              <a:buSzPts val="1800"/>
              <a:buChar char="■"/>
              <a:defRPr/>
            </a:lvl3pPr>
            <a:lvl4pPr marL="1828800" lvl="3" indent="-342900" algn="ctr" rtl="0">
              <a:spcBef>
                <a:spcPts val="2000"/>
              </a:spcBef>
              <a:spcAft>
                <a:spcPts val="0"/>
              </a:spcAft>
              <a:buSzPts val="1800"/>
              <a:buChar char="●"/>
              <a:defRPr/>
            </a:lvl4pPr>
            <a:lvl5pPr marL="2286000" lvl="4" indent="-342900" algn="ctr" rtl="0">
              <a:spcBef>
                <a:spcPts val="2000"/>
              </a:spcBef>
              <a:spcAft>
                <a:spcPts val="0"/>
              </a:spcAft>
              <a:buSzPts val="1800"/>
              <a:buChar char="○"/>
              <a:defRPr/>
            </a:lvl5pPr>
            <a:lvl6pPr marL="2743200" lvl="5" indent="-342900" algn="ctr" rtl="0">
              <a:spcBef>
                <a:spcPts val="2000"/>
              </a:spcBef>
              <a:spcAft>
                <a:spcPts val="0"/>
              </a:spcAft>
              <a:buSzPts val="1800"/>
              <a:buChar char="■"/>
              <a:defRPr/>
            </a:lvl6pPr>
            <a:lvl7pPr marL="3200400" lvl="6" indent="-342900" algn="ctr" rtl="0">
              <a:spcBef>
                <a:spcPts val="2000"/>
              </a:spcBef>
              <a:spcAft>
                <a:spcPts val="0"/>
              </a:spcAft>
              <a:buSzPts val="1800"/>
              <a:buChar char="●"/>
              <a:defRPr/>
            </a:lvl7pPr>
            <a:lvl8pPr marL="3657600" lvl="7" indent="-342900" algn="ctr" rtl="0">
              <a:spcBef>
                <a:spcPts val="2000"/>
              </a:spcBef>
              <a:spcAft>
                <a:spcPts val="0"/>
              </a:spcAft>
              <a:buSzPts val="1800"/>
              <a:buChar char="○"/>
              <a:defRPr/>
            </a:lvl8pPr>
            <a:lvl9pPr marL="4114800" lvl="8" indent="-342900" algn="ctr" rtl="0">
              <a:spcBef>
                <a:spcPts val="2000"/>
              </a:spcBef>
              <a:spcAft>
                <a:spcPts val="2000"/>
              </a:spcAft>
              <a:buSzPts val="1800"/>
              <a:buChar char="■"/>
              <a:defRPr/>
            </a:lvl9pPr>
          </a:lstStyle>
          <a:p>
            <a:endParaRPr/>
          </a:p>
        </p:txBody>
      </p:sp>
      <p:sp>
        <p:nvSpPr>
          <p:cNvPr id="121" name="Google Shape;121;p29"/>
          <p:cNvSpPr txBox="1">
            <a:spLocks noGrp="1"/>
          </p:cNvSpPr>
          <p:nvPr>
            <p:ph type="sldNum" idx="12"/>
          </p:nvPr>
        </p:nvSpPr>
        <p:spPr>
          <a:xfrm>
            <a:off x="10006840" y="6854072"/>
            <a:ext cx="648300" cy="578400"/>
          </a:xfrm>
          <a:prstGeom prst="rect">
            <a:avLst/>
          </a:prstGeom>
        </p:spPr>
        <p:txBody>
          <a:bodyPr spcFirstLastPara="1" wrap="square" lIns="116825" tIns="116825" rIns="116825" bIns="1168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30"/>
          <p:cNvSpPr txBox="1">
            <a:spLocks noGrp="1"/>
          </p:cNvSpPr>
          <p:nvPr>
            <p:ph type="sldNum" idx="12"/>
          </p:nvPr>
        </p:nvSpPr>
        <p:spPr>
          <a:xfrm>
            <a:off x="10006840" y="6854072"/>
            <a:ext cx="648300" cy="578400"/>
          </a:xfrm>
          <a:prstGeom prst="rect">
            <a:avLst/>
          </a:prstGeom>
        </p:spPr>
        <p:txBody>
          <a:bodyPr spcFirstLastPara="1" wrap="square" lIns="116825" tIns="116825" rIns="116825" bIns="1168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68150" y="654105"/>
            <a:ext cx="10063200" cy="842100"/>
          </a:xfrm>
          <a:prstGeom prst="rect">
            <a:avLst/>
          </a:prstGeom>
        </p:spPr>
        <p:txBody>
          <a:bodyPr spcFirstLastPara="1" wrap="square" lIns="116775" tIns="116775" rIns="116775" bIns="11677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8" name="Google Shape;18;p4"/>
          <p:cNvSpPr txBox="1">
            <a:spLocks noGrp="1"/>
          </p:cNvSpPr>
          <p:nvPr>
            <p:ph type="body" idx="1"/>
          </p:nvPr>
        </p:nvSpPr>
        <p:spPr>
          <a:xfrm>
            <a:off x="368150" y="1693927"/>
            <a:ext cx="10063200" cy="5021400"/>
          </a:xfrm>
          <a:prstGeom prst="rect">
            <a:avLst/>
          </a:prstGeom>
        </p:spPr>
        <p:txBody>
          <a:bodyPr spcFirstLastPara="1" wrap="square" lIns="116775" tIns="116775" rIns="116775" bIns="116775" anchor="t" anchorCtr="0">
            <a:normAutofit/>
          </a:bodyPr>
          <a:lstStyle>
            <a:lvl1pPr marL="457200" lvl="0" indent="-374650">
              <a:spcBef>
                <a:spcPts val="0"/>
              </a:spcBef>
              <a:spcAft>
                <a:spcPts val="0"/>
              </a:spcAft>
              <a:buSzPts val="23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19" name="Google Shape;19;p4"/>
          <p:cNvSpPr txBox="1">
            <a:spLocks noGrp="1"/>
          </p:cNvSpPr>
          <p:nvPr>
            <p:ph type="sldNum" idx="12"/>
          </p:nvPr>
        </p:nvSpPr>
        <p:spPr>
          <a:xfrm>
            <a:off x="10006840" y="6854072"/>
            <a:ext cx="648000" cy="578400"/>
          </a:xfrm>
          <a:prstGeom prst="rect">
            <a:avLst/>
          </a:prstGeom>
        </p:spPr>
        <p:txBody>
          <a:bodyPr spcFirstLastPara="1" wrap="square" lIns="116775" tIns="116775" rIns="116775" bIns="1167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68150" y="654105"/>
            <a:ext cx="10063200" cy="842100"/>
          </a:xfrm>
          <a:prstGeom prst="rect">
            <a:avLst/>
          </a:prstGeom>
        </p:spPr>
        <p:txBody>
          <a:bodyPr spcFirstLastPara="1" wrap="square" lIns="116775" tIns="116775" rIns="116775" bIns="11677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2" name="Google Shape;22;p5"/>
          <p:cNvSpPr txBox="1">
            <a:spLocks noGrp="1"/>
          </p:cNvSpPr>
          <p:nvPr>
            <p:ph type="body" idx="1"/>
          </p:nvPr>
        </p:nvSpPr>
        <p:spPr>
          <a:xfrm>
            <a:off x="368150" y="1693927"/>
            <a:ext cx="4724400" cy="5021400"/>
          </a:xfrm>
          <a:prstGeom prst="rect">
            <a:avLst/>
          </a:prstGeom>
        </p:spPr>
        <p:txBody>
          <a:bodyPr spcFirstLastPara="1" wrap="square" lIns="116775" tIns="116775" rIns="116775" bIns="116775" anchor="t" anchorCtr="0">
            <a:normAutofit/>
          </a:bodyPr>
          <a:lstStyle>
            <a:lvl1pPr marL="457200" lvl="0" indent="-342900">
              <a:spcBef>
                <a:spcPts val="0"/>
              </a:spcBef>
              <a:spcAft>
                <a:spcPts val="0"/>
              </a:spcAft>
              <a:buSzPts val="1800"/>
              <a:buChar char="●"/>
              <a:defRPr sz="18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3" name="Google Shape;23;p5"/>
          <p:cNvSpPr txBox="1">
            <a:spLocks noGrp="1"/>
          </p:cNvSpPr>
          <p:nvPr>
            <p:ph type="body" idx="2"/>
          </p:nvPr>
        </p:nvSpPr>
        <p:spPr>
          <a:xfrm>
            <a:off x="5707559" y="1693927"/>
            <a:ext cx="4724400" cy="5021400"/>
          </a:xfrm>
          <a:prstGeom prst="rect">
            <a:avLst/>
          </a:prstGeom>
        </p:spPr>
        <p:txBody>
          <a:bodyPr spcFirstLastPara="1" wrap="square" lIns="116775" tIns="116775" rIns="116775" bIns="116775" anchor="t" anchorCtr="0">
            <a:normAutofit/>
          </a:bodyPr>
          <a:lstStyle>
            <a:lvl1pPr marL="457200" lvl="0" indent="-342900">
              <a:spcBef>
                <a:spcPts val="0"/>
              </a:spcBef>
              <a:spcAft>
                <a:spcPts val="0"/>
              </a:spcAft>
              <a:buSzPts val="1800"/>
              <a:buChar char="●"/>
              <a:defRPr sz="18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4" name="Google Shape;24;p5"/>
          <p:cNvSpPr txBox="1">
            <a:spLocks noGrp="1"/>
          </p:cNvSpPr>
          <p:nvPr>
            <p:ph type="sldNum" idx="12"/>
          </p:nvPr>
        </p:nvSpPr>
        <p:spPr>
          <a:xfrm>
            <a:off x="10006840" y="6854072"/>
            <a:ext cx="648000" cy="578400"/>
          </a:xfrm>
          <a:prstGeom prst="rect">
            <a:avLst/>
          </a:prstGeom>
        </p:spPr>
        <p:txBody>
          <a:bodyPr spcFirstLastPara="1" wrap="square" lIns="116775" tIns="116775" rIns="116775" bIns="1167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68150" y="654105"/>
            <a:ext cx="10063200" cy="842100"/>
          </a:xfrm>
          <a:prstGeom prst="rect">
            <a:avLst/>
          </a:prstGeom>
        </p:spPr>
        <p:txBody>
          <a:bodyPr spcFirstLastPara="1" wrap="square" lIns="116775" tIns="116775" rIns="116775" bIns="11677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7" name="Google Shape;27;p6"/>
          <p:cNvSpPr txBox="1">
            <a:spLocks noGrp="1"/>
          </p:cNvSpPr>
          <p:nvPr>
            <p:ph type="sldNum" idx="12"/>
          </p:nvPr>
        </p:nvSpPr>
        <p:spPr>
          <a:xfrm>
            <a:off x="10006840" y="6854072"/>
            <a:ext cx="648000" cy="578400"/>
          </a:xfrm>
          <a:prstGeom prst="rect">
            <a:avLst/>
          </a:prstGeom>
        </p:spPr>
        <p:txBody>
          <a:bodyPr spcFirstLastPara="1" wrap="square" lIns="116775" tIns="116775" rIns="116775" bIns="1167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68150" y="816630"/>
            <a:ext cx="3316500" cy="1110600"/>
          </a:xfrm>
          <a:prstGeom prst="rect">
            <a:avLst/>
          </a:prstGeom>
        </p:spPr>
        <p:txBody>
          <a:bodyPr spcFirstLastPara="1" wrap="square" lIns="116775" tIns="116775" rIns="116775" bIns="116775" anchor="b" anchorCtr="0">
            <a:normAutofit/>
          </a:bodyPr>
          <a:lstStyle>
            <a:lvl1pPr lvl="0">
              <a:spcBef>
                <a:spcPts val="0"/>
              </a:spcBef>
              <a:spcAft>
                <a:spcPts val="0"/>
              </a:spcAft>
              <a:buSzPts val="3100"/>
              <a:buNone/>
              <a:defRPr sz="3100"/>
            </a:lvl1pPr>
            <a:lvl2pPr lvl="1">
              <a:spcBef>
                <a:spcPts val="0"/>
              </a:spcBef>
              <a:spcAft>
                <a:spcPts val="0"/>
              </a:spcAft>
              <a:buSzPts val="3100"/>
              <a:buNone/>
              <a:defRPr sz="3100"/>
            </a:lvl2pPr>
            <a:lvl3pPr lvl="2">
              <a:spcBef>
                <a:spcPts val="0"/>
              </a:spcBef>
              <a:spcAft>
                <a:spcPts val="0"/>
              </a:spcAft>
              <a:buSzPts val="3100"/>
              <a:buNone/>
              <a:defRPr sz="3100"/>
            </a:lvl3pPr>
            <a:lvl4pPr lvl="3">
              <a:spcBef>
                <a:spcPts val="0"/>
              </a:spcBef>
              <a:spcAft>
                <a:spcPts val="0"/>
              </a:spcAft>
              <a:buSzPts val="3100"/>
              <a:buNone/>
              <a:defRPr sz="3100"/>
            </a:lvl4pPr>
            <a:lvl5pPr lvl="4">
              <a:spcBef>
                <a:spcPts val="0"/>
              </a:spcBef>
              <a:spcAft>
                <a:spcPts val="0"/>
              </a:spcAft>
              <a:buSzPts val="3100"/>
              <a:buNone/>
              <a:defRPr sz="3100"/>
            </a:lvl5pPr>
            <a:lvl6pPr lvl="5">
              <a:spcBef>
                <a:spcPts val="0"/>
              </a:spcBef>
              <a:spcAft>
                <a:spcPts val="0"/>
              </a:spcAft>
              <a:buSzPts val="3100"/>
              <a:buNone/>
              <a:defRPr sz="3100"/>
            </a:lvl6pPr>
            <a:lvl7pPr lvl="6">
              <a:spcBef>
                <a:spcPts val="0"/>
              </a:spcBef>
              <a:spcAft>
                <a:spcPts val="0"/>
              </a:spcAft>
              <a:buSzPts val="3100"/>
              <a:buNone/>
              <a:defRPr sz="3100"/>
            </a:lvl7pPr>
            <a:lvl8pPr lvl="7">
              <a:spcBef>
                <a:spcPts val="0"/>
              </a:spcBef>
              <a:spcAft>
                <a:spcPts val="0"/>
              </a:spcAft>
              <a:buSzPts val="3100"/>
              <a:buNone/>
              <a:defRPr sz="3100"/>
            </a:lvl8pPr>
            <a:lvl9pPr lvl="8">
              <a:spcBef>
                <a:spcPts val="0"/>
              </a:spcBef>
              <a:spcAft>
                <a:spcPts val="0"/>
              </a:spcAft>
              <a:buSzPts val="3100"/>
              <a:buNone/>
              <a:defRPr sz="3100"/>
            </a:lvl9pPr>
          </a:lstStyle>
          <a:p>
            <a:endParaRPr/>
          </a:p>
        </p:txBody>
      </p:sp>
      <p:sp>
        <p:nvSpPr>
          <p:cNvPr id="30" name="Google Shape;30;p7"/>
          <p:cNvSpPr txBox="1">
            <a:spLocks noGrp="1"/>
          </p:cNvSpPr>
          <p:nvPr>
            <p:ph type="body" idx="1"/>
          </p:nvPr>
        </p:nvSpPr>
        <p:spPr>
          <a:xfrm>
            <a:off x="368150" y="2042457"/>
            <a:ext cx="3316500" cy="4673100"/>
          </a:xfrm>
          <a:prstGeom prst="rect">
            <a:avLst/>
          </a:prstGeom>
        </p:spPr>
        <p:txBody>
          <a:bodyPr spcFirstLastPara="1" wrap="square" lIns="116775" tIns="116775" rIns="116775" bIns="116775" anchor="t" anchorCtr="0">
            <a:normAutofit/>
          </a:bodyPr>
          <a:lstStyle>
            <a:lvl1pPr marL="457200" lvl="0" indent="-323850">
              <a:spcBef>
                <a:spcPts val="0"/>
              </a:spcBef>
              <a:spcAft>
                <a:spcPts val="0"/>
              </a:spcAft>
              <a:buSzPts val="1500"/>
              <a:buChar char="●"/>
              <a:defRPr sz="15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31" name="Google Shape;31;p7"/>
          <p:cNvSpPr txBox="1">
            <a:spLocks noGrp="1"/>
          </p:cNvSpPr>
          <p:nvPr>
            <p:ph type="sldNum" idx="12"/>
          </p:nvPr>
        </p:nvSpPr>
        <p:spPr>
          <a:xfrm>
            <a:off x="10006840" y="6854072"/>
            <a:ext cx="648000" cy="578400"/>
          </a:xfrm>
          <a:prstGeom prst="rect">
            <a:avLst/>
          </a:prstGeom>
        </p:spPr>
        <p:txBody>
          <a:bodyPr spcFirstLastPara="1" wrap="square" lIns="116775" tIns="116775" rIns="116775" bIns="1167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579035" y="661638"/>
            <a:ext cx="7521300" cy="6013200"/>
          </a:xfrm>
          <a:prstGeom prst="rect">
            <a:avLst/>
          </a:prstGeom>
        </p:spPr>
        <p:txBody>
          <a:bodyPr spcFirstLastPara="1" wrap="square" lIns="116775" tIns="116775" rIns="116775" bIns="116775" anchor="ctr" anchorCtr="0">
            <a:normAutofit/>
          </a:bodyPr>
          <a:lstStyle>
            <a:lvl1pPr lvl="0">
              <a:spcBef>
                <a:spcPts val="0"/>
              </a:spcBef>
              <a:spcAft>
                <a:spcPts val="0"/>
              </a:spcAft>
              <a:buSzPts val="6100"/>
              <a:buNone/>
              <a:defRPr sz="6100"/>
            </a:lvl1pPr>
            <a:lvl2pPr lvl="1">
              <a:spcBef>
                <a:spcPts val="0"/>
              </a:spcBef>
              <a:spcAft>
                <a:spcPts val="0"/>
              </a:spcAft>
              <a:buSzPts val="6100"/>
              <a:buNone/>
              <a:defRPr sz="6100"/>
            </a:lvl2pPr>
            <a:lvl3pPr lvl="2">
              <a:spcBef>
                <a:spcPts val="0"/>
              </a:spcBef>
              <a:spcAft>
                <a:spcPts val="0"/>
              </a:spcAft>
              <a:buSzPts val="6100"/>
              <a:buNone/>
              <a:defRPr sz="6100"/>
            </a:lvl3pPr>
            <a:lvl4pPr lvl="3">
              <a:spcBef>
                <a:spcPts val="0"/>
              </a:spcBef>
              <a:spcAft>
                <a:spcPts val="0"/>
              </a:spcAft>
              <a:buSzPts val="6100"/>
              <a:buNone/>
              <a:defRPr sz="6100"/>
            </a:lvl4pPr>
            <a:lvl5pPr lvl="4">
              <a:spcBef>
                <a:spcPts val="0"/>
              </a:spcBef>
              <a:spcAft>
                <a:spcPts val="0"/>
              </a:spcAft>
              <a:buSzPts val="6100"/>
              <a:buNone/>
              <a:defRPr sz="6100"/>
            </a:lvl5pPr>
            <a:lvl6pPr lvl="5">
              <a:spcBef>
                <a:spcPts val="0"/>
              </a:spcBef>
              <a:spcAft>
                <a:spcPts val="0"/>
              </a:spcAft>
              <a:buSzPts val="6100"/>
              <a:buNone/>
              <a:defRPr sz="6100"/>
            </a:lvl6pPr>
            <a:lvl7pPr lvl="6">
              <a:spcBef>
                <a:spcPts val="0"/>
              </a:spcBef>
              <a:spcAft>
                <a:spcPts val="0"/>
              </a:spcAft>
              <a:buSzPts val="6100"/>
              <a:buNone/>
              <a:defRPr sz="6100"/>
            </a:lvl7pPr>
            <a:lvl8pPr lvl="7">
              <a:spcBef>
                <a:spcPts val="0"/>
              </a:spcBef>
              <a:spcAft>
                <a:spcPts val="0"/>
              </a:spcAft>
              <a:buSzPts val="6100"/>
              <a:buNone/>
              <a:defRPr sz="6100"/>
            </a:lvl8pPr>
            <a:lvl9pPr lvl="8">
              <a:spcBef>
                <a:spcPts val="0"/>
              </a:spcBef>
              <a:spcAft>
                <a:spcPts val="0"/>
              </a:spcAft>
              <a:buSzPts val="6100"/>
              <a:buNone/>
              <a:defRPr sz="6100"/>
            </a:lvl9pPr>
          </a:lstStyle>
          <a:p>
            <a:endParaRPr/>
          </a:p>
        </p:txBody>
      </p:sp>
      <p:sp>
        <p:nvSpPr>
          <p:cNvPr id="34" name="Google Shape;34;p8"/>
          <p:cNvSpPr txBox="1">
            <a:spLocks noGrp="1"/>
          </p:cNvSpPr>
          <p:nvPr>
            <p:ph type="sldNum" idx="12"/>
          </p:nvPr>
        </p:nvSpPr>
        <p:spPr>
          <a:xfrm>
            <a:off x="10006840" y="6854072"/>
            <a:ext cx="648000" cy="578400"/>
          </a:xfrm>
          <a:prstGeom prst="rect">
            <a:avLst/>
          </a:prstGeom>
        </p:spPr>
        <p:txBody>
          <a:bodyPr spcFirstLastPara="1" wrap="square" lIns="116775" tIns="116775" rIns="116775" bIns="1167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5400000" y="-184"/>
            <a:ext cx="5400000" cy="7560000"/>
          </a:xfrm>
          <a:prstGeom prst="rect">
            <a:avLst/>
          </a:prstGeom>
          <a:solidFill>
            <a:schemeClr val="lt2"/>
          </a:solidFill>
          <a:ln>
            <a:noFill/>
          </a:ln>
        </p:spPr>
        <p:txBody>
          <a:bodyPr spcFirstLastPara="1" wrap="square" lIns="116775" tIns="116775" rIns="116775" bIns="11677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313583" y="1812541"/>
            <a:ext cx="4777800" cy="2178600"/>
          </a:xfrm>
          <a:prstGeom prst="rect">
            <a:avLst/>
          </a:prstGeom>
        </p:spPr>
        <p:txBody>
          <a:bodyPr spcFirstLastPara="1" wrap="square" lIns="116775" tIns="116775" rIns="116775" bIns="11677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38" name="Google Shape;38;p9"/>
          <p:cNvSpPr txBox="1">
            <a:spLocks noGrp="1"/>
          </p:cNvSpPr>
          <p:nvPr>
            <p:ph type="subTitle" idx="1"/>
          </p:nvPr>
        </p:nvSpPr>
        <p:spPr>
          <a:xfrm>
            <a:off x="313583" y="4120005"/>
            <a:ext cx="4777800" cy="1815300"/>
          </a:xfrm>
          <a:prstGeom prst="rect">
            <a:avLst/>
          </a:prstGeom>
        </p:spPr>
        <p:txBody>
          <a:bodyPr spcFirstLastPara="1" wrap="square" lIns="116775" tIns="116775" rIns="116775" bIns="116775" anchor="t" anchorCtr="0">
            <a:norm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a:endParaRPr/>
          </a:p>
        </p:txBody>
      </p:sp>
      <p:sp>
        <p:nvSpPr>
          <p:cNvPr id="39" name="Google Shape;39;p9"/>
          <p:cNvSpPr txBox="1">
            <a:spLocks noGrp="1"/>
          </p:cNvSpPr>
          <p:nvPr>
            <p:ph type="body" idx="2"/>
          </p:nvPr>
        </p:nvSpPr>
        <p:spPr>
          <a:xfrm>
            <a:off x="5834055" y="1064257"/>
            <a:ext cx="4532100" cy="5431200"/>
          </a:xfrm>
          <a:prstGeom prst="rect">
            <a:avLst/>
          </a:prstGeom>
        </p:spPr>
        <p:txBody>
          <a:bodyPr spcFirstLastPara="1" wrap="square" lIns="116775" tIns="116775" rIns="116775" bIns="116775" anchor="ctr" anchorCtr="0">
            <a:normAutofit/>
          </a:bodyPr>
          <a:lstStyle>
            <a:lvl1pPr marL="457200" lvl="0" indent="-374650">
              <a:spcBef>
                <a:spcPts val="0"/>
              </a:spcBef>
              <a:spcAft>
                <a:spcPts val="0"/>
              </a:spcAft>
              <a:buSzPts val="23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0" name="Google Shape;40;p9"/>
          <p:cNvSpPr txBox="1">
            <a:spLocks noGrp="1"/>
          </p:cNvSpPr>
          <p:nvPr>
            <p:ph type="sldNum" idx="12"/>
          </p:nvPr>
        </p:nvSpPr>
        <p:spPr>
          <a:xfrm>
            <a:off x="10006840" y="6854072"/>
            <a:ext cx="648000" cy="578400"/>
          </a:xfrm>
          <a:prstGeom prst="rect">
            <a:avLst/>
          </a:prstGeom>
        </p:spPr>
        <p:txBody>
          <a:bodyPr spcFirstLastPara="1" wrap="square" lIns="116775" tIns="116775" rIns="116775" bIns="1167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68150" y="6218168"/>
            <a:ext cx="7085100" cy="889500"/>
          </a:xfrm>
          <a:prstGeom prst="rect">
            <a:avLst/>
          </a:prstGeom>
        </p:spPr>
        <p:txBody>
          <a:bodyPr spcFirstLastPara="1" wrap="square" lIns="116775" tIns="116775" rIns="116775" bIns="116775" anchor="ctr" anchorCtr="0">
            <a:normAutofit/>
          </a:bodyPr>
          <a:lstStyle>
            <a:lvl1pPr marL="457200" lvl="0" indent="-228600">
              <a:lnSpc>
                <a:spcPct val="100000"/>
              </a:lnSpc>
              <a:spcBef>
                <a:spcPts val="0"/>
              </a:spcBef>
              <a:spcAft>
                <a:spcPts val="0"/>
              </a:spcAft>
              <a:buSzPts val="2300"/>
              <a:buNone/>
              <a:defRPr/>
            </a:lvl1pPr>
          </a:lstStyle>
          <a:p>
            <a:endParaRPr/>
          </a:p>
        </p:txBody>
      </p:sp>
      <p:sp>
        <p:nvSpPr>
          <p:cNvPr id="43" name="Google Shape;43;p10"/>
          <p:cNvSpPr txBox="1">
            <a:spLocks noGrp="1"/>
          </p:cNvSpPr>
          <p:nvPr>
            <p:ph type="sldNum" idx="12"/>
          </p:nvPr>
        </p:nvSpPr>
        <p:spPr>
          <a:xfrm>
            <a:off x="10006840" y="6854072"/>
            <a:ext cx="648000" cy="578400"/>
          </a:xfrm>
          <a:prstGeom prst="rect">
            <a:avLst/>
          </a:prstGeom>
        </p:spPr>
        <p:txBody>
          <a:bodyPr spcFirstLastPara="1" wrap="square" lIns="116775" tIns="116775" rIns="116775" bIns="1167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68150" y="654105"/>
            <a:ext cx="10063200" cy="842100"/>
          </a:xfrm>
          <a:prstGeom prst="rect">
            <a:avLst/>
          </a:prstGeom>
          <a:noFill/>
          <a:ln>
            <a:noFill/>
          </a:ln>
        </p:spPr>
        <p:txBody>
          <a:bodyPr spcFirstLastPara="1" wrap="square" lIns="116775" tIns="116775" rIns="116775" bIns="116775" anchor="t" anchorCtr="0">
            <a:normAutofit/>
          </a:bodyPr>
          <a:lstStyle>
            <a:lvl1pPr lvl="0">
              <a:spcBef>
                <a:spcPts val="0"/>
              </a:spcBef>
              <a:spcAft>
                <a:spcPts val="0"/>
              </a:spcAft>
              <a:buClr>
                <a:schemeClr val="dk1"/>
              </a:buClr>
              <a:buSzPts val="3600"/>
              <a:buNone/>
              <a:defRPr sz="3600">
                <a:solidFill>
                  <a:schemeClr val="dk1"/>
                </a:solidFill>
              </a:defRPr>
            </a:lvl1pPr>
            <a:lvl2pPr lvl="1">
              <a:spcBef>
                <a:spcPts val="0"/>
              </a:spcBef>
              <a:spcAft>
                <a:spcPts val="0"/>
              </a:spcAft>
              <a:buClr>
                <a:schemeClr val="dk1"/>
              </a:buClr>
              <a:buSzPts val="3600"/>
              <a:buNone/>
              <a:defRPr sz="3600">
                <a:solidFill>
                  <a:schemeClr val="dk1"/>
                </a:solidFill>
              </a:defRPr>
            </a:lvl2pPr>
            <a:lvl3pPr lvl="2">
              <a:spcBef>
                <a:spcPts val="0"/>
              </a:spcBef>
              <a:spcAft>
                <a:spcPts val="0"/>
              </a:spcAft>
              <a:buClr>
                <a:schemeClr val="dk1"/>
              </a:buClr>
              <a:buSzPts val="3600"/>
              <a:buNone/>
              <a:defRPr sz="3600">
                <a:solidFill>
                  <a:schemeClr val="dk1"/>
                </a:solidFill>
              </a:defRPr>
            </a:lvl3pPr>
            <a:lvl4pPr lvl="3">
              <a:spcBef>
                <a:spcPts val="0"/>
              </a:spcBef>
              <a:spcAft>
                <a:spcPts val="0"/>
              </a:spcAft>
              <a:buClr>
                <a:schemeClr val="dk1"/>
              </a:buClr>
              <a:buSzPts val="3600"/>
              <a:buNone/>
              <a:defRPr sz="3600">
                <a:solidFill>
                  <a:schemeClr val="dk1"/>
                </a:solidFill>
              </a:defRPr>
            </a:lvl4pPr>
            <a:lvl5pPr lvl="4">
              <a:spcBef>
                <a:spcPts val="0"/>
              </a:spcBef>
              <a:spcAft>
                <a:spcPts val="0"/>
              </a:spcAft>
              <a:buClr>
                <a:schemeClr val="dk1"/>
              </a:buClr>
              <a:buSzPts val="3600"/>
              <a:buNone/>
              <a:defRPr sz="3600">
                <a:solidFill>
                  <a:schemeClr val="dk1"/>
                </a:solidFill>
              </a:defRPr>
            </a:lvl5pPr>
            <a:lvl6pPr lvl="5">
              <a:spcBef>
                <a:spcPts val="0"/>
              </a:spcBef>
              <a:spcAft>
                <a:spcPts val="0"/>
              </a:spcAft>
              <a:buClr>
                <a:schemeClr val="dk1"/>
              </a:buClr>
              <a:buSzPts val="3600"/>
              <a:buNone/>
              <a:defRPr sz="3600">
                <a:solidFill>
                  <a:schemeClr val="dk1"/>
                </a:solidFill>
              </a:defRPr>
            </a:lvl6pPr>
            <a:lvl7pPr lvl="6">
              <a:spcBef>
                <a:spcPts val="0"/>
              </a:spcBef>
              <a:spcAft>
                <a:spcPts val="0"/>
              </a:spcAft>
              <a:buClr>
                <a:schemeClr val="dk1"/>
              </a:buClr>
              <a:buSzPts val="3600"/>
              <a:buNone/>
              <a:defRPr sz="3600">
                <a:solidFill>
                  <a:schemeClr val="dk1"/>
                </a:solidFill>
              </a:defRPr>
            </a:lvl7pPr>
            <a:lvl8pPr lvl="7">
              <a:spcBef>
                <a:spcPts val="0"/>
              </a:spcBef>
              <a:spcAft>
                <a:spcPts val="0"/>
              </a:spcAft>
              <a:buClr>
                <a:schemeClr val="dk1"/>
              </a:buClr>
              <a:buSzPts val="3600"/>
              <a:buNone/>
              <a:defRPr sz="3600">
                <a:solidFill>
                  <a:schemeClr val="dk1"/>
                </a:solidFill>
              </a:defRPr>
            </a:lvl8pPr>
            <a:lvl9pPr lvl="8">
              <a:spcBef>
                <a:spcPts val="0"/>
              </a:spcBef>
              <a:spcAft>
                <a:spcPts val="0"/>
              </a:spcAft>
              <a:buClr>
                <a:schemeClr val="dk1"/>
              </a:buClr>
              <a:buSzPts val="3600"/>
              <a:buNone/>
              <a:defRPr sz="3600">
                <a:solidFill>
                  <a:schemeClr val="dk1"/>
                </a:solidFill>
              </a:defRPr>
            </a:lvl9pPr>
          </a:lstStyle>
          <a:p>
            <a:endParaRPr/>
          </a:p>
        </p:txBody>
      </p:sp>
      <p:sp>
        <p:nvSpPr>
          <p:cNvPr id="7" name="Google Shape;7;p1"/>
          <p:cNvSpPr txBox="1">
            <a:spLocks noGrp="1"/>
          </p:cNvSpPr>
          <p:nvPr>
            <p:ph type="body" idx="1"/>
          </p:nvPr>
        </p:nvSpPr>
        <p:spPr>
          <a:xfrm>
            <a:off x="368150" y="1693927"/>
            <a:ext cx="10063200" cy="5021400"/>
          </a:xfrm>
          <a:prstGeom prst="rect">
            <a:avLst/>
          </a:prstGeom>
          <a:noFill/>
          <a:ln>
            <a:noFill/>
          </a:ln>
        </p:spPr>
        <p:txBody>
          <a:bodyPr spcFirstLastPara="1" wrap="square" lIns="116775" tIns="116775" rIns="116775" bIns="116775" anchor="t" anchorCtr="0">
            <a:normAutofit/>
          </a:bodyPr>
          <a:lstStyle>
            <a:lvl1pPr marL="457200" lvl="0" indent="-374650">
              <a:lnSpc>
                <a:spcPct val="115000"/>
              </a:lnSpc>
              <a:spcBef>
                <a:spcPts val="0"/>
              </a:spcBef>
              <a:spcAft>
                <a:spcPts val="0"/>
              </a:spcAft>
              <a:buClr>
                <a:schemeClr val="dk2"/>
              </a:buClr>
              <a:buSzPts val="2300"/>
              <a:buChar char="●"/>
              <a:defRPr sz="2300">
                <a:solidFill>
                  <a:schemeClr val="dk2"/>
                </a:solidFill>
              </a:defRPr>
            </a:lvl1pPr>
            <a:lvl2pPr marL="914400" lvl="1" indent="-342900">
              <a:lnSpc>
                <a:spcPct val="115000"/>
              </a:lnSpc>
              <a:spcBef>
                <a:spcPts val="0"/>
              </a:spcBef>
              <a:spcAft>
                <a:spcPts val="0"/>
              </a:spcAft>
              <a:buClr>
                <a:schemeClr val="dk2"/>
              </a:buClr>
              <a:buSzPts val="1800"/>
              <a:buChar char="○"/>
              <a:defRPr sz="1800">
                <a:solidFill>
                  <a:schemeClr val="dk2"/>
                </a:solidFill>
              </a:defRPr>
            </a:lvl2pPr>
            <a:lvl3pPr marL="1371600" lvl="2" indent="-342900">
              <a:lnSpc>
                <a:spcPct val="115000"/>
              </a:lnSpc>
              <a:spcBef>
                <a:spcPts val="0"/>
              </a:spcBef>
              <a:spcAft>
                <a:spcPts val="0"/>
              </a:spcAft>
              <a:buClr>
                <a:schemeClr val="dk2"/>
              </a:buClr>
              <a:buSzPts val="1800"/>
              <a:buChar char="■"/>
              <a:defRPr sz="1800">
                <a:solidFill>
                  <a:schemeClr val="dk2"/>
                </a:solidFill>
              </a:defRPr>
            </a:lvl3pPr>
            <a:lvl4pPr marL="1828800" lvl="3" indent="-342900">
              <a:lnSpc>
                <a:spcPct val="115000"/>
              </a:lnSpc>
              <a:spcBef>
                <a:spcPts val="0"/>
              </a:spcBef>
              <a:spcAft>
                <a:spcPts val="0"/>
              </a:spcAft>
              <a:buClr>
                <a:schemeClr val="dk2"/>
              </a:buClr>
              <a:buSzPts val="1800"/>
              <a:buChar char="●"/>
              <a:defRPr sz="1800">
                <a:solidFill>
                  <a:schemeClr val="dk2"/>
                </a:solidFill>
              </a:defRPr>
            </a:lvl4pPr>
            <a:lvl5pPr marL="2286000" lvl="4" indent="-342900">
              <a:lnSpc>
                <a:spcPct val="115000"/>
              </a:lnSpc>
              <a:spcBef>
                <a:spcPts val="0"/>
              </a:spcBef>
              <a:spcAft>
                <a:spcPts val="0"/>
              </a:spcAft>
              <a:buClr>
                <a:schemeClr val="dk2"/>
              </a:buClr>
              <a:buSzPts val="1800"/>
              <a:buChar char="○"/>
              <a:defRPr sz="1800">
                <a:solidFill>
                  <a:schemeClr val="dk2"/>
                </a:solidFill>
              </a:defRPr>
            </a:lvl5pPr>
            <a:lvl6pPr marL="2743200" lvl="5" indent="-342900">
              <a:lnSpc>
                <a:spcPct val="115000"/>
              </a:lnSpc>
              <a:spcBef>
                <a:spcPts val="0"/>
              </a:spcBef>
              <a:spcAft>
                <a:spcPts val="0"/>
              </a:spcAft>
              <a:buClr>
                <a:schemeClr val="dk2"/>
              </a:buClr>
              <a:buSzPts val="1800"/>
              <a:buChar char="■"/>
              <a:defRPr sz="1800">
                <a:solidFill>
                  <a:schemeClr val="dk2"/>
                </a:solidFill>
              </a:defRPr>
            </a:lvl6pPr>
            <a:lvl7pPr marL="3200400" lvl="6" indent="-342900">
              <a:lnSpc>
                <a:spcPct val="115000"/>
              </a:lnSpc>
              <a:spcBef>
                <a:spcPts val="0"/>
              </a:spcBef>
              <a:spcAft>
                <a:spcPts val="0"/>
              </a:spcAft>
              <a:buClr>
                <a:schemeClr val="dk2"/>
              </a:buClr>
              <a:buSzPts val="1800"/>
              <a:buChar char="●"/>
              <a:defRPr sz="1800">
                <a:solidFill>
                  <a:schemeClr val="dk2"/>
                </a:solidFill>
              </a:defRPr>
            </a:lvl7pPr>
            <a:lvl8pPr marL="3657600" lvl="7" indent="-342900">
              <a:lnSpc>
                <a:spcPct val="115000"/>
              </a:lnSpc>
              <a:spcBef>
                <a:spcPts val="0"/>
              </a:spcBef>
              <a:spcAft>
                <a:spcPts val="0"/>
              </a:spcAft>
              <a:buClr>
                <a:schemeClr val="dk2"/>
              </a:buClr>
              <a:buSzPts val="1800"/>
              <a:buChar char="○"/>
              <a:defRPr sz="1800">
                <a:solidFill>
                  <a:schemeClr val="dk2"/>
                </a:solidFill>
              </a:defRPr>
            </a:lvl8pPr>
            <a:lvl9pPr marL="4114800" lvl="8" indent="-342900">
              <a:lnSpc>
                <a:spcPct val="115000"/>
              </a:lnSpc>
              <a:spcBef>
                <a:spcPts val="0"/>
              </a:spcBef>
              <a:spcAft>
                <a:spcPts val="0"/>
              </a:spcAft>
              <a:buClr>
                <a:schemeClr val="dk2"/>
              </a:buClr>
              <a:buSzPts val="1800"/>
              <a:buChar char="■"/>
              <a:defRPr sz="1800">
                <a:solidFill>
                  <a:schemeClr val="dk2"/>
                </a:solidFill>
              </a:defRPr>
            </a:lvl9pPr>
          </a:lstStyle>
          <a:p>
            <a:endParaRPr/>
          </a:p>
        </p:txBody>
      </p:sp>
      <p:sp>
        <p:nvSpPr>
          <p:cNvPr id="8" name="Google Shape;8;p1"/>
          <p:cNvSpPr txBox="1">
            <a:spLocks noGrp="1"/>
          </p:cNvSpPr>
          <p:nvPr>
            <p:ph type="sldNum" idx="12"/>
          </p:nvPr>
        </p:nvSpPr>
        <p:spPr>
          <a:xfrm>
            <a:off x="10006840" y="6854072"/>
            <a:ext cx="648000" cy="578400"/>
          </a:xfrm>
          <a:prstGeom prst="rect">
            <a:avLst/>
          </a:prstGeom>
          <a:noFill/>
          <a:ln>
            <a:noFill/>
          </a:ln>
        </p:spPr>
        <p:txBody>
          <a:bodyPr spcFirstLastPara="1" wrap="square" lIns="116775" tIns="116775" rIns="116775" bIns="116775"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p:nvPr/>
        </p:nvSpPr>
        <p:spPr>
          <a:xfrm>
            <a:off x="159411" y="150300"/>
            <a:ext cx="3734700" cy="400200"/>
          </a:xfrm>
          <a:prstGeom prst="rect">
            <a:avLst/>
          </a:prstGeom>
          <a:noFill/>
          <a:ln>
            <a:noFill/>
          </a:ln>
        </p:spPr>
        <p:txBody>
          <a:bodyPr spcFirstLastPara="1" wrap="square" lIns="92050" tIns="46000" rIns="92050" bIns="460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rgbClr val="000000"/>
              </a:solidFill>
              <a:latin typeface="Open Sans"/>
              <a:ea typeface="Open Sans"/>
              <a:cs typeface="Open Sans"/>
              <a:sym typeface="Open Sans"/>
            </a:endParaRPr>
          </a:p>
        </p:txBody>
      </p:sp>
      <p:sp>
        <p:nvSpPr>
          <p:cNvPr id="52" name="Google Shape;52;p13"/>
          <p:cNvSpPr/>
          <p:nvPr/>
        </p:nvSpPr>
        <p:spPr>
          <a:xfrm>
            <a:off x="0" y="-150"/>
            <a:ext cx="3561900" cy="7601100"/>
          </a:xfrm>
          <a:prstGeom prst="rect">
            <a:avLst/>
          </a:prstGeom>
          <a:solidFill>
            <a:srgbClr val="006278"/>
          </a:solidFill>
          <a:ln>
            <a:noFill/>
          </a:ln>
        </p:spPr>
        <p:txBody>
          <a:bodyPr spcFirstLastPara="1" wrap="square" lIns="92050" tIns="46000" rIns="92050" bIns="460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7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79"/>
        <p:cNvGrpSpPr/>
        <p:nvPr/>
      </p:nvGrpSpPr>
      <p:grpSpPr>
        <a:xfrm>
          <a:off x="0" y="0"/>
          <a:ext cx="0" cy="0"/>
          <a:chOff x="0" y="0"/>
          <a:chExt cx="0" cy="0"/>
        </a:xfrm>
      </p:grpSpPr>
      <p:sp>
        <p:nvSpPr>
          <p:cNvPr id="80" name="Google Shape;80;p19"/>
          <p:cNvSpPr txBox="1">
            <a:spLocks noGrp="1"/>
          </p:cNvSpPr>
          <p:nvPr>
            <p:ph type="title"/>
          </p:nvPr>
        </p:nvSpPr>
        <p:spPr>
          <a:xfrm>
            <a:off x="368150" y="654105"/>
            <a:ext cx="10063800" cy="841800"/>
          </a:xfrm>
          <a:prstGeom prst="rect">
            <a:avLst/>
          </a:prstGeom>
          <a:noFill/>
          <a:ln>
            <a:noFill/>
          </a:ln>
        </p:spPr>
        <p:txBody>
          <a:bodyPr spcFirstLastPara="1" wrap="square" lIns="116825" tIns="116825" rIns="116825" bIns="116825" anchor="t" anchorCtr="0">
            <a:noAutofit/>
          </a:bodyPr>
          <a:lstStyle>
            <a:lvl1pPr lvl="0" rtl="0">
              <a:spcBef>
                <a:spcPts val="0"/>
              </a:spcBef>
              <a:spcAft>
                <a:spcPts val="0"/>
              </a:spcAft>
              <a:buClr>
                <a:schemeClr val="dk1"/>
              </a:buClr>
              <a:buSzPts val="3600"/>
              <a:buNone/>
              <a:defRPr sz="3600">
                <a:solidFill>
                  <a:schemeClr val="dk1"/>
                </a:solidFill>
              </a:defRPr>
            </a:lvl1pPr>
            <a:lvl2pPr lvl="1" rtl="0">
              <a:spcBef>
                <a:spcPts val="0"/>
              </a:spcBef>
              <a:spcAft>
                <a:spcPts val="0"/>
              </a:spcAft>
              <a:buClr>
                <a:schemeClr val="dk1"/>
              </a:buClr>
              <a:buSzPts val="3600"/>
              <a:buNone/>
              <a:defRPr sz="3600">
                <a:solidFill>
                  <a:schemeClr val="dk1"/>
                </a:solidFill>
              </a:defRPr>
            </a:lvl2pPr>
            <a:lvl3pPr lvl="2" rtl="0">
              <a:spcBef>
                <a:spcPts val="0"/>
              </a:spcBef>
              <a:spcAft>
                <a:spcPts val="0"/>
              </a:spcAft>
              <a:buClr>
                <a:schemeClr val="dk1"/>
              </a:buClr>
              <a:buSzPts val="3600"/>
              <a:buNone/>
              <a:defRPr sz="3600">
                <a:solidFill>
                  <a:schemeClr val="dk1"/>
                </a:solidFill>
              </a:defRPr>
            </a:lvl3pPr>
            <a:lvl4pPr lvl="3" rtl="0">
              <a:spcBef>
                <a:spcPts val="0"/>
              </a:spcBef>
              <a:spcAft>
                <a:spcPts val="0"/>
              </a:spcAft>
              <a:buClr>
                <a:schemeClr val="dk1"/>
              </a:buClr>
              <a:buSzPts val="3600"/>
              <a:buNone/>
              <a:defRPr sz="3600">
                <a:solidFill>
                  <a:schemeClr val="dk1"/>
                </a:solidFill>
              </a:defRPr>
            </a:lvl4pPr>
            <a:lvl5pPr lvl="4" rtl="0">
              <a:spcBef>
                <a:spcPts val="0"/>
              </a:spcBef>
              <a:spcAft>
                <a:spcPts val="0"/>
              </a:spcAft>
              <a:buClr>
                <a:schemeClr val="dk1"/>
              </a:buClr>
              <a:buSzPts val="3600"/>
              <a:buNone/>
              <a:defRPr sz="3600">
                <a:solidFill>
                  <a:schemeClr val="dk1"/>
                </a:solidFill>
              </a:defRPr>
            </a:lvl5pPr>
            <a:lvl6pPr lvl="5" rtl="0">
              <a:spcBef>
                <a:spcPts val="0"/>
              </a:spcBef>
              <a:spcAft>
                <a:spcPts val="0"/>
              </a:spcAft>
              <a:buClr>
                <a:schemeClr val="dk1"/>
              </a:buClr>
              <a:buSzPts val="3600"/>
              <a:buNone/>
              <a:defRPr sz="3600">
                <a:solidFill>
                  <a:schemeClr val="dk1"/>
                </a:solidFill>
              </a:defRPr>
            </a:lvl6pPr>
            <a:lvl7pPr lvl="6" rtl="0">
              <a:spcBef>
                <a:spcPts val="0"/>
              </a:spcBef>
              <a:spcAft>
                <a:spcPts val="0"/>
              </a:spcAft>
              <a:buClr>
                <a:schemeClr val="dk1"/>
              </a:buClr>
              <a:buSzPts val="3600"/>
              <a:buNone/>
              <a:defRPr sz="3600">
                <a:solidFill>
                  <a:schemeClr val="dk1"/>
                </a:solidFill>
              </a:defRPr>
            </a:lvl7pPr>
            <a:lvl8pPr lvl="7" rtl="0">
              <a:spcBef>
                <a:spcPts val="0"/>
              </a:spcBef>
              <a:spcAft>
                <a:spcPts val="0"/>
              </a:spcAft>
              <a:buClr>
                <a:schemeClr val="dk1"/>
              </a:buClr>
              <a:buSzPts val="3600"/>
              <a:buNone/>
              <a:defRPr sz="3600">
                <a:solidFill>
                  <a:schemeClr val="dk1"/>
                </a:solidFill>
              </a:defRPr>
            </a:lvl8pPr>
            <a:lvl9pPr lvl="8" rtl="0">
              <a:spcBef>
                <a:spcPts val="0"/>
              </a:spcBef>
              <a:spcAft>
                <a:spcPts val="0"/>
              </a:spcAft>
              <a:buClr>
                <a:schemeClr val="dk1"/>
              </a:buClr>
              <a:buSzPts val="3600"/>
              <a:buNone/>
              <a:defRPr sz="3600">
                <a:solidFill>
                  <a:schemeClr val="dk1"/>
                </a:solidFill>
              </a:defRPr>
            </a:lvl9pPr>
          </a:lstStyle>
          <a:p>
            <a:endParaRPr/>
          </a:p>
        </p:txBody>
      </p:sp>
      <p:sp>
        <p:nvSpPr>
          <p:cNvPr id="81" name="Google Shape;81;p19"/>
          <p:cNvSpPr txBox="1">
            <a:spLocks noGrp="1"/>
          </p:cNvSpPr>
          <p:nvPr>
            <p:ph type="body" idx="1"/>
          </p:nvPr>
        </p:nvSpPr>
        <p:spPr>
          <a:xfrm>
            <a:off x="368150" y="1693927"/>
            <a:ext cx="10063800" cy="5021700"/>
          </a:xfrm>
          <a:prstGeom prst="rect">
            <a:avLst/>
          </a:prstGeom>
          <a:noFill/>
          <a:ln>
            <a:noFill/>
          </a:ln>
        </p:spPr>
        <p:txBody>
          <a:bodyPr spcFirstLastPara="1" wrap="square" lIns="116825" tIns="116825" rIns="116825" bIns="116825" anchor="t" anchorCtr="0">
            <a:noAutofit/>
          </a:bodyPr>
          <a:lstStyle>
            <a:lvl1pPr marL="457200" lvl="0" indent="-374650" rtl="0">
              <a:lnSpc>
                <a:spcPct val="115000"/>
              </a:lnSpc>
              <a:spcBef>
                <a:spcPts val="0"/>
              </a:spcBef>
              <a:spcAft>
                <a:spcPts val="0"/>
              </a:spcAft>
              <a:buClr>
                <a:schemeClr val="dk2"/>
              </a:buClr>
              <a:buSzPts val="2300"/>
              <a:buChar char="●"/>
              <a:defRPr sz="2300">
                <a:solidFill>
                  <a:schemeClr val="dk2"/>
                </a:solidFill>
              </a:defRPr>
            </a:lvl1pPr>
            <a:lvl2pPr marL="914400" lvl="1" indent="-342900" rtl="0">
              <a:lnSpc>
                <a:spcPct val="115000"/>
              </a:lnSpc>
              <a:spcBef>
                <a:spcPts val="2000"/>
              </a:spcBef>
              <a:spcAft>
                <a:spcPts val="0"/>
              </a:spcAft>
              <a:buClr>
                <a:schemeClr val="dk2"/>
              </a:buClr>
              <a:buSzPts val="1800"/>
              <a:buChar char="○"/>
              <a:defRPr sz="1800">
                <a:solidFill>
                  <a:schemeClr val="dk2"/>
                </a:solidFill>
              </a:defRPr>
            </a:lvl2pPr>
            <a:lvl3pPr marL="1371600" lvl="2" indent="-342900" rtl="0">
              <a:lnSpc>
                <a:spcPct val="115000"/>
              </a:lnSpc>
              <a:spcBef>
                <a:spcPts val="2000"/>
              </a:spcBef>
              <a:spcAft>
                <a:spcPts val="0"/>
              </a:spcAft>
              <a:buClr>
                <a:schemeClr val="dk2"/>
              </a:buClr>
              <a:buSzPts val="1800"/>
              <a:buChar char="■"/>
              <a:defRPr sz="1800">
                <a:solidFill>
                  <a:schemeClr val="dk2"/>
                </a:solidFill>
              </a:defRPr>
            </a:lvl3pPr>
            <a:lvl4pPr marL="1828800" lvl="3" indent="-342900" rtl="0">
              <a:lnSpc>
                <a:spcPct val="115000"/>
              </a:lnSpc>
              <a:spcBef>
                <a:spcPts val="2000"/>
              </a:spcBef>
              <a:spcAft>
                <a:spcPts val="0"/>
              </a:spcAft>
              <a:buClr>
                <a:schemeClr val="dk2"/>
              </a:buClr>
              <a:buSzPts val="1800"/>
              <a:buChar char="●"/>
              <a:defRPr sz="1800">
                <a:solidFill>
                  <a:schemeClr val="dk2"/>
                </a:solidFill>
              </a:defRPr>
            </a:lvl4pPr>
            <a:lvl5pPr marL="2286000" lvl="4" indent="-342900" rtl="0">
              <a:lnSpc>
                <a:spcPct val="115000"/>
              </a:lnSpc>
              <a:spcBef>
                <a:spcPts val="2000"/>
              </a:spcBef>
              <a:spcAft>
                <a:spcPts val="0"/>
              </a:spcAft>
              <a:buClr>
                <a:schemeClr val="dk2"/>
              </a:buClr>
              <a:buSzPts val="1800"/>
              <a:buChar char="○"/>
              <a:defRPr sz="1800">
                <a:solidFill>
                  <a:schemeClr val="dk2"/>
                </a:solidFill>
              </a:defRPr>
            </a:lvl5pPr>
            <a:lvl6pPr marL="2743200" lvl="5" indent="-342900" rtl="0">
              <a:lnSpc>
                <a:spcPct val="115000"/>
              </a:lnSpc>
              <a:spcBef>
                <a:spcPts val="2000"/>
              </a:spcBef>
              <a:spcAft>
                <a:spcPts val="0"/>
              </a:spcAft>
              <a:buClr>
                <a:schemeClr val="dk2"/>
              </a:buClr>
              <a:buSzPts val="1800"/>
              <a:buChar char="■"/>
              <a:defRPr sz="1800">
                <a:solidFill>
                  <a:schemeClr val="dk2"/>
                </a:solidFill>
              </a:defRPr>
            </a:lvl6pPr>
            <a:lvl7pPr marL="3200400" lvl="6" indent="-342900" rtl="0">
              <a:lnSpc>
                <a:spcPct val="115000"/>
              </a:lnSpc>
              <a:spcBef>
                <a:spcPts val="2000"/>
              </a:spcBef>
              <a:spcAft>
                <a:spcPts val="0"/>
              </a:spcAft>
              <a:buClr>
                <a:schemeClr val="dk2"/>
              </a:buClr>
              <a:buSzPts val="1800"/>
              <a:buChar char="●"/>
              <a:defRPr sz="1800">
                <a:solidFill>
                  <a:schemeClr val="dk2"/>
                </a:solidFill>
              </a:defRPr>
            </a:lvl7pPr>
            <a:lvl8pPr marL="3657600" lvl="7" indent="-342900" rtl="0">
              <a:lnSpc>
                <a:spcPct val="115000"/>
              </a:lnSpc>
              <a:spcBef>
                <a:spcPts val="2000"/>
              </a:spcBef>
              <a:spcAft>
                <a:spcPts val="0"/>
              </a:spcAft>
              <a:buClr>
                <a:schemeClr val="dk2"/>
              </a:buClr>
              <a:buSzPts val="1800"/>
              <a:buChar char="○"/>
              <a:defRPr sz="1800">
                <a:solidFill>
                  <a:schemeClr val="dk2"/>
                </a:solidFill>
              </a:defRPr>
            </a:lvl8pPr>
            <a:lvl9pPr marL="4114800" lvl="8" indent="-342900" rtl="0">
              <a:lnSpc>
                <a:spcPct val="115000"/>
              </a:lnSpc>
              <a:spcBef>
                <a:spcPts val="2000"/>
              </a:spcBef>
              <a:spcAft>
                <a:spcPts val="2000"/>
              </a:spcAft>
              <a:buClr>
                <a:schemeClr val="dk2"/>
              </a:buClr>
              <a:buSzPts val="1800"/>
              <a:buChar char="■"/>
              <a:defRPr sz="1800">
                <a:solidFill>
                  <a:schemeClr val="dk2"/>
                </a:solidFill>
              </a:defRPr>
            </a:lvl9pPr>
          </a:lstStyle>
          <a:p>
            <a:endParaRPr/>
          </a:p>
        </p:txBody>
      </p:sp>
      <p:sp>
        <p:nvSpPr>
          <p:cNvPr id="82" name="Google Shape;82;p19"/>
          <p:cNvSpPr txBox="1">
            <a:spLocks noGrp="1"/>
          </p:cNvSpPr>
          <p:nvPr>
            <p:ph type="sldNum" idx="12"/>
          </p:nvPr>
        </p:nvSpPr>
        <p:spPr>
          <a:xfrm>
            <a:off x="10006840" y="6854072"/>
            <a:ext cx="648300" cy="578400"/>
          </a:xfrm>
          <a:prstGeom prst="rect">
            <a:avLst/>
          </a:prstGeom>
          <a:noFill/>
          <a:ln>
            <a:noFill/>
          </a:ln>
        </p:spPr>
        <p:txBody>
          <a:bodyPr spcFirstLastPara="1" wrap="square" lIns="116825" tIns="116825" rIns="116825" bIns="116825"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s://public.tableau.com/app/profile/citizensadvice#!/" TargetMode="External"/><Relationship Id="rId5" Type="http://schemas.openxmlformats.org/officeDocument/2006/relationships/image" Target="../media/image24.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8" Type="http://schemas.openxmlformats.org/officeDocument/2006/relationships/hyperlink" Target="https://tabanalytics.data.england.nhs.uk/%23/site/viewpoint/views/PopDemo_CORE20/CORE20?%3Aiid=1" TargetMode="External"/><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jp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hyperlink" Target="https://tabanalytics.data.england.nhs.uk/%23/site/viewpoint/views/PopDemo_CORE20/CORE20?%3Aiid=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hyperlink" Target="https://tabanalytics.data.england.nhs.uk/%23/site/viewpoint/views/PopDemo_CORE20/CORE20?%3Aiid=1" TargetMode="External"/><Relationship Id="rId2" Type="http://schemas.openxmlformats.org/officeDocument/2006/relationships/image" Target="../media/image44.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hyperlink" Target="https://www.instituteofhealthequity.org/resources-reports/evidence-review-cost-of-living-and-health-inequalities-in-london"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s://www.citizensadvice.org.uk/about-us/contact-us/contact-us/contact-us/" TargetMode="External"/><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hyperlink" Target="https://www.england.nhs.uk/wp-content/uploads/2021/11/Core20PLUS5-graphic-with-lozenge-scaled.jp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citizensadvice.org.uk/about-us/contact-us/contact-us/contact-us/" TargetMode="External"/><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0.bin"/><Relationship Id="rId5" Type="http://schemas.openxmlformats.org/officeDocument/2006/relationships/image" Target="../media/image9.png"/><Relationship Id="rId4" Type="http://schemas.openxmlformats.org/officeDocument/2006/relationships/hyperlink" Target="https://www.england.nhs.uk/wp-content/uploads/2021/11/Core20PLUS5-graphic-with-lozenge-scaled.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hyperlink" Target="http://www.financial-shield.uk." TargetMode="External"/><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hyperlink" Target="https://www.robinstrading.co.uk/abou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278"/>
        </a:solidFill>
        <a:effectLst/>
      </p:bgPr>
    </p:bg>
    <p:spTree>
      <p:nvGrpSpPr>
        <p:cNvPr id="1" name="Shape 127"/>
        <p:cNvGrpSpPr/>
        <p:nvPr/>
      </p:nvGrpSpPr>
      <p:grpSpPr>
        <a:xfrm>
          <a:off x="0" y="0"/>
          <a:ext cx="0" cy="0"/>
          <a:chOff x="0" y="0"/>
          <a:chExt cx="0" cy="0"/>
        </a:xfrm>
      </p:grpSpPr>
      <p:pic>
        <p:nvPicPr>
          <p:cNvPr id="128" name="Google Shape;128;p31"/>
          <p:cNvPicPr preferRelativeResize="0"/>
          <p:nvPr/>
        </p:nvPicPr>
        <p:blipFill rotWithShape="1">
          <a:blip r:embed="rId3">
            <a:alphaModFix/>
          </a:blip>
          <a:srcRect l="34651" r="11247"/>
          <a:stretch/>
        </p:blipFill>
        <p:spPr>
          <a:xfrm>
            <a:off x="4650500" y="-8350"/>
            <a:ext cx="6136428" cy="7560001"/>
          </a:xfrm>
          <a:prstGeom prst="rect">
            <a:avLst/>
          </a:prstGeom>
          <a:noFill/>
          <a:ln>
            <a:noFill/>
          </a:ln>
        </p:spPr>
      </p:pic>
      <p:sp>
        <p:nvSpPr>
          <p:cNvPr id="129" name="Google Shape;129;p31"/>
          <p:cNvSpPr txBox="1"/>
          <p:nvPr/>
        </p:nvSpPr>
        <p:spPr>
          <a:xfrm>
            <a:off x="304800" y="228600"/>
            <a:ext cx="4212900" cy="250834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800" b="1" dirty="0">
                <a:solidFill>
                  <a:srgbClr val="FCCEBA"/>
                </a:solidFill>
                <a:latin typeface="Open Sans"/>
                <a:ea typeface="Open Sans"/>
                <a:cs typeface="Open Sans"/>
                <a:sym typeface="Open Sans"/>
              </a:rPr>
              <a:t>Citizens Advice</a:t>
            </a:r>
          </a:p>
          <a:p>
            <a:pPr marL="0" lvl="0" indent="0" algn="l" rtl="0">
              <a:spcBef>
                <a:spcPts val="0"/>
              </a:spcBef>
              <a:spcAft>
                <a:spcPts val="0"/>
              </a:spcAft>
              <a:buNone/>
            </a:pPr>
            <a:r>
              <a:rPr lang="en-GB" sz="3800" b="1" dirty="0">
                <a:solidFill>
                  <a:srgbClr val="FCCEBA"/>
                </a:solidFill>
                <a:latin typeface="Open Sans"/>
                <a:ea typeface="Open Sans"/>
                <a:cs typeface="Open Sans"/>
                <a:sym typeface="Open Sans"/>
              </a:rPr>
              <a:t>London</a:t>
            </a:r>
          </a:p>
          <a:p>
            <a:pPr marL="0" lvl="0" indent="0" algn="l" rtl="0">
              <a:spcBef>
                <a:spcPts val="0"/>
              </a:spcBef>
              <a:spcAft>
                <a:spcPts val="0"/>
              </a:spcAft>
              <a:buNone/>
            </a:pPr>
            <a:r>
              <a:rPr lang="en-GB" sz="2500" b="1" dirty="0">
                <a:solidFill>
                  <a:srgbClr val="FCCEBA"/>
                </a:solidFill>
                <a:latin typeface="Open Sans"/>
                <a:ea typeface="Open Sans"/>
                <a:cs typeface="Open Sans"/>
                <a:sym typeface="Open Sans"/>
              </a:rPr>
              <a:t>Addressing Health Inequalities in the Capital</a:t>
            </a:r>
          </a:p>
        </p:txBody>
      </p:sp>
      <p:sp>
        <p:nvSpPr>
          <p:cNvPr id="130" name="Google Shape;130;p31"/>
          <p:cNvSpPr txBox="1"/>
          <p:nvPr/>
        </p:nvSpPr>
        <p:spPr>
          <a:xfrm>
            <a:off x="304800" y="3779837"/>
            <a:ext cx="4212900" cy="124646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000" b="1" dirty="0">
                <a:solidFill>
                  <a:srgbClr val="FCCEBA"/>
                </a:solidFill>
                <a:latin typeface="Open Sans"/>
                <a:ea typeface="Open Sans"/>
                <a:cs typeface="Open Sans"/>
                <a:sym typeface="Open Sans"/>
              </a:rPr>
              <a:t>Advice delivered in the health &amp; social care sector to improve patient outcomes</a:t>
            </a:r>
          </a:p>
        </p:txBody>
      </p:sp>
      <p:pic>
        <p:nvPicPr>
          <p:cNvPr id="131" name="Google Shape;131;p31"/>
          <p:cNvPicPr preferRelativeResize="0"/>
          <p:nvPr/>
        </p:nvPicPr>
        <p:blipFill>
          <a:blip r:embed="rId4">
            <a:alphaModFix/>
          </a:blip>
          <a:stretch>
            <a:fillRect/>
          </a:stretch>
        </p:blipFill>
        <p:spPr>
          <a:xfrm>
            <a:off x="304800" y="5608325"/>
            <a:ext cx="1771675" cy="1771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8"/>
          <p:cNvSpPr txBox="1"/>
          <p:nvPr/>
        </p:nvSpPr>
        <p:spPr>
          <a:xfrm>
            <a:off x="311400" y="3247767"/>
            <a:ext cx="6667200" cy="2270458"/>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GB" sz="1200" dirty="0">
                <a:solidFill>
                  <a:schemeClr val="dk1"/>
                </a:solidFill>
                <a:latin typeface="Open Sans"/>
                <a:ea typeface="Open Sans"/>
                <a:cs typeface="Open Sans"/>
                <a:sym typeface="Open Sans"/>
              </a:rPr>
              <a:t>The purpose is to provide wraparound support, and common outcomes include</a:t>
            </a:r>
          </a:p>
          <a:p>
            <a:pPr marL="171450" marR="0" lvl="0" indent="-171450" algn="l" rtl="0">
              <a:lnSpc>
                <a:spcPct val="115000"/>
              </a:lnSpc>
              <a:spcBef>
                <a:spcPts val="0"/>
              </a:spcBef>
              <a:spcAft>
                <a:spcPts val="0"/>
              </a:spcAft>
              <a:buFont typeface="Arial" panose="020B0604020202020204" pitchFamily="34" charset="0"/>
              <a:buChar char="•"/>
            </a:pPr>
            <a:r>
              <a:rPr lang="en-US" sz="1200" dirty="0">
                <a:solidFill>
                  <a:schemeClr val="dk1"/>
                </a:solidFill>
                <a:latin typeface="Open Sans"/>
                <a:ea typeface="Open Sans"/>
                <a:cs typeface="Open Sans"/>
                <a:sym typeface="Open Sans"/>
              </a:rPr>
              <a:t>Clients improved confidence at handling their economic circumstances to help to move from survival mode to coping and thriving</a:t>
            </a:r>
          </a:p>
          <a:p>
            <a:pPr marL="171450" marR="0" lvl="0" indent="-171450" algn="l" rtl="0">
              <a:lnSpc>
                <a:spcPct val="115000"/>
              </a:lnSpc>
              <a:spcBef>
                <a:spcPts val="0"/>
              </a:spcBef>
              <a:spcAft>
                <a:spcPts val="0"/>
              </a:spcAft>
              <a:buFont typeface="Arial" panose="020B0604020202020204" pitchFamily="34" charset="0"/>
              <a:buChar char="•"/>
            </a:pPr>
            <a:r>
              <a:rPr lang="en-US" sz="1200" dirty="0">
                <a:solidFill>
                  <a:schemeClr val="dk1"/>
                </a:solidFill>
                <a:latin typeface="Open Sans"/>
                <a:ea typeface="Open Sans"/>
                <a:cs typeface="Open Sans"/>
                <a:sym typeface="Open Sans"/>
              </a:rPr>
              <a:t>Reduced stress, and reducing time spent by healthcare staff on non-clinical issues</a:t>
            </a:r>
          </a:p>
          <a:p>
            <a:pPr marL="171450" marR="0" lvl="0" indent="-171450" algn="l" rtl="0">
              <a:lnSpc>
                <a:spcPct val="115000"/>
              </a:lnSpc>
              <a:spcBef>
                <a:spcPts val="0"/>
              </a:spcBef>
              <a:spcAft>
                <a:spcPts val="0"/>
              </a:spcAft>
              <a:buFont typeface="Arial" panose="020B0604020202020204" pitchFamily="34" charset="0"/>
              <a:buChar char="•"/>
            </a:pPr>
            <a:r>
              <a:rPr lang="en-US" sz="1200" dirty="0">
                <a:solidFill>
                  <a:schemeClr val="dk1"/>
                </a:solidFill>
                <a:latin typeface="Open Sans"/>
                <a:ea typeface="Open Sans"/>
                <a:cs typeface="Open Sans"/>
                <a:sym typeface="Open Sans"/>
              </a:rPr>
              <a:t>Improved economic circumstances for vulnerable service users</a:t>
            </a:r>
          </a:p>
          <a:p>
            <a:pPr marL="171450" marR="0" lvl="0" indent="-171450" algn="l" rtl="0">
              <a:lnSpc>
                <a:spcPct val="115000"/>
              </a:lnSpc>
              <a:spcBef>
                <a:spcPts val="0"/>
              </a:spcBef>
              <a:spcAft>
                <a:spcPts val="0"/>
              </a:spcAft>
              <a:buFont typeface="Arial" panose="020B0604020202020204" pitchFamily="34" charset="0"/>
              <a:buChar char="•"/>
            </a:pPr>
            <a:r>
              <a:rPr lang="en-US" sz="1200" dirty="0">
                <a:solidFill>
                  <a:schemeClr val="dk1"/>
                </a:solidFill>
                <a:latin typeface="Open Sans"/>
                <a:ea typeface="Open Sans"/>
                <a:cs typeface="Open Sans"/>
                <a:sym typeface="Open Sans"/>
              </a:rPr>
              <a:t>Improved access to benefits, debt and legal support and advice before they hit crisis point</a:t>
            </a:r>
          </a:p>
          <a:p>
            <a:pPr marL="171450" marR="0" lvl="0" indent="-171450" algn="l" rtl="0">
              <a:lnSpc>
                <a:spcPct val="115000"/>
              </a:lnSpc>
              <a:spcBef>
                <a:spcPts val="0"/>
              </a:spcBef>
              <a:spcAft>
                <a:spcPts val="0"/>
              </a:spcAft>
              <a:buFont typeface="Arial" panose="020B0604020202020204" pitchFamily="34" charset="0"/>
              <a:buChar char="•"/>
            </a:pPr>
            <a:r>
              <a:rPr lang="en-US" sz="1200" dirty="0">
                <a:solidFill>
                  <a:schemeClr val="dk1"/>
                </a:solidFill>
                <a:latin typeface="Open Sans"/>
                <a:ea typeface="Open Sans"/>
                <a:cs typeface="Open Sans"/>
                <a:sym typeface="Open Sans"/>
              </a:rPr>
              <a:t>Improved mental health and wellbeing as a result of receiving a holistic service, that evolves at their pace and is supportive and encouraging.</a:t>
            </a:r>
          </a:p>
          <a:p>
            <a:pPr marL="0" marR="0" lvl="0" indent="0" algn="l" rtl="0">
              <a:lnSpc>
                <a:spcPct val="115000"/>
              </a:lnSpc>
              <a:spcBef>
                <a:spcPts val="0"/>
              </a:spcBef>
              <a:spcAft>
                <a:spcPts val="0"/>
              </a:spcAft>
              <a:buNone/>
            </a:pPr>
            <a:endParaRPr sz="900"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endParaRPr sz="1300"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endParaRPr sz="1300"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endParaRPr sz="1300"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300"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300" i="0" u="none" strike="noStrike" cap="none" dirty="0">
              <a:solidFill>
                <a:schemeClr val="dk1"/>
              </a:solidFill>
              <a:latin typeface="Open Sans"/>
              <a:ea typeface="Open Sans"/>
              <a:cs typeface="Open Sans"/>
              <a:sym typeface="Open Sans"/>
            </a:endParaRPr>
          </a:p>
        </p:txBody>
      </p:sp>
      <p:sp>
        <p:nvSpPr>
          <p:cNvPr id="276" name="Google Shape;276;p38"/>
          <p:cNvSpPr txBox="1"/>
          <p:nvPr/>
        </p:nvSpPr>
        <p:spPr>
          <a:xfrm>
            <a:off x="7592400" y="360000"/>
            <a:ext cx="2892900" cy="67707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600" b="1" i="0" u="none" strike="noStrike" cap="none" dirty="0">
                <a:solidFill>
                  <a:schemeClr val="dk2"/>
                </a:solidFill>
                <a:latin typeface="Arial"/>
                <a:ea typeface="Arial"/>
                <a:cs typeface="Arial"/>
                <a:sym typeface="Arial"/>
              </a:rPr>
              <a:t>Case study – Waltham Forest</a:t>
            </a:r>
            <a:endParaRPr sz="1600" b="1" i="0" u="none" strike="noStrike" cap="none" dirty="0">
              <a:solidFill>
                <a:schemeClr val="dk2"/>
              </a:solidFill>
              <a:latin typeface="Arial"/>
              <a:ea typeface="Arial"/>
              <a:cs typeface="Arial"/>
              <a:sym typeface="Arial"/>
            </a:endParaRPr>
          </a:p>
        </p:txBody>
      </p:sp>
      <p:sp>
        <p:nvSpPr>
          <p:cNvPr id="277" name="Google Shape;277;p38"/>
          <p:cNvSpPr/>
          <p:nvPr/>
        </p:nvSpPr>
        <p:spPr>
          <a:xfrm>
            <a:off x="7592400" y="1166687"/>
            <a:ext cx="2892900" cy="5743268"/>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1200" b="0" i="0" u="none" strike="noStrike" cap="none" dirty="0">
                <a:solidFill>
                  <a:schemeClr val="dk2"/>
                </a:solidFill>
                <a:latin typeface="Open Sans"/>
                <a:ea typeface="Open Sans"/>
                <a:cs typeface="Open Sans"/>
                <a:sym typeface="Open Sans"/>
              </a:rPr>
              <a:t>To improve access to high-quality benefits advice for vulnerable people, </a:t>
            </a:r>
            <a:r>
              <a:rPr lang="en-US" sz="1200" dirty="0">
                <a:solidFill>
                  <a:schemeClr val="dk2"/>
                </a:solidFill>
                <a:latin typeface="Open Sans"/>
                <a:ea typeface="Open Sans"/>
                <a:cs typeface="Open Sans"/>
                <a:sym typeface="Open Sans"/>
              </a:rPr>
              <a:t>Citizens Advice Waltham Forest</a:t>
            </a:r>
            <a:r>
              <a:rPr lang="en-US" sz="1200" b="0" i="0" u="none" strike="noStrike" cap="none" dirty="0">
                <a:solidFill>
                  <a:schemeClr val="dk2"/>
                </a:solidFill>
                <a:latin typeface="Open Sans"/>
                <a:ea typeface="Open Sans"/>
                <a:cs typeface="Open Sans"/>
                <a:sym typeface="Open Sans"/>
              </a:rPr>
              <a:t> established an outreach benefit and debt advice service in three GP hubs with a good geographical spread across the borough. Referrals </a:t>
            </a:r>
            <a:r>
              <a:rPr lang="en-US" sz="1200" dirty="0">
                <a:solidFill>
                  <a:schemeClr val="dk2"/>
                </a:solidFill>
                <a:latin typeface="Open Sans"/>
                <a:ea typeface="Open Sans"/>
                <a:cs typeface="Open Sans"/>
                <a:sym typeface="Open Sans"/>
              </a:rPr>
              <a:t>were</a:t>
            </a:r>
            <a:r>
              <a:rPr lang="en-US" sz="1200" b="0" i="0" u="none" strike="noStrike" cap="none" dirty="0">
                <a:solidFill>
                  <a:schemeClr val="dk2"/>
                </a:solidFill>
                <a:latin typeface="Open Sans"/>
                <a:ea typeface="Open Sans"/>
                <a:cs typeface="Open Sans"/>
                <a:sym typeface="Open Sans"/>
              </a:rPr>
              <a:t> made by GPs via a Social Prescribing Pilot project, which was established at around the same time as this project.</a:t>
            </a:r>
          </a:p>
          <a:p>
            <a:pPr marL="0" marR="0" lvl="0" indent="0" algn="l" rtl="0">
              <a:lnSpc>
                <a:spcPct val="115000"/>
              </a:lnSpc>
              <a:spcBef>
                <a:spcPts val="0"/>
              </a:spcBef>
              <a:spcAft>
                <a:spcPts val="0"/>
              </a:spcAft>
              <a:buNone/>
            </a:pPr>
            <a:endParaRPr lang="en-US" sz="1200" dirty="0">
              <a:solidFill>
                <a:schemeClr val="dk2"/>
              </a:solidFill>
              <a:latin typeface="Open Sans"/>
              <a:ea typeface="Open Sans"/>
              <a:cs typeface="Open Sans"/>
              <a:sym typeface="Open Sans"/>
            </a:endParaRPr>
          </a:p>
          <a:p>
            <a:pPr marL="0" marR="0" lvl="0" indent="0" algn="l" rtl="0">
              <a:lnSpc>
                <a:spcPct val="115000"/>
              </a:lnSpc>
              <a:spcBef>
                <a:spcPts val="0"/>
              </a:spcBef>
              <a:spcAft>
                <a:spcPts val="0"/>
              </a:spcAft>
              <a:buNone/>
            </a:pPr>
            <a:r>
              <a:rPr lang="en-US" sz="1200" b="0" i="0" u="none" strike="noStrike" cap="none" dirty="0">
                <a:solidFill>
                  <a:schemeClr val="dk2"/>
                </a:solidFill>
                <a:latin typeface="Open Sans"/>
                <a:ea typeface="Open Sans"/>
                <a:cs typeface="Open Sans"/>
                <a:sym typeface="Open Sans"/>
              </a:rPr>
              <a:t>As the caseload increased over the life of the project, and the number of appeals escalated with the service accepting around six new clients per week, with three appointments reserved for follow-up appointments. All appointments are pre-booked and one hour long, which helps to reduce anxiety for patients with mental health problems who find waiting at drop-in services stressful. This model offering full advice support helps people who are more likely to disengage if just signposted or offered self-help.</a:t>
            </a:r>
          </a:p>
          <a:p>
            <a:pPr marL="0" marR="0" lvl="0" indent="0" algn="l" rtl="0">
              <a:lnSpc>
                <a:spcPct val="115000"/>
              </a:lnSpc>
              <a:spcBef>
                <a:spcPts val="0"/>
              </a:spcBef>
              <a:spcAft>
                <a:spcPts val="0"/>
              </a:spcAft>
              <a:buNone/>
            </a:pPr>
            <a:endParaRPr lang="en-US" sz="1200" b="0" i="0" u="none" strike="noStrike" cap="none" dirty="0">
              <a:solidFill>
                <a:schemeClr val="dk2"/>
              </a:solidFill>
              <a:latin typeface="Open Sans"/>
              <a:ea typeface="Open Sans"/>
              <a:cs typeface="Open Sans"/>
              <a:sym typeface="Open Sans"/>
            </a:endParaRPr>
          </a:p>
          <a:p>
            <a:pPr marL="0" marR="0" lvl="0" indent="0" algn="l" rtl="0">
              <a:lnSpc>
                <a:spcPct val="115000"/>
              </a:lnSpc>
              <a:spcBef>
                <a:spcPts val="0"/>
              </a:spcBef>
              <a:spcAft>
                <a:spcPts val="0"/>
              </a:spcAft>
              <a:buNone/>
            </a:pPr>
            <a:endParaRPr lang="en-US" sz="1200" dirty="0">
              <a:solidFill>
                <a:schemeClr val="dk2"/>
              </a:solidFill>
              <a:latin typeface="Open Sans"/>
              <a:ea typeface="Open Sans"/>
              <a:cs typeface="Open Sans"/>
              <a:sym typeface="Open Sans"/>
            </a:endParaRPr>
          </a:p>
          <a:p>
            <a:pPr marL="0" marR="0" lvl="0" indent="0" algn="l" rtl="0">
              <a:lnSpc>
                <a:spcPct val="115000"/>
              </a:lnSpc>
              <a:spcBef>
                <a:spcPts val="0"/>
              </a:spcBef>
              <a:spcAft>
                <a:spcPts val="0"/>
              </a:spcAft>
              <a:buNone/>
            </a:pPr>
            <a:endParaRPr lang="en-US" sz="1200" b="0" i="0" u="none" strike="noStrike" cap="none" dirty="0">
              <a:solidFill>
                <a:schemeClr val="dk2"/>
              </a:solidFill>
              <a:latin typeface="Open Sans"/>
              <a:ea typeface="Open Sans"/>
              <a:cs typeface="Open Sans"/>
              <a:sym typeface="Open Sans"/>
            </a:endParaRPr>
          </a:p>
          <a:p>
            <a:pPr marL="0" marR="0" lvl="0" indent="0" algn="l" rtl="0">
              <a:lnSpc>
                <a:spcPct val="115000"/>
              </a:lnSpc>
              <a:spcBef>
                <a:spcPts val="0"/>
              </a:spcBef>
              <a:spcAft>
                <a:spcPts val="0"/>
              </a:spcAft>
              <a:buNone/>
            </a:pPr>
            <a:endParaRPr lang="en-US" sz="1200" b="0" i="0" u="none" strike="noStrike" cap="none" dirty="0">
              <a:solidFill>
                <a:schemeClr val="dk2"/>
              </a:solidFill>
              <a:latin typeface="Open Sans"/>
              <a:ea typeface="Open Sans"/>
              <a:cs typeface="Open Sans"/>
              <a:sym typeface="Open Sans"/>
            </a:endParaRPr>
          </a:p>
          <a:p>
            <a:pPr marL="0" marR="0" lvl="0" indent="0" algn="l" rtl="0">
              <a:lnSpc>
                <a:spcPct val="115000"/>
              </a:lnSpc>
              <a:spcBef>
                <a:spcPts val="0"/>
              </a:spcBef>
              <a:spcAft>
                <a:spcPts val="0"/>
              </a:spcAft>
              <a:buNone/>
            </a:pPr>
            <a:endParaRPr lang="en-US" sz="1200" b="1" dirty="0">
              <a:solidFill>
                <a:schemeClr val="dk2"/>
              </a:solidFill>
              <a:latin typeface="Open Sans"/>
              <a:ea typeface="Open Sans"/>
              <a:cs typeface="Open Sans"/>
              <a:sym typeface="Open Sans"/>
            </a:endParaRPr>
          </a:p>
        </p:txBody>
      </p:sp>
      <p:sp>
        <p:nvSpPr>
          <p:cNvPr id="278" name="Google Shape;278;p38"/>
          <p:cNvSpPr/>
          <p:nvPr/>
        </p:nvSpPr>
        <p:spPr>
          <a:xfrm>
            <a:off x="7592400" y="5029500"/>
            <a:ext cx="2892900" cy="19884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endParaRPr sz="1200" dirty="0">
              <a:solidFill>
                <a:schemeClr val="dk1"/>
              </a:solidFill>
              <a:latin typeface="Open Sans"/>
              <a:ea typeface="Open Sans"/>
              <a:cs typeface="Open Sans"/>
              <a:sym typeface="Open Sans"/>
            </a:endParaRPr>
          </a:p>
        </p:txBody>
      </p:sp>
      <p:sp>
        <p:nvSpPr>
          <p:cNvPr id="280" name="Google Shape;280;p38"/>
          <p:cNvSpPr/>
          <p:nvPr/>
        </p:nvSpPr>
        <p:spPr>
          <a:xfrm>
            <a:off x="317875" y="5614725"/>
            <a:ext cx="6972000" cy="17652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8"/>
          <p:cNvSpPr txBox="1"/>
          <p:nvPr/>
        </p:nvSpPr>
        <p:spPr>
          <a:xfrm>
            <a:off x="311400" y="480000"/>
            <a:ext cx="40701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500" b="1" dirty="0">
                <a:solidFill>
                  <a:schemeClr val="dk1"/>
                </a:solidFill>
                <a:latin typeface="Open Sans"/>
                <a:ea typeface="Open Sans"/>
                <a:cs typeface="Open Sans"/>
                <a:sym typeface="Open Sans"/>
              </a:rPr>
              <a:t>Advice on Prescription</a:t>
            </a:r>
            <a:endParaRPr sz="2500" b="1" dirty="0">
              <a:solidFill>
                <a:schemeClr val="dk1"/>
              </a:solidFill>
              <a:latin typeface="Open Sans"/>
              <a:ea typeface="Open Sans"/>
              <a:cs typeface="Open Sans"/>
              <a:sym typeface="Open Sans"/>
            </a:endParaRPr>
          </a:p>
        </p:txBody>
      </p:sp>
      <p:sp>
        <p:nvSpPr>
          <p:cNvPr id="282" name="Google Shape;282;p38"/>
          <p:cNvSpPr txBox="1"/>
          <p:nvPr/>
        </p:nvSpPr>
        <p:spPr>
          <a:xfrm>
            <a:off x="1174825" y="5858175"/>
            <a:ext cx="5258100" cy="1238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rgbClr val="000000"/>
              </a:buClr>
              <a:buFont typeface="Arial"/>
              <a:buNone/>
            </a:pPr>
            <a:r>
              <a:rPr lang="en-US" sz="1200" i="1" dirty="0">
                <a:solidFill>
                  <a:schemeClr val="lt1"/>
                </a:solidFill>
                <a:latin typeface="Open Sans Medium"/>
                <a:ea typeface="Open Sans Medium"/>
                <a:cs typeface="Open Sans Medium"/>
                <a:sym typeface="Open Sans Medium"/>
              </a:rPr>
              <a:t>‘’Thank you for all the support you have given me throughout my PIP appeal. Your advice and encouragement were invaluable to me and there was so many times I wanted to give up. I was so tired of it all and without you I probably would have. You always phoned when you said you would and never let me down which from my experience is quite rare</a:t>
            </a:r>
            <a:r>
              <a:rPr lang="en-US" sz="1200" dirty="0">
                <a:solidFill>
                  <a:schemeClr val="lt1"/>
                </a:solidFill>
                <a:latin typeface="Open Sans Medium"/>
                <a:ea typeface="Open Sans Medium"/>
                <a:cs typeface="Open Sans Medium"/>
                <a:sym typeface="Open Sans Medium"/>
              </a:rPr>
              <a:t>’’</a:t>
            </a:r>
          </a:p>
          <a:p>
            <a:pPr marL="0" lvl="0" indent="0" rtl="0">
              <a:spcBef>
                <a:spcPts val="0"/>
              </a:spcBef>
              <a:spcAft>
                <a:spcPts val="0"/>
              </a:spcAft>
              <a:buClr>
                <a:srgbClr val="000000"/>
              </a:buClr>
              <a:buFont typeface="Arial"/>
              <a:buNone/>
            </a:pPr>
            <a:r>
              <a:rPr lang="en-US" sz="1200" dirty="0">
                <a:solidFill>
                  <a:schemeClr val="lt1"/>
                </a:solidFill>
                <a:latin typeface="Open Sans Medium"/>
                <a:ea typeface="Open Sans Medium"/>
                <a:cs typeface="Open Sans Medium"/>
                <a:sym typeface="Open Sans Medium"/>
              </a:rPr>
              <a:t>Client feedback</a:t>
            </a:r>
            <a:endParaRPr sz="1200" dirty="0">
              <a:solidFill>
                <a:schemeClr val="lt1"/>
              </a:solidFill>
              <a:latin typeface="Open Sans Medium"/>
              <a:ea typeface="Open Sans Medium"/>
              <a:cs typeface="Open Sans Medium"/>
              <a:sym typeface="Open Sans Medium"/>
            </a:endParaRPr>
          </a:p>
        </p:txBody>
      </p:sp>
      <p:sp>
        <p:nvSpPr>
          <p:cNvPr id="283" name="Google Shape;283;p38"/>
          <p:cNvSpPr txBox="1"/>
          <p:nvPr/>
        </p:nvSpPr>
        <p:spPr>
          <a:xfrm>
            <a:off x="311400" y="1049400"/>
            <a:ext cx="4889400" cy="2095928"/>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200" dirty="0">
                <a:solidFill>
                  <a:schemeClr val="dk1"/>
                </a:solidFill>
                <a:latin typeface="Open Sans"/>
                <a:ea typeface="Open Sans"/>
                <a:cs typeface="Open Sans"/>
                <a:sym typeface="Open Sans"/>
              </a:rPr>
              <a:t>Linking closely with </a:t>
            </a:r>
            <a:r>
              <a:rPr lang="en-US" sz="1200" b="1" dirty="0">
                <a:solidFill>
                  <a:schemeClr val="dk1"/>
                </a:solidFill>
                <a:latin typeface="Open Sans"/>
                <a:ea typeface="Open Sans"/>
                <a:cs typeface="Open Sans"/>
                <a:sym typeface="Open Sans"/>
              </a:rPr>
              <a:t>Social Prescribing </a:t>
            </a:r>
            <a:r>
              <a:rPr lang="en-US" sz="1200" dirty="0">
                <a:solidFill>
                  <a:schemeClr val="dk1"/>
                </a:solidFill>
                <a:latin typeface="Open Sans"/>
                <a:ea typeface="Open Sans"/>
                <a:cs typeface="Open Sans"/>
                <a:sym typeface="Open Sans"/>
              </a:rPr>
              <a:t>many local Citizens Advice in London have been able to deliver advice in primary and community health settings (e.g., GP surgeries) enabling clients to received a holistic service, where their broader wellbeing needs are addressed, not just their financial or health difficulties. There is no single model for how Citizens Advice work with local healthcare providers and primary care networks – so may include offering outreach appointments in primary care settings, to running referral project with local GPs and link-workers.  </a:t>
            </a:r>
            <a:endParaRPr sz="1300" dirty="0">
              <a:solidFill>
                <a:schemeClr val="dk1"/>
              </a:solidFill>
              <a:latin typeface="Open Sans"/>
              <a:ea typeface="Open Sans"/>
              <a:cs typeface="Open Sans"/>
              <a:sym typeface="Open Sans"/>
            </a:endParaRPr>
          </a:p>
        </p:txBody>
      </p:sp>
      <p:pic>
        <p:nvPicPr>
          <p:cNvPr id="284" name="Google Shape;284;p38"/>
          <p:cNvPicPr preferRelativeResize="0"/>
          <p:nvPr/>
        </p:nvPicPr>
        <p:blipFill rotWithShape="1">
          <a:blip r:embed="rId3">
            <a:alphaModFix/>
          </a:blip>
          <a:srcRect t="317" b="327"/>
          <a:stretch/>
        </p:blipFill>
        <p:spPr>
          <a:xfrm flipH="1">
            <a:off x="540326" y="5778050"/>
            <a:ext cx="489923" cy="414932"/>
          </a:xfrm>
          <a:prstGeom prst="rect">
            <a:avLst/>
          </a:prstGeom>
          <a:noFill/>
          <a:ln>
            <a:noFill/>
          </a:ln>
        </p:spPr>
      </p:pic>
      <p:pic>
        <p:nvPicPr>
          <p:cNvPr id="285" name="Google Shape;285;p38"/>
          <p:cNvPicPr preferRelativeResize="0"/>
          <p:nvPr/>
        </p:nvPicPr>
        <p:blipFill rotWithShape="1">
          <a:blip r:embed="rId3">
            <a:alphaModFix/>
          </a:blip>
          <a:srcRect t="317" b="327"/>
          <a:stretch/>
        </p:blipFill>
        <p:spPr>
          <a:xfrm>
            <a:off x="5739815" y="6789763"/>
            <a:ext cx="445850" cy="403012"/>
          </a:xfrm>
          <a:prstGeom prst="rect">
            <a:avLst/>
          </a:prstGeom>
          <a:noFill/>
          <a:ln>
            <a:noFill/>
          </a:ln>
        </p:spPr>
      </p:pic>
      <p:sp>
        <p:nvSpPr>
          <p:cNvPr id="286" name="Google Shape;286;p38"/>
          <p:cNvSpPr txBox="1"/>
          <p:nvPr/>
        </p:nvSpPr>
        <p:spPr>
          <a:xfrm>
            <a:off x="0" y="-1200"/>
            <a:ext cx="7290000" cy="361200"/>
          </a:xfrm>
          <a:prstGeom prst="rect">
            <a:avLst/>
          </a:prstGeom>
          <a:solidFill>
            <a:schemeClr val="dk2"/>
          </a:solidFill>
          <a:ln>
            <a:noFill/>
          </a:ln>
        </p:spPr>
        <p:txBody>
          <a:bodyPr spcFirstLastPara="1" wrap="square" lIns="0" tIns="0" rIns="0" bIns="0" anchor="ctr" anchorCtr="0">
            <a:noAutofit/>
          </a:bodyPr>
          <a:lstStyle/>
          <a:p>
            <a:pPr marL="0" lvl="0" indent="0" algn="l" rtl="0">
              <a:spcBef>
                <a:spcPts val="0"/>
              </a:spcBef>
              <a:spcAft>
                <a:spcPts val="0"/>
              </a:spcAft>
              <a:buNone/>
            </a:pPr>
            <a:endParaRPr b="1">
              <a:solidFill>
                <a:srgbClr val="006278"/>
              </a:solidFill>
              <a:latin typeface="Open Sans"/>
              <a:ea typeface="Open Sans"/>
              <a:cs typeface="Open Sans"/>
              <a:sym typeface="Open Sans"/>
            </a:endParaRPr>
          </a:p>
          <a:p>
            <a:pPr marL="360000" lvl="0" indent="0" algn="l" rtl="0">
              <a:spcBef>
                <a:spcPts val="0"/>
              </a:spcBef>
              <a:spcAft>
                <a:spcPts val="0"/>
              </a:spcAft>
              <a:buNone/>
            </a:pPr>
            <a:r>
              <a:rPr lang="en-GB" sz="2400" b="1">
                <a:solidFill>
                  <a:schemeClr val="lt1"/>
                </a:solidFill>
                <a:latin typeface="Open Sans"/>
                <a:ea typeface="Open Sans"/>
                <a:cs typeface="Open Sans"/>
                <a:sym typeface="Open Sans"/>
              </a:rPr>
              <a:t>Achievements by Local Citizens Advice</a:t>
            </a:r>
            <a:endParaRPr sz="2400" b="1">
              <a:solidFill>
                <a:schemeClr val="lt1"/>
              </a:solidFill>
              <a:latin typeface="Open Sans"/>
              <a:ea typeface="Open Sans"/>
              <a:cs typeface="Open Sans"/>
              <a:sym typeface="Open Sans"/>
            </a:endParaRPr>
          </a:p>
          <a:p>
            <a:pPr marL="0" lvl="0" indent="0" algn="l" rtl="0">
              <a:spcBef>
                <a:spcPts val="0"/>
              </a:spcBef>
              <a:spcAft>
                <a:spcPts val="0"/>
              </a:spcAft>
              <a:buNone/>
            </a:pPr>
            <a:endParaRPr sz="1200" b="1">
              <a:solidFill>
                <a:srgbClr val="006278"/>
              </a:solidFill>
              <a:latin typeface="Open Sans"/>
              <a:ea typeface="Open Sans"/>
              <a:cs typeface="Open Sans"/>
              <a:sym typeface="Open Sans"/>
            </a:endParaRPr>
          </a:p>
        </p:txBody>
      </p:sp>
      <p:pic>
        <p:nvPicPr>
          <p:cNvPr id="2" name="Picture 1">
            <a:extLst>
              <a:ext uri="{FF2B5EF4-FFF2-40B4-BE49-F238E27FC236}">
                <a16:creationId xmlns:a16="http://schemas.microsoft.com/office/drawing/2014/main" id="{D4A88470-9CC6-FA3E-9BDC-55EDD5C31520}"/>
              </a:ext>
            </a:extLst>
          </p:cNvPr>
          <p:cNvPicPr>
            <a:picLocks noChangeAspect="1"/>
          </p:cNvPicPr>
          <p:nvPr/>
        </p:nvPicPr>
        <p:blipFill rotWithShape="1">
          <a:blip r:embed="rId4"/>
          <a:srcRect l="19156"/>
          <a:stretch/>
        </p:blipFill>
        <p:spPr>
          <a:xfrm>
            <a:off x="5200800" y="1207326"/>
            <a:ext cx="1969730" cy="1279144"/>
          </a:xfrm>
          <a:prstGeom prst="rect">
            <a:avLst/>
          </a:prstGeom>
        </p:spPr>
      </p:pic>
    </p:spTree>
    <p:extLst>
      <p:ext uri="{BB962C8B-B14F-4D97-AF65-F5344CB8AC3E}">
        <p14:creationId xmlns:p14="http://schemas.microsoft.com/office/powerpoint/2010/main" val="4031254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CEBA"/>
        </a:solidFill>
        <a:effectLst/>
      </p:bgPr>
    </p:bg>
    <p:spTree>
      <p:nvGrpSpPr>
        <p:cNvPr id="1" name="Shape 293"/>
        <p:cNvGrpSpPr/>
        <p:nvPr/>
      </p:nvGrpSpPr>
      <p:grpSpPr>
        <a:xfrm>
          <a:off x="0" y="0"/>
          <a:ext cx="0" cy="0"/>
          <a:chOff x="0" y="0"/>
          <a:chExt cx="0" cy="0"/>
        </a:xfrm>
      </p:grpSpPr>
      <p:sp>
        <p:nvSpPr>
          <p:cNvPr id="294" name="Google Shape;294;p39"/>
          <p:cNvSpPr/>
          <p:nvPr/>
        </p:nvSpPr>
        <p:spPr>
          <a:xfrm>
            <a:off x="0" y="764798"/>
            <a:ext cx="8304000" cy="1902600"/>
          </a:xfrm>
          <a:prstGeom prst="rect">
            <a:avLst/>
          </a:prstGeom>
          <a:solidFill>
            <a:schemeClr val="lt1"/>
          </a:solidFill>
          <a:ln w="152400" cap="flat" cmpd="sng">
            <a:solidFill>
              <a:schemeClr val="lt1"/>
            </a:solidFill>
            <a:prstDash val="solid"/>
            <a:round/>
            <a:headEnd type="none" w="sm" len="sm"/>
            <a:tailEnd type="none" w="sm" len="sm"/>
          </a:ln>
        </p:spPr>
        <p:txBody>
          <a:bodyPr spcFirstLastPara="1" wrap="square" lIns="92050" tIns="92050" rIns="92050" bIns="92050" anchor="ctr" anchorCtr="0">
            <a:noAutofit/>
          </a:bodyPr>
          <a:lstStyle/>
          <a:p>
            <a:pPr marL="0" lvl="0" indent="0" algn="l" rtl="0">
              <a:spcBef>
                <a:spcPts val="0"/>
              </a:spcBef>
              <a:spcAft>
                <a:spcPts val="0"/>
              </a:spcAft>
              <a:buNone/>
            </a:pPr>
            <a:endParaRPr/>
          </a:p>
        </p:txBody>
      </p:sp>
      <p:sp>
        <p:nvSpPr>
          <p:cNvPr id="295" name="Google Shape;295;p39"/>
          <p:cNvSpPr/>
          <p:nvPr/>
        </p:nvSpPr>
        <p:spPr>
          <a:xfrm>
            <a:off x="2908880" y="662793"/>
            <a:ext cx="468300" cy="2106600"/>
          </a:xfrm>
          <a:prstGeom prst="chevron">
            <a:avLst>
              <a:gd name="adj" fmla="val 67411"/>
            </a:avLst>
          </a:prstGeom>
          <a:solidFill>
            <a:srgbClr val="FCCEBA"/>
          </a:solidFill>
          <a:ln>
            <a:noFill/>
          </a:ln>
        </p:spPr>
        <p:txBody>
          <a:bodyPr spcFirstLastPara="1" wrap="square" lIns="92050" tIns="92050" rIns="92050" bIns="92050" anchor="ctr" anchorCtr="0">
            <a:noAutofit/>
          </a:bodyPr>
          <a:lstStyle/>
          <a:p>
            <a:pPr marL="0" lvl="0" indent="0" algn="l" rtl="0">
              <a:spcBef>
                <a:spcPts val="0"/>
              </a:spcBef>
              <a:spcAft>
                <a:spcPts val="0"/>
              </a:spcAft>
              <a:buNone/>
            </a:pPr>
            <a:endParaRPr/>
          </a:p>
        </p:txBody>
      </p:sp>
      <p:sp>
        <p:nvSpPr>
          <p:cNvPr id="296" name="Google Shape;296;p39"/>
          <p:cNvSpPr/>
          <p:nvPr/>
        </p:nvSpPr>
        <p:spPr>
          <a:xfrm rot="5400000">
            <a:off x="6157270" y="721602"/>
            <a:ext cx="4245300" cy="4331700"/>
          </a:xfrm>
          <a:prstGeom prst="blockArc">
            <a:avLst>
              <a:gd name="adj1" fmla="val 10800000"/>
              <a:gd name="adj2" fmla="val 21587824"/>
              <a:gd name="adj3" fmla="val 44806"/>
            </a:avLst>
          </a:prstGeom>
          <a:solidFill>
            <a:schemeClr val="lt1"/>
          </a:solidFill>
          <a:ln w="152400" cap="flat" cmpd="sng">
            <a:solidFill>
              <a:schemeClr val="lt1"/>
            </a:solidFill>
            <a:prstDash val="solid"/>
            <a:round/>
            <a:headEnd type="none" w="sm" len="sm"/>
            <a:tailEnd type="none" w="sm" len="sm"/>
          </a:ln>
        </p:spPr>
        <p:txBody>
          <a:bodyPr spcFirstLastPara="1" wrap="square" lIns="92050" tIns="92050" rIns="92050" bIns="92050" anchor="ctr" anchorCtr="0">
            <a:noAutofit/>
          </a:bodyPr>
          <a:lstStyle/>
          <a:p>
            <a:pPr marL="0" lvl="0" indent="0" algn="l" rtl="0">
              <a:spcBef>
                <a:spcPts val="0"/>
              </a:spcBef>
              <a:spcAft>
                <a:spcPts val="0"/>
              </a:spcAft>
              <a:buNone/>
            </a:pPr>
            <a:endParaRPr/>
          </a:p>
        </p:txBody>
      </p:sp>
      <p:sp>
        <p:nvSpPr>
          <p:cNvPr id="297" name="Google Shape;297;p39"/>
          <p:cNvSpPr/>
          <p:nvPr/>
        </p:nvSpPr>
        <p:spPr>
          <a:xfrm>
            <a:off x="2525376" y="3105511"/>
            <a:ext cx="5806800" cy="1902600"/>
          </a:xfrm>
          <a:prstGeom prst="rect">
            <a:avLst/>
          </a:prstGeom>
          <a:solidFill>
            <a:schemeClr val="lt1"/>
          </a:solidFill>
          <a:ln w="152400" cap="flat" cmpd="sng">
            <a:solidFill>
              <a:schemeClr val="lt1"/>
            </a:solidFill>
            <a:prstDash val="solid"/>
            <a:round/>
            <a:headEnd type="none" w="sm" len="sm"/>
            <a:tailEnd type="none" w="sm" len="sm"/>
          </a:ln>
        </p:spPr>
        <p:txBody>
          <a:bodyPr spcFirstLastPara="1" wrap="square" lIns="92050" tIns="92050" rIns="92050" bIns="92050" anchor="ctr" anchorCtr="0">
            <a:noAutofit/>
          </a:bodyPr>
          <a:lstStyle/>
          <a:p>
            <a:pPr marL="0" lvl="0" indent="0" algn="l" rtl="0">
              <a:spcBef>
                <a:spcPts val="0"/>
              </a:spcBef>
              <a:spcAft>
                <a:spcPts val="0"/>
              </a:spcAft>
              <a:buNone/>
            </a:pPr>
            <a:endParaRPr/>
          </a:p>
        </p:txBody>
      </p:sp>
      <p:sp>
        <p:nvSpPr>
          <p:cNvPr id="298" name="Google Shape;298;p39"/>
          <p:cNvSpPr/>
          <p:nvPr/>
        </p:nvSpPr>
        <p:spPr>
          <a:xfrm>
            <a:off x="2525375" y="5446250"/>
            <a:ext cx="7647900" cy="1902600"/>
          </a:xfrm>
          <a:prstGeom prst="rect">
            <a:avLst/>
          </a:prstGeom>
          <a:solidFill>
            <a:schemeClr val="lt1"/>
          </a:solidFill>
          <a:ln w="152400" cap="flat" cmpd="sng">
            <a:solidFill>
              <a:schemeClr val="lt1"/>
            </a:solidFill>
            <a:prstDash val="solid"/>
            <a:round/>
            <a:headEnd type="none" w="sm" len="sm"/>
            <a:tailEnd type="none" w="sm" len="sm"/>
          </a:ln>
        </p:spPr>
        <p:txBody>
          <a:bodyPr spcFirstLastPara="1" wrap="square" lIns="92050" tIns="92050" rIns="92050" bIns="92050" anchor="ctr" anchorCtr="0">
            <a:noAutofit/>
          </a:bodyPr>
          <a:lstStyle/>
          <a:p>
            <a:pPr marL="0" lvl="0" indent="0" algn="l" rtl="0">
              <a:spcBef>
                <a:spcPts val="0"/>
              </a:spcBef>
              <a:spcAft>
                <a:spcPts val="0"/>
              </a:spcAft>
              <a:buNone/>
            </a:pPr>
            <a:endParaRPr/>
          </a:p>
        </p:txBody>
      </p:sp>
      <p:sp>
        <p:nvSpPr>
          <p:cNvPr id="299" name="Google Shape;299;p39"/>
          <p:cNvSpPr/>
          <p:nvPr/>
        </p:nvSpPr>
        <p:spPr>
          <a:xfrm>
            <a:off x="5239650" y="5448050"/>
            <a:ext cx="5420400" cy="1902600"/>
          </a:xfrm>
          <a:prstGeom prst="chevron">
            <a:avLst>
              <a:gd name="adj" fmla="val 15868"/>
            </a:avLst>
          </a:prstGeom>
          <a:solidFill>
            <a:srgbClr val="006278"/>
          </a:solidFill>
          <a:ln w="152400" cap="flat" cmpd="sng">
            <a:solidFill>
              <a:srgbClr val="006278"/>
            </a:solidFill>
            <a:prstDash val="solid"/>
            <a:round/>
            <a:headEnd type="none" w="sm" len="sm"/>
            <a:tailEnd type="none" w="sm" len="sm"/>
          </a:ln>
        </p:spPr>
        <p:txBody>
          <a:bodyPr spcFirstLastPara="1" wrap="square" lIns="92050" tIns="92050" rIns="92050" bIns="92050" anchor="ctr" anchorCtr="0">
            <a:noAutofit/>
          </a:bodyPr>
          <a:lstStyle/>
          <a:p>
            <a:pPr marL="0" lvl="0" indent="0" algn="l" rtl="0">
              <a:spcBef>
                <a:spcPts val="0"/>
              </a:spcBef>
              <a:spcAft>
                <a:spcPts val="0"/>
              </a:spcAft>
              <a:buNone/>
            </a:pPr>
            <a:endParaRPr/>
          </a:p>
        </p:txBody>
      </p:sp>
      <p:sp>
        <p:nvSpPr>
          <p:cNvPr id="300" name="Google Shape;300;p39"/>
          <p:cNvSpPr/>
          <p:nvPr/>
        </p:nvSpPr>
        <p:spPr>
          <a:xfrm rot="-5400000">
            <a:off x="439262" y="3062210"/>
            <a:ext cx="4245300" cy="4331700"/>
          </a:xfrm>
          <a:prstGeom prst="blockArc">
            <a:avLst>
              <a:gd name="adj1" fmla="val 10800000"/>
              <a:gd name="adj2" fmla="val 21587824"/>
              <a:gd name="adj3" fmla="val 44806"/>
            </a:avLst>
          </a:prstGeom>
          <a:solidFill>
            <a:schemeClr val="lt1"/>
          </a:solidFill>
          <a:ln w="152400" cap="flat" cmpd="sng">
            <a:solidFill>
              <a:schemeClr val="lt1"/>
            </a:solidFill>
            <a:prstDash val="solid"/>
            <a:round/>
            <a:headEnd type="none" w="sm" len="sm"/>
            <a:tailEnd type="none" w="sm" len="sm"/>
          </a:ln>
        </p:spPr>
        <p:txBody>
          <a:bodyPr spcFirstLastPara="1" wrap="square" lIns="92050" tIns="92050" rIns="92050" bIns="92050" anchor="ctr" anchorCtr="0">
            <a:noAutofit/>
          </a:bodyPr>
          <a:lstStyle/>
          <a:p>
            <a:pPr marL="0" lvl="0" indent="0" algn="l" rtl="0">
              <a:spcBef>
                <a:spcPts val="0"/>
              </a:spcBef>
              <a:spcAft>
                <a:spcPts val="0"/>
              </a:spcAft>
              <a:buNone/>
            </a:pPr>
            <a:endParaRPr/>
          </a:p>
        </p:txBody>
      </p:sp>
      <p:pic>
        <p:nvPicPr>
          <p:cNvPr id="301" name="Google Shape;301;p39"/>
          <p:cNvPicPr preferRelativeResize="0"/>
          <p:nvPr/>
        </p:nvPicPr>
        <p:blipFill>
          <a:blip r:embed="rId3">
            <a:alphaModFix/>
          </a:blip>
          <a:stretch>
            <a:fillRect/>
          </a:stretch>
        </p:blipFill>
        <p:spPr>
          <a:xfrm>
            <a:off x="284881" y="4966710"/>
            <a:ext cx="1833352" cy="2593289"/>
          </a:xfrm>
          <a:prstGeom prst="rect">
            <a:avLst/>
          </a:prstGeom>
          <a:noFill/>
          <a:ln>
            <a:noFill/>
          </a:ln>
        </p:spPr>
      </p:pic>
      <p:sp>
        <p:nvSpPr>
          <p:cNvPr id="302" name="Google Shape;302;p39"/>
          <p:cNvSpPr/>
          <p:nvPr/>
        </p:nvSpPr>
        <p:spPr>
          <a:xfrm>
            <a:off x="3468769" y="960956"/>
            <a:ext cx="208800" cy="206700"/>
          </a:xfrm>
          <a:prstGeom prst="ellipse">
            <a:avLst/>
          </a:prstGeom>
          <a:solidFill>
            <a:srgbClr val="006278"/>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1000" b="1">
                <a:solidFill>
                  <a:srgbClr val="FFFFFF"/>
                </a:solidFill>
                <a:latin typeface="Open Sans"/>
                <a:ea typeface="Open Sans"/>
                <a:cs typeface="Open Sans"/>
                <a:sym typeface="Open Sans"/>
              </a:rPr>
              <a:t>1</a:t>
            </a:r>
            <a:endParaRPr sz="1000" b="1">
              <a:solidFill>
                <a:srgbClr val="FFFFFF"/>
              </a:solidFill>
              <a:latin typeface="Open Sans"/>
              <a:ea typeface="Open Sans"/>
              <a:cs typeface="Open Sans"/>
              <a:sym typeface="Open Sans"/>
            </a:endParaRPr>
          </a:p>
        </p:txBody>
      </p:sp>
      <p:sp>
        <p:nvSpPr>
          <p:cNvPr id="303" name="Google Shape;303;p39"/>
          <p:cNvSpPr/>
          <p:nvPr/>
        </p:nvSpPr>
        <p:spPr>
          <a:xfrm>
            <a:off x="6797944" y="960956"/>
            <a:ext cx="208800" cy="206700"/>
          </a:xfrm>
          <a:prstGeom prst="ellipse">
            <a:avLst/>
          </a:prstGeom>
          <a:solidFill>
            <a:srgbClr val="006278"/>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1000" b="1">
                <a:solidFill>
                  <a:srgbClr val="FFFFFF"/>
                </a:solidFill>
                <a:latin typeface="Open Sans"/>
                <a:ea typeface="Open Sans"/>
                <a:cs typeface="Open Sans"/>
                <a:sym typeface="Open Sans"/>
              </a:rPr>
              <a:t>2</a:t>
            </a:r>
            <a:endParaRPr sz="1000" b="1">
              <a:solidFill>
                <a:srgbClr val="FFFFFF"/>
              </a:solidFill>
              <a:latin typeface="Open Sans"/>
              <a:ea typeface="Open Sans"/>
              <a:cs typeface="Open Sans"/>
              <a:sym typeface="Open Sans"/>
            </a:endParaRPr>
          </a:p>
        </p:txBody>
      </p:sp>
      <p:sp>
        <p:nvSpPr>
          <p:cNvPr id="304" name="Google Shape;304;p39"/>
          <p:cNvSpPr/>
          <p:nvPr/>
        </p:nvSpPr>
        <p:spPr>
          <a:xfrm>
            <a:off x="7674445" y="3324258"/>
            <a:ext cx="208800" cy="206700"/>
          </a:xfrm>
          <a:prstGeom prst="ellipse">
            <a:avLst/>
          </a:prstGeom>
          <a:solidFill>
            <a:srgbClr val="006278"/>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1000" b="1">
                <a:solidFill>
                  <a:srgbClr val="FFFFFF"/>
                </a:solidFill>
                <a:latin typeface="Open Sans"/>
                <a:ea typeface="Open Sans"/>
                <a:cs typeface="Open Sans"/>
                <a:sym typeface="Open Sans"/>
              </a:rPr>
              <a:t>3</a:t>
            </a:r>
            <a:endParaRPr sz="1000" b="1">
              <a:solidFill>
                <a:srgbClr val="FFFFFF"/>
              </a:solidFill>
              <a:latin typeface="Open Sans"/>
              <a:ea typeface="Open Sans"/>
              <a:cs typeface="Open Sans"/>
              <a:sym typeface="Open Sans"/>
            </a:endParaRPr>
          </a:p>
        </p:txBody>
      </p:sp>
      <p:sp>
        <p:nvSpPr>
          <p:cNvPr id="305" name="Google Shape;305;p39"/>
          <p:cNvSpPr/>
          <p:nvPr/>
        </p:nvSpPr>
        <p:spPr>
          <a:xfrm>
            <a:off x="4574978" y="3324245"/>
            <a:ext cx="208800" cy="206700"/>
          </a:xfrm>
          <a:prstGeom prst="ellipse">
            <a:avLst/>
          </a:prstGeom>
          <a:solidFill>
            <a:srgbClr val="006278"/>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1000" b="1">
                <a:solidFill>
                  <a:srgbClr val="FFFFFF"/>
                </a:solidFill>
                <a:latin typeface="Open Sans"/>
                <a:ea typeface="Open Sans"/>
                <a:cs typeface="Open Sans"/>
                <a:sym typeface="Open Sans"/>
              </a:rPr>
              <a:t>4</a:t>
            </a:r>
            <a:endParaRPr sz="1000" b="1">
              <a:solidFill>
                <a:srgbClr val="FFFFFF"/>
              </a:solidFill>
              <a:latin typeface="Open Sans"/>
              <a:ea typeface="Open Sans"/>
              <a:cs typeface="Open Sans"/>
              <a:sym typeface="Open Sans"/>
            </a:endParaRPr>
          </a:p>
        </p:txBody>
      </p:sp>
      <p:sp>
        <p:nvSpPr>
          <p:cNvPr id="306" name="Google Shape;306;p39"/>
          <p:cNvSpPr/>
          <p:nvPr/>
        </p:nvSpPr>
        <p:spPr>
          <a:xfrm>
            <a:off x="1264568" y="3315970"/>
            <a:ext cx="208800" cy="206700"/>
          </a:xfrm>
          <a:prstGeom prst="ellipse">
            <a:avLst/>
          </a:prstGeom>
          <a:solidFill>
            <a:srgbClr val="006278"/>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1000" b="1">
                <a:solidFill>
                  <a:srgbClr val="FFFFFF"/>
                </a:solidFill>
                <a:latin typeface="Open Sans"/>
                <a:ea typeface="Open Sans"/>
                <a:cs typeface="Open Sans"/>
                <a:sym typeface="Open Sans"/>
              </a:rPr>
              <a:t>5</a:t>
            </a:r>
            <a:endParaRPr sz="1000" b="1">
              <a:solidFill>
                <a:srgbClr val="FFFFFF"/>
              </a:solidFill>
              <a:latin typeface="Open Sans"/>
              <a:ea typeface="Open Sans"/>
              <a:cs typeface="Open Sans"/>
              <a:sym typeface="Open Sans"/>
            </a:endParaRPr>
          </a:p>
        </p:txBody>
      </p:sp>
      <p:sp>
        <p:nvSpPr>
          <p:cNvPr id="307" name="Google Shape;307;p39"/>
          <p:cNvSpPr/>
          <p:nvPr/>
        </p:nvSpPr>
        <p:spPr>
          <a:xfrm>
            <a:off x="1787739" y="5657808"/>
            <a:ext cx="208800" cy="206700"/>
          </a:xfrm>
          <a:prstGeom prst="ellipse">
            <a:avLst/>
          </a:prstGeom>
          <a:solidFill>
            <a:srgbClr val="006278"/>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1000" b="1">
                <a:solidFill>
                  <a:srgbClr val="FFFFFF"/>
                </a:solidFill>
                <a:latin typeface="Open Sans"/>
                <a:ea typeface="Open Sans"/>
                <a:cs typeface="Open Sans"/>
                <a:sym typeface="Open Sans"/>
              </a:rPr>
              <a:t>6</a:t>
            </a:r>
            <a:endParaRPr sz="1000" b="1">
              <a:solidFill>
                <a:srgbClr val="FFFFFF"/>
              </a:solidFill>
              <a:latin typeface="Open Sans"/>
              <a:ea typeface="Open Sans"/>
              <a:cs typeface="Open Sans"/>
              <a:sym typeface="Open Sans"/>
            </a:endParaRPr>
          </a:p>
        </p:txBody>
      </p:sp>
      <p:pic>
        <p:nvPicPr>
          <p:cNvPr id="308" name="Google Shape;308;p39"/>
          <p:cNvPicPr preferRelativeResize="0"/>
          <p:nvPr/>
        </p:nvPicPr>
        <p:blipFill rotWithShape="1">
          <a:blip r:embed="rId4">
            <a:alphaModFix/>
          </a:blip>
          <a:srcRect l="9372" t="3600" r="11930" b="9009"/>
          <a:stretch/>
        </p:blipFill>
        <p:spPr>
          <a:xfrm>
            <a:off x="2327680" y="1030157"/>
            <a:ext cx="1185928" cy="1844305"/>
          </a:xfrm>
          <a:prstGeom prst="rect">
            <a:avLst/>
          </a:prstGeom>
          <a:noFill/>
          <a:ln>
            <a:noFill/>
          </a:ln>
        </p:spPr>
      </p:pic>
      <p:sp>
        <p:nvSpPr>
          <p:cNvPr id="309" name="Google Shape;309;p39"/>
          <p:cNvSpPr/>
          <p:nvPr/>
        </p:nvSpPr>
        <p:spPr>
          <a:xfrm>
            <a:off x="5071878" y="5344244"/>
            <a:ext cx="468300" cy="2106600"/>
          </a:xfrm>
          <a:prstGeom prst="chevron">
            <a:avLst>
              <a:gd name="adj" fmla="val 67411"/>
            </a:avLst>
          </a:prstGeom>
          <a:solidFill>
            <a:srgbClr val="FCCEBA"/>
          </a:solidFill>
          <a:ln>
            <a:noFill/>
          </a:ln>
        </p:spPr>
        <p:txBody>
          <a:bodyPr spcFirstLastPara="1" wrap="square" lIns="92050" tIns="92050" rIns="92050" bIns="92050" anchor="ctr" anchorCtr="0">
            <a:noAutofit/>
          </a:bodyPr>
          <a:lstStyle/>
          <a:p>
            <a:pPr marL="0" lvl="0" indent="0" algn="l" rtl="0">
              <a:spcBef>
                <a:spcPts val="0"/>
              </a:spcBef>
              <a:spcAft>
                <a:spcPts val="0"/>
              </a:spcAft>
              <a:buNone/>
            </a:pPr>
            <a:endParaRPr/>
          </a:p>
        </p:txBody>
      </p:sp>
      <p:sp>
        <p:nvSpPr>
          <p:cNvPr id="310" name="Google Shape;310;p39"/>
          <p:cNvSpPr/>
          <p:nvPr/>
        </p:nvSpPr>
        <p:spPr>
          <a:xfrm>
            <a:off x="6067088" y="805601"/>
            <a:ext cx="4205400" cy="4163700"/>
          </a:xfrm>
          <a:prstGeom prst="arc">
            <a:avLst>
              <a:gd name="adj1" fmla="val 19831342"/>
              <a:gd name="adj2" fmla="val 575203"/>
            </a:avLst>
          </a:prstGeom>
          <a:noFill/>
          <a:ln w="28575" cap="flat" cmpd="sng">
            <a:solidFill>
              <a:srgbClr val="006278"/>
            </a:solidFill>
            <a:prstDash val="solid"/>
            <a:round/>
            <a:headEnd type="none" w="sm" len="sm"/>
            <a:tailEnd type="triangle" w="sm" len="sm"/>
          </a:ln>
        </p:spPr>
        <p:txBody>
          <a:bodyPr spcFirstLastPara="1" wrap="square" lIns="92050" tIns="92050" rIns="92050" bIns="92050" anchor="ctr" anchorCtr="0">
            <a:noAutofit/>
          </a:bodyPr>
          <a:lstStyle/>
          <a:p>
            <a:pPr marL="0" lvl="0" indent="0" algn="l" rtl="0">
              <a:spcBef>
                <a:spcPts val="0"/>
              </a:spcBef>
              <a:spcAft>
                <a:spcPts val="0"/>
              </a:spcAft>
              <a:buNone/>
            </a:pPr>
            <a:endParaRPr sz="1400"/>
          </a:p>
        </p:txBody>
      </p:sp>
      <p:sp>
        <p:nvSpPr>
          <p:cNvPr id="311" name="Google Shape;311;p39"/>
          <p:cNvSpPr/>
          <p:nvPr/>
        </p:nvSpPr>
        <p:spPr>
          <a:xfrm flipH="1">
            <a:off x="594412" y="3146325"/>
            <a:ext cx="4205400" cy="4163700"/>
          </a:xfrm>
          <a:prstGeom prst="arc">
            <a:avLst>
              <a:gd name="adj1" fmla="val 19831342"/>
              <a:gd name="adj2" fmla="val 575203"/>
            </a:avLst>
          </a:prstGeom>
          <a:noFill/>
          <a:ln w="28575" cap="flat" cmpd="sng">
            <a:solidFill>
              <a:srgbClr val="006278"/>
            </a:solidFill>
            <a:prstDash val="solid"/>
            <a:round/>
            <a:headEnd type="none" w="sm" len="sm"/>
            <a:tailEnd type="triangle" w="sm" len="sm"/>
          </a:ln>
        </p:spPr>
        <p:txBody>
          <a:bodyPr spcFirstLastPara="1" wrap="square" lIns="92050" tIns="92050" rIns="92050" bIns="92050" anchor="ctr" anchorCtr="0">
            <a:noAutofit/>
          </a:bodyPr>
          <a:lstStyle/>
          <a:p>
            <a:pPr marL="0" lvl="0" indent="0" algn="l" rtl="0">
              <a:spcBef>
                <a:spcPts val="0"/>
              </a:spcBef>
              <a:spcAft>
                <a:spcPts val="0"/>
              </a:spcAft>
              <a:buNone/>
            </a:pPr>
            <a:endParaRPr sz="1400"/>
          </a:p>
        </p:txBody>
      </p:sp>
      <p:sp>
        <p:nvSpPr>
          <p:cNvPr id="312" name="Google Shape;312;p39"/>
          <p:cNvSpPr txBox="1"/>
          <p:nvPr/>
        </p:nvSpPr>
        <p:spPr>
          <a:xfrm>
            <a:off x="450000" y="988750"/>
            <a:ext cx="1978500" cy="883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2200" b="1" dirty="0">
                <a:solidFill>
                  <a:srgbClr val="006278"/>
                </a:solidFill>
                <a:latin typeface="Open Sans"/>
                <a:ea typeface="Open Sans"/>
                <a:cs typeface="Open Sans"/>
                <a:sym typeface="Open Sans"/>
              </a:rPr>
              <a:t>This is *Anne.</a:t>
            </a:r>
            <a:endParaRPr sz="2200" b="1" dirty="0">
              <a:solidFill>
                <a:srgbClr val="006278"/>
              </a:solidFill>
              <a:latin typeface="Open Sans"/>
              <a:ea typeface="Open Sans"/>
              <a:cs typeface="Open Sans"/>
              <a:sym typeface="Open Sans"/>
            </a:endParaRPr>
          </a:p>
          <a:p>
            <a:pPr marL="0" lvl="0" indent="0" algn="l" rtl="0">
              <a:spcBef>
                <a:spcPts val="1000"/>
              </a:spcBef>
              <a:spcAft>
                <a:spcPts val="0"/>
              </a:spcAft>
              <a:buNone/>
            </a:pPr>
            <a:r>
              <a:rPr lang="en-GB" sz="1200" dirty="0">
                <a:solidFill>
                  <a:srgbClr val="006278"/>
                </a:solidFill>
                <a:latin typeface="Open Sans"/>
                <a:ea typeface="Open Sans"/>
                <a:cs typeface="Open Sans"/>
                <a:sym typeface="Open Sans"/>
              </a:rPr>
              <a:t>Anne has a consultation to discuss her respiratory condition, which has been getting worse in recent cold weather.</a:t>
            </a:r>
            <a:endParaRPr sz="1200" dirty="0">
              <a:solidFill>
                <a:srgbClr val="006278"/>
              </a:solidFill>
              <a:latin typeface="Open Sans"/>
              <a:ea typeface="Open Sans"/>
              <a:cs typeface="Open Sans"/>
              <a:sym typeface="Open Sans"/>
            </a:endParaRPr>
          </a:p>
        </p:txBody>
      </p:sp>
      <p:sp>
        <p:nvSpPr>
          <p:cNvPr id="313" name="Google Shape;313;p39"/>
          <p:cNvSpPr txBox="1"/>
          <p:nvPr/>
        </p:nvSpPr>
        <p:spPr>
          <a:xfrm>
            <a:off x="3769175" y="974150"/>
            <a:ext cx="2773200" cy="954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200" b="1">
                <a:solidFill>
                  <a:srgbClr val="006278"/>
                </a:solidFill>
                <a:latin typeface="Open Sans"/>
                <a:ea typeface="Open Sans"/>
                <a:cs typeface="Open Sans"/>
                <a:sym typeface="Open Sans"/>
              </a:rPr>
              <a:t>While discussing her health problem with her GP, Anne mentions she’s been using the heating less as it’s so expensive to run. She seems anxious and stressed about her financial situation.</a:t>
            </a:r>
            <a:endParaRPr sz="1200" b="1">
              <a:solidFill>
                <a:srgbClr val="006278"/>
              </a:solidFill>
              <a:latin typeface="Open Sans"/>
              <a:ea typeface="Open Sans"/>
              <a:cs typeface="Open Sans"/>
              <a:sym typeface="Open Sans"/>
            </a:endParaRPr>
          </a:p>
          <a:p>
            <a:pPr marL="0" lvl="0" indent="0" algn="l" rtl="0">
              <a:spcBef>
                <a:spcPts val="500"/>
              </a:spcBef>
              <a:spcAft>
                <a:spcPts val="0"/>
              </a:spcAft>
              <a:buNone/>
            </a:pPr>
            <a:r>
              <a:rPr lang="en-GB" sz="1200">
                <a:solidFill>
                  <a:srgbClr val="006278"/>
                </a:solidFill>
                <a:latin typeface="Open Sans"/>
                <a:ea typeface="Open Sans"/>
                <a:cs typeface="Open Sans"/>
                <a:sym typeface="Open Sans"/>
              </a:rPr>
              <a:t>Advice sessions are held within the GP surgery at regular times each week.</a:t>
            </a:r>
            <a:endParaRPr sz="1200">
              <a:solidFill>
                <a:srgbClr val="006278"/>
              </a:solidFill>
              <a:latin typeface="Open Sans"/>
              <a:ea typeface="Open Sans"/>
              <a:cs typeface="Open Sans"/>
              <a:sym typeface="Open Sans"/>
            </a:endParaRPr>
          </a:p>
          <a:p>
            <a:pPr marL="0" lvl="0" indent="0" algn="l" rtl="0">
              <a:spcBef>
                <a:spcPts val="0"/>
              </a:spcBef>
              <a:spcAft>
                <a:spcPts val="0"/>
              </a:spcAft>
              <a:buNone/>
            </a:pPr>
            <a:endParaRPr sz="1000" b="1">
              <a:solidFill>
                <a:srgbClr val="006278"/>
              </a:solidFill>
              <a:latin typeface="Open Sans"/>
              <a:ea typeface="Open Sans"/>
              <a:cs typeface="Open Sans"/>
              <a:sym typeface="Open Sans"/>
            </a:endParaRPr>
          </a:p>
        </p:txBody>
      </p:sp>
      <p:sp>
        <p:nvSpPr>
          <p:cNvPr id="314" name="Google Shape;314;p39"/>
          <p:cNvSpPr txBox="1"/>
          <p:nvPr/>
        </p:nvSpPr>
        <p:spPr>
          <a:xfrm>
            <a:off x="7086900" y="974150"/>
            <a:ext cx="2470800" cy="954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200" b="1">
                <a:solidFill>
                  <a:srgbClr val="006278"/>
                </a:solidFill>
                <a:latin typeface="Open Sans"/>
                <a:ea typeface="Open Sans"/>
                <a:cs typeface="Open Sans"/>
                <a:sym typeface="Open Sans"/>
              </a:rPr>
              <a:t>The GP recommends Anne makes an appointment with the Citizens Advice in the surgery.</a:t>
            </a:r>
            <a:endParaRPr sz="1200" b="1">
              <a:solidFill>
                <a:srgbClr val="006278"/>
              </a:solidFill>
              <a:latin typeface="Open Sans"/>
              <a:ea typeface="Open Sans"/>
              <a:cs typeface="Open Sans"/>
              <a:sym typeface="Open Sans"/>
            </a:endParaRPr>
          </a:p>
          <a:p>
            <a:pPr marL="0" lvl="0" indent="0" algn="l" rtl="0">
              <a:spcBef>
                <a:spcPts val="500"/>
              </a:spcBef>
              <a:spcAft>
                <a:spcPts val="0"/>
              </a:spcAft>
              <a:buNone/>
            </a:pPr>
            <a:r>
              <a:rPr lang="en-GB" sz="1200">
                <a:solidFill>
                  <a:srgbClr val="006278"/>
                </a:solidFill>
                <a:latin typeface="Open Sans"/>
                <a:ea typeface="Open Sans"/>
                <a:cs typeface="Open Sans"/>
                <a:sym typeface="Open Sans"/>
              </a:rPr>
              <a:t>Health professionals identify that a patient has a ‘non-clinical’ issue and refer then to the advice service held within the GP surgery.</a:t>
            </a:r>
            <a:endParaRPr sz="1200">
              <a:solidFill>
                <a:srgbClr val="006278"/>
              </a:solidFill>
              <a:latin typeface="Open Sans"/>
              <a:ea typeface="Open Sans"/>
              <a:cs typeface="Open Sans"/>
              <a:sym typeface="Open Sans"/>
            </a:endParaRPr>
          </a:p>
          <a:p>
            <a:pPr marL="0" lvl="0" indent="0" algn="l" rtl="0">
              <a:spcBef>
                <a:spcPts val="0"/>
              </a:spcBef>
              <a:spcAft>
                <a:spcPts val="0"/>
              </a:spcAft>
              <a:buNone/>
            </a:pPr>
            <a:endParaRPr sz="1200" b="1">
              <a:solidFill>
                <a:srgbClr val="006278"/>
              </a:solidFill>
              <a:latin typeface="Open Sans"/>
              <a:ea typeface="Open Sans"/>
              <a:cs typeface="Open Sans"/>
              <a:sym typeface="Open Sans"/>
            </a:endParaRPr>
          </a:p>
        </p:txBody>
      </p:sp>
      <p:sp>
        <p:nvSpPr>
          <p:cNvPr id="315" name="Google Shape;315;p39"/>
          <p:cNvSpPr txBox="1"/>
          <p:nvPr/>
        </p:nvSpPr>
        <p:spPr>
          <a:xfrm>
            <a:off x="7966420" y="3315982"/>
            <a:ext cx="2261100" cy="954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200" b="1">
                <a:solidFill>
                  <a:srgbClr val="006278"/>
                </a:solidFill>
                <a:latin typeface="Open Sans"/>
                <a:ea typeface="Open Sans"/>
                <a:cs typeface="Open Sans"/>
                <a:sym typeface="Open Sans"/>
              </a:rPr>
              <a:t>Anne speaks with the receptionist to arrange this.</a:t>
            </a:r>
            <a:endParaRPr sz="1200" b="1">
              <a:solidFill>
                <a:srgbClr val="006278"/>
              </a:solidFill>
              <a:latin typeface="Open Sans"/>
              <a:ea typeface="Open Sans"/>
              <a:cs typeface="Open Sans"/>
              <a:sym typeface="Open Sans"/>
            </a:endParaRPr>
          </a:p>
          <a:p>
            <a:pPr marL="0" lvl="0" indent="0" algn="l" rtl="0">
              <a:spcBef>
                <a:spcPts val="500"/>
              </a:spcBef>
              <a:spcAft>
                <a:spcPts val="0"/>
              </a:spcAft>
              <a:buNone/>
            </a:pPr>
            <a:r>
              <a:rPr lang="en-GB" sz="1200">
                <a:solidFill>
                  <a:srgbClr val="006278"/>
                </a:solidFill>
                <a:latin typeface="Open Sans"/>
                <a:ea typeface="Open Sans"/>
                <a:cs typeface="Open Sans"/>
                <a:sym typeface="Open Sans"/>
              </a:rPr>
              <a:t>Patients can also ‘self-refer’ by booking advice appointments through the surgery.</a:t>
            </a:r>
            <a:endParaRPr sz="1200">
              <a:solidFill>
                <a:srgbClr val="006278"/>
              </a:solidFill>
              <a:latin typeface="Open Sans"/>
              <a:ea typeface="Open Sans"/>
              <a:cs typeface="Open Sans"/>
              <a:sym typeface="Open Sans"/>
            </a:endParaRPr>
          </a:p>
          <a:p>
            <a:pPr marL="0" lvl="0" indent="0" algn="l" rtl="0">
              <a:spcBef>
                <a:spcPts val="0"/>
              </a:spcBef>
              <a:spcAft>
                <a:spcPts val="0"/>
              </a:spcAft>
              <a:buNone/>
            </a:pPr>
            <a:endParaRPr sz="1000" b="1">
              <a:solidFill>
                <a:srgbClr val="006278"/>
              </a:solidFill>
              <a:latin typeface="Open Sans"/>
              <a:ea typeface="Open Sans"/>
              <a:cs typeface="Open Sans"/>
              <a:sym typeface="Open Sans"/>
            </a:endParaRPr>
          </a:p>
        </p:txBody>
      </p:sp>
      <p:sp>
        <p:nvSpPr>
          <p:cNvPr id="316" name="Google Shape;316;p39"/>
          <p:cNvSpPr txBox="1"/>
          <p:nvPr/>
        </p:nvSpPr>
        <p:spPr>
          <a:xfrm>
            <a:off x="4873575" y="3315975"/>
            <a:ext cx="2717700" cy="954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200" b="1">
                <a:solidFill>
                  <a:srgbClr val="006278"/>
                </a:solidFill>
                <a:latin typeface="Open Sans"/>
                <a:ea typeface="Open Sans"/>
                <a:cs typeface="Open Sans"/>
                <a:sym typeface="Open Sans"/>
              </a:rPr>
              <a:t>Anne discusses her situation with the adviser, *Ben. They discuss ways to reduce spending on energy bills and maximise Anne’s income.</a:t>
            </a:r>
            <a:endParaRPr sz="1200" b="1">
              <a:solidFill>
                <a:srgbClr val="006278"/>
              </a:solidFill>
              <a:latin typeface="Open Sans"/>
              <a:ea typeface="Open Sans"/>
              <a:cs typeface="Open Sans"/>
              <a:sym typeface="Open Sans"/>
            </a:endParaRPr>
          </a:p>
          <a:p>
            <a:pPr marL="0" lvl="0" indent="0" algn="l" rtl="0">
              <a:spcBef>
                <a:spcPts val="500"/>
              </a:spcBef>
              <a:spcAft>
                <a:spcPts val="0"/>
              </a:spcAft>
              <a:buNone/>
            </a:pPr>
            <a:r>
              <a:rPr lang="en-GB" sz="1200">
                <a:solidFill>
                  <a:srgbClr val="006278"/>
                </a:solidFill>
                <a:latin typeface="Open Sans"/>
                <a:ea typeface="Open Sans"/>
                <a:cs typeface="Open Sans"/>
                <a:sym typeface="Open Sans"/>
              </a:rPr>
              <a:t>Advisers have specialist training to support people with a whole range of practical issues which could be a barrier to better health.</a:t>
            </a:r>
            <a:endParaRPr sz="1200">
              <a:solidFill>
                <a:srgbClr val="006278"/>
              </a:solidFill>
              <a:latin typeface="Open Sans"/>
              <a:ea typeface="Open Sans"/>
              <a:cs typeface="Open Sans"/>
              <a:sym typeface="Open Sans"/>
            </a:endParaRPr>
          </a:p>
          <a:p>
            <a:pPr marL="0" lvl="0" indent="0" algn="l" rtl="0">
              <a:spcBef>
                <a:spcPts val="0"/>
              </a:spcBef>
              <a:spcAft>
                <a:spcPts val="0"/>
              </a:spcAft>
              <a:buNone/>
            </a:pPr>
            <a:endParaRPr sz="1000" b="1">
              <a:solidFill>
                <a:srgbClr val="006278"/>
              </a:solidFill>
              <a:latin typeface="Open Sans"/>
              <a:ea typeface="Open Sans"/>
              <a:cs typeface="Open Sans"/>
              <a:sym typeface="Open Sans"/>
            </a:endParaRPr>
          </a:p>
        </p:txBody>
      </p:sp>
      <p:sp>
        <p:nvSpPr>
          <p:cNvPr id="317" name="Google Shape;317;p39"/>
          <p:cNvSpPr txBox="1"/>
          <p:nvPr/>
        </p:nvSpPr>
        <p:spPr>
          <a:xfrm>
            <a:off x="1563175" y="3339900"/>
            <a:ext cx="2922000" cy="954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200" b="1" dirty="0">
                <a:solidFill>
                  <a:srgbClr val="006278"/>
                </a:solidFill>
                <a:latin typeface="Open Sans"/>
                <a:ea typeface="Open Sans"/>
                <a:cs typeface="Open Sans"/>
                <a:sym typeface="Open Sans"/>
              </a:rPr>
              <a:t>Ben finds Anne is not claiming all of her benefit entitlements, so helps her complete the paperwork to correct this.</a:t>
            </a:r>
            <a:endParaRPr sz="1200" b="1" dirty="0">
              <a:solidFill>
                <a:srgbClr val="006278"/>
              </a:solidFill>
              <a:latin typeface="Open Sans"/>
              <a:ea typeface="Open Sans"/>
              <a:cs typeface="Open Sans"/>
              <a:sym typeface="Open Sans"/>
            </a:endParaRPr>
          </a:p>
          <a:p>
            <a:pPr marL="0" lvl="0" indent="0" algn="l" rtl="0">
              <a:spcBef>
                <a:spcPts val="500"/>
              </a:spcBef>
              <a:spcAft>
                <a:spcPts val="0"/>
              </a:spcAft>
              <a:buNone/>
            </a:pPr>
            <a:r>
              <a:rPr lang="en-GB" sz="1200" dirty="0">
                <a:solidFill>
                  <a:srgbClr val="006278"/>
                </a:solidFill>
                <a:latin typeface="Open Sans"/>
                <a:ea typeface="Open Sans"/>
                <a:cs typeface="Open Sans"/>
                <a:sym typeface="Open Sans"/>
              </a:rPr>
              <a:t>Often clients needs support with more than the presenting issue. Advisers are able to unpick the underlying issues and work with the client to resolve them.</a:t>
            </a:r>
            <a:endParaRPr sz="1200" dirty="0">
              <a:solidFill>
                <a:srgbClr val="006278"/>
              </a:solidFill>
              <a:latin typeface="Open Sans"/>
              <a:ea typeface="Open Sans"/>
              <a:cs typeface="Open Sans"/>
              <a:sym typeface="Open Sans"/>
            </a:endParaRPr>
          </a:p>
          <a:p>
            <a:pPr marL="0" lvl="0" indent="0" algn="l" rtl="0">
              <a:spcBef>
                <a:spcPts val="0"/>
              </a:spcBef>
              <a:spcAft>
                <a:spcPts val="0"/>
              </a:spcAft>
              <a:buNone/>
            </a:pPr>
            <a:endParaRPr sz="1000" b="1" dirty="0">
              <a:solidFill>
                <a:srgbClr val="006278"/>
              </a:solidFill>
              <a:latin typeface="Open Sans"/>
              <a:ea typeface="Open Sans"/>
              <a:cs typeface="Open Sans"/>
              <a:sym typeface="Open Sans"/>
            </a:endParaRPr>
          </a:p>
        </p:txBody>
      </p:sp>
      <p:sp>
        <p:nvSpPr>
          <p:cNvPr id="318" name="Google Shape;318;p39"/>
          <p:cNvSpPr txBox="1"/>
          <p:nvPr/>
        </p:nvSpPr>
        <p:spPr>
          <a:xfrm>
            <a:off x="2104150" y="5657800"/>
            <a:ext cx="2826600" cy="954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200" b="1">
                <a:solidFill>
                  <a:srgbClr val="006278"/>
                </a:solidFill>
                <a:latin typeface="Open Sans"/>
                <a:ea typeface="Open Sans"/>
                <a:cs typeface="Open Sans"/>
                <a:sym typeface="Open Sans"/>
              </a:rPr>
              <a:t>Ben also helps Anne compare energy tariffs to look for the best deal, and checks if she is eligible for additional discounts from her energy supplier because of her condition.</a:t>
            </a:r>
            <a:endParaRPr sz="1200" b="1">
              <a:solidFill>
                <a:srgbClr val="006278"/>
              </a:solidFill>
              <a:latin typeface="Open Sans"/>
              <a:ea typeface="Open Sans"/>
              <a:cs typeface="Open Sans"/>
              <a:sym typeface="Open Sans"/>
            </a:endParaRPr>
          </a:p>
          <a:p>
            <a:pPr marL="0" lvl="0" indent="0" algn="l" rtl="0">
              <a:spcBef>
                <a:spcPts val="500"/>
              </a:spcBef>
              <a:spcAft>
                <a:spcPts val="0"/>
              </a:spcAft>
              <a:buNone/>
            </a:pPr>
            <a:r>
              <a:rPr lang="en-GB" sz="1200">
                <a:solidFill>
                  <a:srgbClr val="006278"/>
                </a:solidFill>
                <a:latin typeface="Open Sans"/>
                <a:ea typeface="Open Sans"/>
                <a:cs typeface="Open Sans"/>
                <a:sym typeface="Open Sans"/>
              </a:rPr>
              <a:t>Advisers also connect people to other specialist services offered by Citizens Advice i.e specialist debt advice.</a:t>
            </a:r>
            <a:endParaRPr sz="1200">
              <a:solidFill>
                <a:srgbClr val="006278"/>
              </a:solidFill>
              <a:latin typeface="Open Sans"/>
              <a:ea typeface="Open Sans"/>
              <a:cs typeface="Open Sans"/>
              <a:sym typeface="Open Sans"/>
            </a:endParaRPr>
          </a:p>
          <a:p>
            <a:pPr marL="0" lvl="0" indent="0" algn="l" rtl="0">
              <a:spcBef>
                <a:spcPts val="0"/>
              </a:spcBef>
              <a:spcAft>
                <a:spcPts val="0"/>
              </a:spcAft>
              <a:buNone/>
            </a:pPr>
            <a:endParaRPr sz="1000" b="1">
              <a:solidFill>
                <a:srgbClr val="006278"/>
              </a:solidFill>
              <a:latin typeface="Open Sans"/>
              <a:ea typeface="Open Sans"/>
              <a:cs typeface="Open Sans"/>
              <a:sym typeface="Open Sans"/>
            </a:endParaRPr>
          </a:p>
        </p:txBody>
      </p:sp>
      <p:sp>
        <p:nvSpPr>
          <p:cNvPr id="319" name="Google Shape;319;p39"/>
          <p:cNvSpPr txBox="1"/>
          <p:nvPr/>
        </p:nvSpPr>
        <p:spPr>
          <a:xfrm>
            <a:off x="0" y="0"/>
            <a:ext cx="10800000" cy="552900"/>
          </a:xfrm>
          <a:prstGeom prst="rect">
            <a:avLst/>
          </a:prstGeom>
          <a:solidFill>
            <a:srgbClr val="00627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900" b="1">
                <a:solidFill>
                  <a:srgbClr val="FFFFFF"/>
                </a:solidFill>
                <a:latin typeface="Open Sans"/>
                <a:ea typeface="Open Sans"/>
                <a:cs typeface="Open Sans"/>
                <a:sym typeface="Open Sans"/>
              </a:rPr>
              <a:t>How Citizens Advice give people the knowledge and confidence to find a way forward</a:t>
            </a:r>
            <a:endParaRPr sz="1900" b="1">
              <a:solidFill>
                <a:srgbClr val="FFFFFF"/>
              </a:solidFill>
              <a:latin typeface="Open Sans"/>
              <a:ea typeface="Open Sans"/>
              <a:cs typeface="Open Sans"/>
              <a:sym typeface="Open Sans"/>
            </a:endParaRPr>
          </a:p>
        </p:txBody>
      </p:sp>
      <p:sp>
        <p:nvSpPr>
          <p:cNvPr id="323" name="Google Shape;323;p39"/>
          <p:cNvSpPr txBox="1"/>
          <p:nvPr/>
        </p:nvSpPr>
        <p:spPr>
          <a:xfrm>
            <a:off x="5909150" y="5500175"/>
            <a:ext cx="4421400" cy="1062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GB" sz="1600" b="1" dirty="0">
                <a:solidFill>
                  <a:srgbClr val="FCCEBA"/>
                </a:solidFill>
                <a:latin typeface="Open Sans"/>
                <a:ea typeface="Open Sans"/>
                <a:cs typeface="Open Sans"/>
                <a:sym typeface="Open Sans"/>
              </a:rPr>
              <a:t>Following advice…</a:t>
            </a:r>
            <a:endParaRPr dirty="0">
              <a:solidFill>
                <a:srgbClr val="FCCEBA"/>
              </a:solidFill>
              <a:latin typeface="Open Sans"/>
              <a:ea typeface="Open Sans"/>
              <a:cs typeface="Open Sans"/>
              <a:sym typeface="Open Sans"/>
            </a:endParaRPr>
          </a:p>
          <a:p>
            <a:pPr marL="0" lvl="0" indent="0" algn="l" rtl="0">
              <a:spcBef>
                <a:spcPts val="1000"/>
              </a:spcBef>
              <a:spcAft>
                <a:spcPts val="0"/>
              </a:spcAft>
              <a:buNone/>
            </a:pPr>
            <a:r>
              <a:rPr lang="en-GB" sz="1200" dirty="0">
                <a:solidFill>
                  <a:srgbClr val="FCCEBA"/>
                </a:solidFill>
                <a:latin typeface="Open Sans"/>
                <a:ea typeface="Open Sans"/>
                <a:cs typeface="Open Sans"/>
                <a:sym typeface="Open Sans"/>
              </a:rPr>
              <a:t>Anne is less stressed and focussing on her health feels more manageable.</a:t>
            </a:r>
            <a:endParaRPr sz="1200" dirty="0">
              <a:solidFill>
                <a:srgbClr val="FCCEBA"/>
              </a:solidFill>
              <a:latin typeface="Open Sans"/>
              <a:ea typeface="Open Sans"/>
              <a:cs typeface="Open Sans"/>
              <a:sym typeface="Open Sans"/>
            </a:endParaRPr>
          </a:p>
          <a:p>
            <a:pPr marL="0" lvl="0" indent="0" algn="l" rtl="0">
              <a:spcBef>
                <a:spcPts val="500"/>
              </a:spcBef>
              <a:spcAft>
                <a:spcPts val="0"/>
              </a:spcAft>
              <a:buNone/>
            </a:pPr>
            <a:r>
              <a:rPr lang="en-GB" sz="1200" dirty="0">
                <a:solidFill>
                  <a:srgbClr val="FCCEBA"/>
                </a:solidFill>
                <a:latin typeface="Open Sans"/>
                <a:ea typeface="Open Sans"/>
                <a:cs typeface="Open Sans"/>
                <a:sym typeface="Open Sans"/>
              </a:rPr>
              <a:t>She has some additional income and reduced her energy bills, meaning she can use the heating more often and keep her home warmer.</a:t>
            </a:r>
            <a:endParaRPr sz="1200" dirty="0">
              <a:solidFill>
                <a:srgbClr val="FCCEBA"/>
              </a:solidFill>
              <a:latin typeface="Open Sans"/>
              <a:ea typeface="Open Sans"/>
              <a:cs typeface="Open Sans"/>
              <a:sym typeface="Open Sans"/>
            </a:endParaRPr>
          </a:p>
          <a:p>
            <a:pPr marL="0" lvl="0" indent="0" algn="l" rtl="0">
              <a:spcBef>
                <a:spcPts val="500"/>
              </a:spcBef>
              <a:spcAft>
                <a:spcPts val="0"/>
              </a:spcAft>
              <a:buNone/>
            </a:pPr>
            <a:r>
              <a:rPr lang="en-GB" sz="1200" dirty="0">
                <a:solidFill>
                  <a:srgbClr val="FCCEBA"/>
                </a:solidFill>
                <a:latin typeface="Open Sans"/>
                <a:ea typeface="Open Sans"/>
                <a:cs typeface="Open Sans"/>
                <a:sym typeface="Open Sans"/>
              </a:rPr>
              <a:t>She is keeping up with her treatment and her respiratory condition is improving, meaning fewer GP appointments.</a:t>
            </a:r>
            <a:endParaRPr sz="1200" dirty="0">
              <a:solidFill>
                <a:srgbClr val="FCCEBA"/>
              </a:solidFill>
              <a:latin typeface="Open Sans"/>
              <a:ea typeface="Open Sans"/>
              <a:cs typeface="Open Sans"/>
              <a:sym typeface="Open Sans"/>
            </a:endParaRPr>
          </a:p>
          <a:p>
            <a:pPr marL="0" lvl="0" indent="0" algn="l" rtl="0">
              <a:spcBef>
                <a:spcPts val="500"/>
              </a:spcBef>
              <a:spcAft>
                <a:spcPts val="0"/>
              </a:spcAft>
              <a:buNone/>
            </a:pPr>
            <a:endParaRPr sz="200" dirty="0">
              <a:solidFill>
                <a:srgbClr val="FCCEBA"/>
              </a:solidFill>
              <a:latin typeface="Open Sans"/>
              <a:ea typeface="Open Sans"/>
              <a:cs typeface="Open Sans"/>
              <a:sym typeface="Open Sans"/>
            </a:endParaRPr>
          </a:p>
          <a:p>
            <a:pPr marL="0" lvl="0" indent="0" algn="r" rtl="0">
              <a:lnSpc>
                <a:spcPct val="115000"/>
              </a:lnSpc>
              <a:spcBef>
                <a:spcPts val="500"/>
              </a:spcBef>
              <a:spcAft>
                <a:spcPts val="0"/>
              </a:spcAft>
              <a:buNone/>
            </a:pPr>
            <a:r>
              <a:rPr lang="en-GB" sz="800" b="1" dirty="0">
                <a:solidFill>
                  <a:srgbClr val="006278"/>
                </a:solidFill>
                <a:latin typeface="Open Sans"/>
                <a:ea typeface="Open Sans"/>
                <a:cs typeface="Open Sans"/>
                <a:sym typeface="Open Sans"/>
              </a:rPr>
              <a:t>*Names have been changed to protect anonymity</a:t>
            </a:r>
            <a:endParaRPr sz="1200" dirty="0">
              <a:solidFill>
                <a:srgbClr val="FCCEBA"/>
              </a:solidFill>
              <a:latin typeface="Open Sans"/>
              <a:ea typeface="Open Sans"/>
              <a:cs typeface="Open Sans"/>
              <a:sym typeface="Open Sans"/>
            </a:endParaRPr>
          </a:p>
          <a:p>
            <a:pPr marL="0" lvl="0" indent="0" algn="l" rtl="0">
              <a:spcBef>
                <a:spcPts val="1000"/>
              </a:spcBef>
              <a:spcAft>
                <a:spcPts val="0"/>
              </a:spcAft>
              <a:buNone/>
            </a:pPr>
            <a:endParaRPr sz="1200" dirty="0">
              <a:solidFill>
                <a:srgbClr val="FCCEBA"/>
              </a:solidFill>
              <a:latin typeface="Open Sans"/>
              <a:ea typeface="Open Sans"/>
              <a:cs typeface="Open Sans"/>
              <a:sym typeface="Open Sans"/>
            </a:endParaRPr>
          </a:p>
          <a:p>
            <a:pPr marL="0" lvl="0" indent="0" algn="l" rtl="0">
              <a:spcBef>
                <a:spcPts val="500"/>
              </a:spcBef>
              <a:spcAft>
                <a:spcPts val="500"/>
              </a:spcAft>
              <a:buNone/>
            </a:pPr>
            <a:endParaRPr sz="1200" dirty="0">
              <a:solidFill>
                <a:srgbClr val="FCCEBA"/>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0"/>
          <p:cNvSpPr/>
          <p:nvPr/>
        </p:nvSpPr>
        <p:spPr>
          <a:xfrm>
            <a:off x="312399" y="5690925"/>
            <a:ext cx="10369455" cy="1765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 name="Google Shape;329;p40"/>
          <p:cNvSpPr txBox="1">
            <a:spLocks noGrp="1"/>
          </p:cNvSpPr>
          <p:nvPr>
            <p:ph type="body" idx="1"/>
          </p:nvPr>
        </p:nvSpPr>
        <p:spPr>
          <a:xfrm>
            <a:off x="312400" y="316650"/>
            <a:ext cx="2969100" cy="1161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2200"/>
              <a:t>The role of advice in population health management</a:t>
            </a:r>
            <a:endParaRPr sz="2200"/>
          </a:p>
        </p:txBody>
      </p:sp>
      <p:sp>
        <p:nvSpPr>
          <p:cNvPr id="330" name="Google Shape;330;p40"/>
          <p:cNvSpPr/>
          <p:nvPr/>
        </p:nvSpPr>
        <p:spPr>
          <a:xfrm>
            <a:off x="1566388" y="6152138"/>
            <a:ext cx="7661700" cy="6606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US" b="1" dirty="0">
                <a:solidFill>
                  <a:schemeClr val="dk1"/>
                </a:solidFill>
                <a:latin typeface="Open Sans"/>
                <a:ea typeface="Open Sans"/>
                <a:cs typeface="Open Sans"/>
                <a:sym typeface="Open Sans"/>
              </a:rPr>
              <a:t>People who receive welfare advice experience lower anxiety, better general health, better relationships and housing stability. The right advice at the right time helps people manage their own lives, and promotes better physical and mental health</a:t>
            </a:r>
            <a:r>
              <a:rPr lang="en-GB" b="1" dirty="0">
                <a:solidFill>
                  <a:schemeClr val="dk1"/>
                </a:solidFill>
                <a:latin typeface="Open Sans"/>
                <a:ea typeface="Open Sans"/>
                <a:cs typeface="Open Sans"/>
                <a:sym typeface="Open Sans"/>
              </a:rPr>
              <a:t>.</a:t>
            </a:r>
            <a:endParaRPr b="1" dirty="0">
              <a:solidFill>
                <a:schemeClr val="dk1"/>
              </a:solidFill>
              <a:latin typeface="Open Sans"/>
              <a:ea typeface="Open Sans"/>
              <a:cs typeface="Open Sans"/>
              <a:sym typeface="Open Sans"/>
            </a:endParaRPr>
          </a:p>
          <a:p>
            <a:pPr marL="0" marR="0" lvl="0" indent="0" rtl="0">
              <a:lnSpc>
                <a:spcPct val="115000"/>
              </a:lnSpc>
              <a:spcBef>
                <a:spcPts val="800"/>
              </a:spcBef>
              <a:spcAft>
                <a:spcPts val="800"/>
              </a:spcAft>
              <a:buNone/>
            </a:pPr>
            <a:r>
              <a:rPr lang="en-US" sz="1100" i="1" dirty="0">
                <a:solidFill>
                  <a:schemeClr val="dk1"/>
                </a:solidFill>
                <a:latin typeface="Open Sans"/>
                <a:ea typeface="Open Sans"/>
                <a:cs typeface="Open Sans"/>
                <a:sym typeface="Open Sans"/>
              </a:rPr>
              <a:t>The Role of Advice Services in Health Outcomes Evidence Review and Mapping Study</a:t>
            </a:r>
            <a:r>
              <a:rPr lang="en-US" sz="1100" dirty="0">
                <a:solidFill>
                  <a:schemeClr val="dk1"/>
                </a:solidFill>
                <a:latin typeface="Open Sans"/>
                <a:ea typeface="Open Sans"/>
                <a:cs typeface="Open Sans"/>
                <a:sym typeface="Open Sans"/>
              </a:rPr>
              <a:t>, Advice Services Alliance, 2016.</a:t>
            </a:r>
            <a:endParaRPr sz="1100" dirty="0">
              <a:solidFill>
                <a:schemeClr val="dk1"/>
              </a:solidFill>
              <a:latin typeface="Open Sans"/>
              <a:ea typeface="Open Sans"/>
              <a:cs typeface="Open Sans"/>
              <a:sym typeface="Open Sans"/>
            </a:endParaRPr>
          </a:p>
        </p:txBody>
      </p:sp>
      <p:sp>
        <p:nvSpPr>
          <p:cNvPr id="331" name="Google Shape;331;p40"/>
          <p:cNvSpPr txBox="1"/>
          <p:nvPr/>
        </p:nvSpPr>
        <p:spPr>
          <a:xfrm>
            <a:off x="3810200" y="316650"/>
            <a:ext cx="6672000" cy="30993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GB" sz="1600" b="1">
                <a:solidFill>
                  <a:schemeClr val="dk1"/>
                </a:solidFill>
                <a:latin typeface="Open Sans"/>
                <a:ea typeface="Open Sans"/>
                <a:cs typeface="Open Sans"/>
                <a:sym typeface="Open Sans"/>
              </a:rPr>
              <a:t>Using our data as part of population health management allows:</a:t>
            </a:r>
            <a:endParaRPr sz="1600" b="1">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endParaRPr sz="1300" b="1">
              <a:solidFill>
                <a:schemeClr val="dk1"/>
              </a:solidFill>
              <a:latin typeface="Open Sans"/>
              <a:ea typeface="Open Sans"/>
              <a:cs typeface="Open Sans"/>
              <a:sym typeface="Open Sans"/>
            </a:endParaRPr>
          </a:p>
          <a:p>
            <a:pPr marL="457200" lvl="0" indent="-304800" algn="l" rtl="0">
              <a:lnSpc>
                <a:spcPct val="130000"/>
              </a:lnSpc>
              <a:spcBef>
                <a:spcPts val="0"/>
              </a:spcBef>
              <a:spcAft>
                <a:spcPts val="0"/>
              </a:spcAft>
              <a:buClr>
                <a:schemeClr val="dk1"/>
              </a:buClr>
              <a:buSzPts val="1200"/>
              <a:buFont typeface="Open Sans"/>
              <a:buChar char="●"/>
            </a:pPr>
            <a:r>
              <a:rPr lang="en-GB" sz="1200" b="1">
                <a:solidFill>
                  <a:schemeClr val="dk1"/>
                </a:solidFill>
                <a:latin typeface="Open Sans"/>
                <a:ea typeface="Open Sans"/>
                <a:cs typeface="Open Sans"/>
                <a:sym typeface="Open Sans"/>
              </a:rPr>
              <a:t>a better understanding of need </a:t>
            </a:r>
            <a:r>
              <a:rPr lang="en-GB" sz="1200" b="1">
                <a:solidFill>
                  <a:schemeClr val="dk2"/>
                </a:solidFill>
                <a:latin typeface="Open Sans"/>
                <a:ea typeface="Open Sans"/>
                <a:cs typeface="Open Sans"/>
                <a:sym typeface="Open Sans"/>
              </a:rPr>
              <a:t>and local</a:t>
            </a:r>
            <a:r>
              <a:rPr lang="en-GB" sz="1200" b="1">
                <a:solidFill>
                  <a:schemeClr val="dk1"/>
                </a:solidFill>
                <a:latin typeface="Open Sans"/>
                <a:ea typeface="Open Sans"/>
                <a:cs typeface="Open Sans"/>
                <a:sym typeface="Open Sans"/>
              </a:rPr>
              <a:t>, regional and national trends</a:t>
            </a:r>
            <a:r>
              <a:rPr lang="en-GB" sz="1200" b="1">
                <a:solidFill>
                  <a:srgbClr val="FF0000"/>
                </a:solidFill>
                <a:latin typeface="Open Sans"/>
                <a:ea typeface="Open Sans"/>
                <a:cs typeface="Open Sans"/>
                <a:sym typeface="Open Sans"/>
              </a:rPr>
              <a:t> </a:t>
            </a:r>
            <a:r>
              <a:rPr lang="en-GB" sz="1200" b="1">
                <a:solidFill>
                  <a:schemeClr val="dk1"/>
                </a:solidFill>
                <a:latin typeface="Open Sans"/>
                <a:ea typeface="Open Sans"/>
                <a:cs typeface="Open Sans"/>
                <a:sym typeface="Open Sans"/>
              </a:rPr>
              <a:t>- </a:t>
            </a:r>
            <a:r>
              <a:rPr lang="en-GB" sz="1200">
                <a:solidFill>
                  <a:schemeClr val="dk1"/>
                </a:solidFill>
                <a:latin typeface="Open Sans"/>
                <a:ea typeface="Open Sans"/>
                <a:cs typeface="Open Sans"/>
                <a:sym typeface="Open Sans"/>
              </a:rPr>
              <a:t>sharing data across a whole system can provide a more robust understanding of need and help all services, including the NHS respond in a more timely and effective manner</a:t>
            </a:r>
            <a:endParaRPr sz="1200">
              <a:solidFill>
                <a:schemeClr val="dk1"/>
              </a:solidFill>
              <a:latin typeface="Open Sans"/>
              <a:ea typeface="Open Sans"/>
              <a:cs typeface="Open Sans"/>
              <a:sym typeface="Open Sans"/>
            </a:endParaRPr>
          </a:p>
          <a:p>
            <a:pPr marL="457200" lvl="0" indent="-304800" algn="l" rtl="0">
              <a:lnSpc>
                <a:spcPct val="130000"/>
              </a:lnSpc>
              <a:spcBef>
                <a:spcPts val="0"/>
              </a:spcBef>
              <a:spcAft>
                <a:spcPts val="0"/>
              </a:spcAft>
              <a:buClr>
                <a:schemeClr val="dk1"/>
              </a:buClr>
              <a:buSzPts val="1200"/>
              <a:buFont typeface="Open Sans"/>
              <a:buChar char="●"/>
            </a:pPr>
            <a:r>
              <a:rPr lang="en-GB" sz="1200" b="1">
                <a:solidFill>
                  <a:schemeClr val="dk1"/>
                </a:solidFill>
                <a:latin typeface="Open Sans"/>
                <a:ea typeface="Open Sans"/>
                <a:cs typeface="Open Sans"/>
                <a:sym typeface="Open Sans"/>
              </a:rPr>
              <a:t>more effective planning - </a:t>
            </a:r>
            <a:r>
              <a:rPr lang="en-GB" sz="1200">
                <a:solidFill>
                  <a:schemeClr val="dk1"/>
                </a:solidFill>
                <a:latin typeface="Open Sans"/>
                <a:ea typeface="Open Sans"/>
                <a:cs typeface="Open Sans"/>
                <a:sym typeface="Open Sans"/>
              </a:rPr>
              <a:t>the number of people attending NHS services, and in what way, is influenced by people’s lives, personal choices, support frameworks and access to and use of other services</a:t>
            </a:r>
            <a:endParaRPr sz="1200">
              <a:solidFill>
                <a:schemeClr val="dk1"/>
              </a:solidFill>
              <a:latin typeface="Open Sans"/>
              <a:ea typeface="Open Sans"/>
              <a:cs typeface="Open Sans"/>
              <a:sym typeface="Open Sans"/>
            </a:endParaRPr>
          </a:p>
          <a:p>
            <a:pPr marL="457200" lvl="0" indent="-304800" algn="l" rtl="0">
              <a:lnSpc>
                <a:spcPct val="130000"/>
              </a:lnSpc>
              <a:spcBef>
                <a:spcPts val="0"/>
              </a:spcBef>
              <a:spcAft>
                <a:spcPts val="0"/>
              </a:spcAft>
              <a:buClr>
                <a:schemeClr val="dk1"/>
              </a:buClr>
              <a:buSzPts val="1200"/>
              <a:buFont typeface="Open Sans"/>
              <a:buChar char="●"/>
            </a:pPr>
            <a:r>
              <a:rPr lang="en-GB" sz="1200" b="1">
                <a:solidFill>
                  <a:schemeClr val="dk1"/>
                </a:solidFill>
                <a:latin typeface="Open Sans"/>
                <a:ea typeface="Open Sans"/>
                <a:cs typeface="Open Sans"/>
                <a:sym typeface="Open Sans"/>
              </a:rPr>
              <a:t>robust impact measurement - </a:t>
            </a:r>
            <a:r>
              <a:rPr lang="en-GB" sz="1200">
                <a:solidFill>
                  <a:schemeClr val="dk1"/>
                </a:solidFill>
                <a:latin typeface="Open Sans"/>
                <a:ea typeface="Open Sans"/>
                <a:cs typeface="Open Sans"/>
                <a:sym typeface="Open Sans"/>
              </a:rPr>
              <a:t>having one well-managed data capture system can be hugely beneficial, not just in facilitating a better understanding of an individual’s needs and progress, but also in being able to aggregate wider impact. This in turn facilitates planning. </a:t>
            </a:r>
            <a:endParaRPr sz="1200">
              <a:solidFill>
                <a:schemeClr val="dk1"/>
              </a:solidFill>
              <a:latin typeface="Open Sans"/>
              <a:ea typeface="Open Sans"/>
              <a:cs typeface="Open Sans"/>
              <a:sym typeface="Open Sans"/>
            </a:endParaRPr>
          </a:p>
          <a:p>
            <a:pPr marL="0" lvl="0" indent="0" algn="l" rtl="0">
              <a:lnSpc>
                <a:spcPct val="115000"/>
              </a:lnSpc>
              <a:spcBef>
                <a:spcPts val="0"/>
              </a:spcBef>
              <a:spcAft>
                <a:spcPts val="800"/>
              </a:spcAft>
              <a:buNone/>
            </a:pPr>
            <a:endParaRPr sz="1200">
              <a:solidFill>
                <a:schemeClr val="dk1"/>
              </a:solidFill>
              <a:latin typeface="Open Sans"/>
              <a:ea typeface="Open Sans"/>
              <a:cs typeface="Open Sans"/>
              <a:sym typeface="Open Sans"/>
            </a:endParaRPr>
          </a:p>
        </p:txBody>
      </p:sp>
      <p:sp>
        <p:nvSpPr>
          <p:cNvPr id="332" name="Google Shape;332;p40"/>
          <p:cNvSpPr txBox="1"/>
          <p:nvPr/>
        </p:nvSpPr>
        <p:spPr>
          <a:xfrm>
            <a:off x="229950" y="1527025"/>
            <a:ext cx="3162000" cy="3930600"/>
          </a:xfrm>
          <a:prstGeom prst="rect">
            <a:avLst/>
          </a:prstGeom>
          <a:noFill/>
          <a:ln w="38100" cap="flat" cmpd="sng">
            <a:solidFill>
              <a:schemeClr val="lt2"/>
            </a:solidFill>
            <a:prstDash val="dash"/>
            <a:round/>
            <a:headEnd type="none" w="sm" len="sm"/>
            <a:tailEnd type="none" w="sm" len="sm"/>
          </a:ln>
        </p:spPr>
        <p:txBody>
          <a:bodyPr spcFirstLastPara="1" wrap="square" lIns="91425" tIns="91425" rIns="91425" bIns="91425" anchor="t" anchorCtr="0">
            <a:noAutofit/>
          </a:bodyPr>
          <a:lstStyle/>
          <a:p>
            <a:pPr marL="0" lvl="0" indent="0" algn="l" rtl="0">
              <a:lnSpc>
                <a:spcPct val="130000"/>
              </a:lnSpc>
              <a:spcBef>
                <a:spcPts val="1000"/>
              </a:spcBef>
              <a:spcAft>
                <a:spcPts val="0"/>
              </a:spcAft>
              <a:buNone/>
            </a:pPr>
            <a:r>
              <a:rPr lang="en-GB" sz="1200" b="1">
                <a:solidFill>
                  <a:schemeClr val="lt2"/>
                </a:solidFill>
                <a:latin typeface="Open Sans"/>
                <a:ea typeface="Open Sans"/>
                <a:cs typeface="Open Sans"/>
                <a:sym typeface="Open Sans"/>
              </a:rPr>
              <a:t>Citizens Advice is a leader in sharing its data and analytics as we have:</a:t>
            </a:r>
            <a:endParaRPr sz="1200" b="1">
              <a:solidFill>
                <a:schemeClr val="lt2"/>
              </a:solidFill>
              <a:latin typeface="Open Sans"/>
              <a:ea typeface="Open Sans"/>
              <a:cs typeface="Open Sans"/>
              <a:sym typeface="Open Sans"/>
            </a:endParaRPr>
          </a:p>
          <a:p>
            <a:pPr marL="457200" lvl="0" indent="-304800" algn="l" rtl="0">
              <a:lnSpc>
                <a:spcPct val="130000"/>
              </a:lnSpc>
              <a:spcBef>
                <a:spcPts val="1000"/>
              </a:spcBef>
              <a:spcAft>
                <a:spcPts val="0"/>
              </a:spcAft>
              <a:buClr>
                <a:schemeClr val="lt2"/>
              </a:buClr>
              <a:buSzPts val="1200"/>
              <a:buFont typeface="Open Sans"/>
              <a:buChar char="●"/>
            </a:pPr>
            <a:r>
              <a:rPr lang="en-GB" sz="1200">
                <a:solidFill>
                  <a:schemeClr val="lt2"/>
                </a:solidFill>
                <a:latin typeface="Open Sans"/>
                <a:ea typeface="Open Sans"/>
                <a:cs typeface="Open Sans"/>
                <a:sym typeface="Open Sans"/>
              </a:rPr>
              <a:t>a wealth of robust data which tells client</a:t>
            </a:r>
            <a:r>
              <a:rPr lang="en-GB" sz="1200" strike="sngStrike">
                <a:solidFill>
                  <a:schemeClr val="lt2"/>
                </a:solidFill>
                <a:latin typeface="Open Sans"/>
                <a:ea typeface="Open Sans"/>
                <a:cs typeface="Open Sans"/>
                <a:sym typeface="Open Sans"/>
              </a:rPr>
              <a:t>s</a:t>
            </a:r>
            <a:r>
              <a:rPr lang="en-GB" sz="1200">
                <a:solidFill>
                  <a:schemeClr val="lt2"/>
                </a:solidFill>
                <a:latin typeface="Open Sans"/>
                <a:ea typeface="Open Sans"/>
                <a:cs typeface="Open Sans"/>
                <a:sym typeface="Open Sans"/>
              </a:rPr>
              <a:t> and whole population stories and can make a valid contribution in strategic planning, decision-making, service design, delivery and evaluation.</a:t>
            </a:r>
            <a:endParaRPr sz="1200">
              <a:solidFill>
                <a:schemeClr val="lt2"/>
              </a:solidFill>
              <a:latin typeface="Open Sans"/>
              <a:ea typeface="Open Sans"/>
              <a:cs typeface="Open Sans"/>
              <a:sym typeface="Open Sans"/>
            </a:endParaRPr>
          </a:p>
          <a:p>
            <a:pPr marL="457200" lvl="0" indent="-304800" algn="l" rtl="0">
              <a:lnSpc>
                <a:spcPct val="130000"/>
              </a:lnSpc>
              <a:spcBef>
                <a:spcPts val="1000"/>
              </a:spcBef>
              <a:spcAft>
                <a:spcPts val="800"/>
              </a:spcAft>
              <a:buClr>
                <a:schemeClr val="lt2"/>
              </a:buClr>
              <a:buSzPts val="1200"/>
              <a:buFont typeface="Open Sans"/>
              <a:buChar char="●"/>
            </a:pPr>
            <a:r>
              <a:rPr lang="en-GB" sz="1200">
                <a:solidFill>
                  <a:schemeClr val="lt2"/>
                </a:solidFill>
                <a:latin typeface="Open Sans"/>
                <a:ea typeface="Open Sans"/>
                <a:cs typeface="Open Sans"/>
                <a:sym typeface="Open Sans"/>
              </a:rPr>
              <a:t>experience in combining our rich data with data from other organisations and have seen how this process delivers new insight and impact at a local and regional level. </a:t>
            </a:r>
            <a:endParaRPr sz="1200">
              <a:solidFill>
                <a:schemeClr val="lt2"/>
              </a:solidFill>
              <a:latin typeface="Open Sans"/>
              <a:ea typeface="Open Sans"/>
              <a:cs typeface="Open Sans"/>
              <a:sym typeface="Open Sans"/>
            </a:endParaRPr>
          </a:p>
        </p:txBody>
      </p:sp>
      <p:pic>
        <p:nvPicPr>
          <p:cNvPr id="333" name="Google Shape;333;p40"/>
          <p:cNvPicPr preferRelativeResize="0"/>
          <p:nvPr/>
        </p:nvPicPr>
        <p:blipFill>
          <a:blip r:embed="rId3">
            <a:alphaModFix/>
          </a:blip>
          <a:stretch>
            <a:fillRect/>
          </a:stretch>
        </p:blipFill>
        <p:spPr>
          <a:xfrm>
            <a:off x="888445" y="5990596"/>
            <a:ext cx="481924" cy="468150"/>
          </a:xfrm>
          <a:prstGeom prst="rect">
            <a:avLst/>
          </a:prstGeom>
          <a:noFill/>
          <a:ln>
            <a:noFill/>
          </a:ln>
        </p:spPr>
      </p:pic>
      <p:pic>
        <p:nvPicPr>
          <p:cNvPr id="334" name="Google Shape;334;p40"/>
          <p:cNvPicPr preferRelativeResize="0"/>
          <p:nvPr/>
        </p:nvPicPr>
        <p:blipFill rotWithShape="1">
          <a:blip r:embed="rId4">
            <a:alphaModFix/>
          </a:blip>
          <a:srcRect t="317" b="327"/>
          <a:stretch/>
        </p:blipFill>
        <p:spPr>
          <a:xfrm>
            <a:off x="9116048" y="6370667"/>
            <a:ext cx="499850" cy="468150"/>
          </a:xfrm>
          <a:prstGeom prst="rect">
            <a:avLst/>
          </a:prstGeom>
          <a:noFill/>
          <a:ln>
            <a:noFill/>
          </a:ln>
        </p:spPr>
      </p:pic>
      <p:pic>
        <p:nvPicPr>
          <p:cNvPr id="335" name="Google Shape;335;p40"/>
          <p:cNvPicPr preferRelativeResize="0"/>
          <p:nvPr/>
        </p:nvPicPr>
        <p:blipFill>
          <a:blip r:embed="rId5">
            <a:alphaModFix/>
          </a:blip>
          <a:stretch>
            <a:fillRect/>
          </a:stretch>
        </p:blipFill>
        <p:spPr>
          <a:xfrm>
            <a:off x="7671400" y="3415950"/>
            <a:ext cx="2878925" cy="1946926"/>
          </a:xfrm>
          <a:prstGeom prst="rect">
            <a:avLst/>
          </a:prstGeom>
          <a:noFill/>
          <a:ln>
            <a:noFill/>
          </a:ln>
        </p:spPr>
      </p:pic>
      <p:sp>
        <p:nvSpPr>
          <p:cNvPr id="336" name="Google Shape;336;p40"/>
          <p:cNvSpPr txBox="1"/>
          <p:nvPr/>
        </p:nvSpPr>
        <p:spPr>
          <a:xfrm>
            <a:off x="3810200" y="3144825"/>
            <a:ext cx="4694100" cy="2250300"/>
          </a:xfrm>
          <a:prstGeom prst="rect">
            <a:avLst/>
          </a:prstGeom>
          <a:noFill/>
          <a:ln>
            <a:noFill/>
          </a:ln>
        </p:spPr>
        <p:txBody>
          <a:bodyPr spcFirstLastPara="1" wrap="square" lIns="91425" tIns="91425" rIns="91425" bIns="91425" anchor="t" anchorCtr="0">
            <a:spAutoFit/>
          </a:bodyPr>
          <a:lstStyle/>
          <a:p>
            <a:pPr marL="360000" lvl="0" indent="-304800" algn="l" rtl="0">
              <a:lnSpc>
                <a:spcPct val="130000"/>
              </a:lnSpc>
              <a:spcBef>
                <a:spcPts val="0"/>
              </a:spcBef>
              <a:spcAft>
                <a:spcPts val="0"/>
              </a:spcAft>
              <a:buClr>
                <a:schemeClr val="dk1"/>
              </a:buClr>
              <a:buSzPts val="1200"/>
              <a:buFont typeface="Open Sans"/>
              <a:buChar char="●"/>
            </a:pPr>
            <a:r>
              <a:rPr lang="en-GB" sz="1200" b="1">
                <a:solidFill>
                  <a:schemeClr val="dk1"/>
                </a:solidFill>
                <a:latin typeface="Open Sans"/>
                <a:ea typeface="Open Sans"/>
                <a:cs typeface="Open Sans"/>
                <a:sym typeface="Open Sans"/>
              </a:rPr>
              <a:t>improved inclusion for marginalised groups - </a:t>
            </a:r>
            <a:r>
              <a:rPr lang="en-GB" sz="1200">
                <a:solidFill>
                  <a:schemeClr val="dk1"/>
                </a:solidFill>
                <a:latin typeface="Open Sans"/>
                <a:ea typeface="Open Sans"/>
                <a:cs typeface="Open Sans"/>
                <a:sym typeface="Open Sans"/>
              </a:rPr>
              <a:t>these groups are often excluded from mainstream datasets and may also be reluctant to engage with routine data collection as a result of fear of, or experience of, stigmatisation or discrimination. As such, the needs of these populations are frequently overlooked in service planning and delivery.</a:t>
            </a:r>
            <a:endParaRPr sz="1200">
              <a:solidFill>
                <a:schemeClr val="dk1"/>
              </a:solidFill>
              <a:latin typeface="Open Sans"/>
              <a:ea typeface="Open Sans"/>
              <a:cs typeface="Open Sans"/>
              <a:sym typeface="Open Sans"/>
            </a:endParaRPr>
          </a:p>
          <a:p>
            <a:pPr marL="0" lvl="0" indent="0" algn="l" rtl="0">
              <a:lnSpc>
                <a:spcPct val="130000"/>
              </a:lnSpc>
              <a:spcBef>
                <a:spcPts val="0"/>
              </a:spcBef>
              <a:spcAft>
                <a:spcPts val="0"/>
              </a:spcAft>
              <a:buNone/>
            </a:pPr>
            <a:endParaRPr sz="1000">
              <a:solidFill>
                <a:schemeClr val="dk1"/>
              </a:solidFill>
              <a:latin typeface="Open Sans"/>
              <a:ea typeface="Open Sans"/>
              <a:cs typeface="Open Sans"/>
              <a:sym typeface="Open Sans"/>
            </a:endParaRPr>
          </a:p>
          <a:p>
            <a:pPr marL="0" lvl="0" indent="0" algn="l" rtl="0">
              <a:lnSpc>
                <a:spcPct val="130000"/>
              </a:lnSpc>
              <a:spcBef>
                <a:spcPts val="0"/>
              </a:spcBef>
              <a:spcAft>
                <a:spcPts val="0"/>
              </a:spcAft>
              <a:buNone/>
            </a:pPr>
            <a:r>
              <a:rPr lang="en-GB" sz="1200">
                <a:solidFill>
                  <a:schemeClr val="dk1"/>
                </a:solidFill>
                <a:latin typeface="Open Sans"/>
                <a:ea typeface="Open Sans"/>
                <a:cs typeface="Open Sans"/>
                <a:sym typeface="Open Sans"/>
              </a:rPr>
              <a:t>Find out more by visiting our </a:t>
            </a:r>
            <a:r>
              <a:rPr lang="en-GB" sz="1200" u="sng">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Tableau page</a:t>
            </a:r>
            <a:endParaRPr/>
          </a:p>
        </p:txBody>
      </p:sp>
      <p:sp>
        <p:nvSpPr>
          <p:cNvPr id="337" name="Google Shape;337;p40"/>
          <p:cNvSpPr/>
          <p:nvPr/>
        </p:nvSpPr>
        <p:spPr>
          <a:xfrm>
            <a:off x="10984025" y="1527025"/>
            <a:ext cx="2304900" cy="3099300"/>
          </a:xfrm>
          <a:prstGeom prst="rect">
            <a:avLst/>
          </a:prstGeom>
          <a:noFill/>
          <a:ln w="76200" cap="flat" cmpd="sng">
            <a:solidFill>
              <a:srgbClr val="004B8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8" name="Google Shape;338;p40" descr="important_heritageblue.png"/>
          <p:cNvPicPr preferRelativeResize="0"/>
          <p:nvPr/>
        </p:nvPicPr>
        <p:blipFill>
          <a:blip r:embed="rId7">
            <a:alphaModFix/>
          </a:blip>
          <a:stretch>
            <a:fillRect/>
          </a:stretch>
        </p:blipFill>
        <p:spPr>
          <a:xfrm>
            <a:off x="11726803" y="1600363"/>
            <a:ext cx="811377" cy="811377"/>
          </a:xfrm>
          <a:prstGeom prst="rect">
            <a:avLst/>
          </a:prstGeom>
          <a:noFill/>
          <a:ln>
            <a:noFill/>
          </a:ln>
        </p:spPr>
      </p:pic>
      <p:sp>
        <p:nvSpPr>
          <p:cNvPr id="339" name="Google Shape;339;p40"/>
          <p:cNvSpPr txBox="1"/>
          <p:nvPr/>
        </p:nvSpPr>
        <p:spPr>
          <a:xfrm>
            <a:off x="11123450" y="2505225"/>
            <a:ext cx="2018100" cy="185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a:solidFill>
                <a:srgbClr val="004B88"/>
              </a:solidFill>
              <a:latin typeface="Open Sans"/>
              <a:ea typeface="Open Sans"/>
              <a:cs typeface="Open Sans"/>
              <a:sym typeface="Open Sans"/>
            </a:endParaRPr>
          </a:p>
          <a:p>
            <a:pPr marL="0" lvl="0" indent="0" algn="l" rtl="0">
              <a:spcBef>
                <a:spcPts val="0"/>
              </a:spcBef>
              <a:spcAft>
                <a:spcPts val="0"/>
              </a:spcAft>
              <a:buNone/>
            </a:pPr>
            <a:r>
              <a:rPr lang="en-GB" b="1">
                <a:solidFill>
                  <a:srgbClr val="004B88"/>
                </a:solidFill>
                <a:latin typeface="Open Sans"/>
                <a:ea typeface="Open Sans"/>
                <a:cs typeface="Open Sans"/>
                <a:sym typeface="Open Sans"/>
              </a:rPr>
              <a:t>We recommend only editing the highlighted area to give a local feel.</a:t>
            </a:r>
            <a:endParaRPr b="1">
              <a:solidFill>
                <a:srgbClr val="004B88"/>
              </a:solidFill>
              <a:latin typeface="Open Sans"/>
              <a:ea typeface="Open Sans"/>
              <a:cs typeface="Open Sans"/>
              <a:sym typeface="Open Sans"/>
            </a:endParaRPr>
          </a:p>
          <a:p>
            <a:pPr marL="0" lvl="0" indent="0" algn="l" rtl="0">
              <a:spcBef>
                <a:spcPts val="0"/>
              </a:spcBef>
              <a:spcAft>
                <a:spcPts val="0"/>
              </a:spcAft>
              <a:buNone/>
            </a:pPr>
            <a:endParaRPr b="1">
              <a:solidFill>
                <a:srgbClr val="004B88"/>
              </a:solidFill>
              <a:latin typeface="Open Sans"/>
              <a:ea typeface="Open Sans"/>
              <a:cs typeface="Open Sans"/>
              <a:sym typeface="Open Sans"/>
            </a:endParaRPr>
          </a:p>
          <a:p>
            <a:pPr marL="0" lvl="0" indent="0" algn="l" rtl="0">
              <a:spcBef>
                <a:spcPts val="0"/>
              </a:spcBef>
              <a:spcAft>
                <a:spcPts val="0"/>
              </a:spcAft>
              <a:buNone/>
            </a:pPr>
            <a:r>
              <a:rPr lang="en-GB" b="1">
                <a:solidFill>
                  <a:srgbClr val="004B88"/>
                </a:solidFill>
                <a:latin typeface="Open Sans"/>
                <a:ea typeface="Open Sans"/>
                <a:cs typeface="Open Sans"/>
                <a:sym typeface="Open Sans"/>
              </a:rPr>
              <a:t>Remove this guidance before distribution.</a:t>
            </a:r>
            <a:endParaRPr b="1">
              <a:solidFill>
                <a:srgbClr val="004B88"/>
              </a:solidFill>
              <a:latin typeface="Open Sans"/>
              <a:ea typeface="Open Sans"/>
              <a:cs typeface="Open Sans"/>
              <a:sym typeface="Open Sans"/>
            </a:endParaRPr>
          </a:p>
          <a:p>
            <a:pPr marL="0" lvl="0" indent="0" algn="l" rtl="0">
              <a:spcBef>
                <a:spcPts val="0"/>
              </a:spcBef>
              <a:spcAft>
                <a:spcPts val="0"/>
              </a:spcAft>
              <a:buNone/>
            </a:pPr>
            <a:endParaRPr b="1">
              <a:solidFill>
                <a:srgbClr val="004B88"/>
              </a:solidFill>
              <a:latin typeface="Open Sans"/>
              <a:ea typeface="Open Sans"/>
              <a:cs typeface="Open Sans"/>
              <a:sym typeface="Open Sans"/>
            </a:endParaRPr>
          </a:p>
          <a:p>
            <a:pPr marL="0" lvl="0" indent="0" algn="l" rtl="0">
              <a:spcBef>
                <a:spcPts val="0"/>
              </a:spcBef>
              <a:spcAft>
                <a:spcPts val="0"/>
              </a:spcAft>
              <a:buNone/>
            </a:pPr>
            <a:endParaRPr b="1">
              <a:solidFill>
                <a:srgbClr val="004B88"/>
              </a:solidFill>
              <a:latin typeface="Open Sans"/>
              <a:ea typeface="Open Sans"/>
              <a:cs typeface="Open Sans"/>
              <a:sym typeface="Open Sans"/>
            </a:endParaRPr>
          </a:p>
          <a:p>
            <a:pPr marL="0" lvl="0" indent="0" algn="l" rtl="0">
              <a:spcBef>
                <a:spcPts val="0"/>
              </a:spcBef>
              <a:spcAft>
                <a:spcPts val="0"/>
              </a:spcAft>
              <a:buNone/>
            </a:pPr>
            <a:endParaRPr b="1">
              <a:solidFill>
                <a:srgbClr val="004B88"/>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3"/>
        <p:cNvGrpSpPr/>
        <p:nvPr/>
      </p:nvGrpSpPr>
      <p:grpSpPr>
        <a:xfrm>
          <a:off x="0" y="0"/>
          <a:ext cx="0" cy="0"/>
          <a:chOff x="0" y="0"/>
          <a:chExt cx="0" cy="0"/>
        </a:xfrm>
      </p:grpSpPr>
      <p:sp>
        <p:nvSpPr>
          <p:cNvPr id="344" name="Google Shape;344;p41"/>
          <p:cNvSpPr/>
          <p:nvPr/>
        </p:nvSpPr>
        <p:spPr>
          <a:xfrm>
            <a:off x="450" y="3517900"/>
            <a:ext cx="10800000" cy="4042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1"/>
          <p:cNvSpPr/>
          <p:nvPr/>
        </p:nvSpPr>
        <p:spPr>
          <a:xfrm>
            <a:off x="450000" y="6012979"/>
            <a:ext cx="1784700" cy="1378634"/>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200">
              <a:solidFill>
                <a:srgbClr val="183E70"/>
              </a:solidFill>
              <a:latin typeface="Open Sans"/>
              <a:ea typeface="Open Sans"/>
              <a:cs typeface="Open Sans"/>
              <a:sym typeface="Open Sans"/>
            </a:endParaRPr>
          </a:p>
        </p:txBody>
      </p:sp>
      <p:pic>
        <p:nvPicPr>
          <p:cNvPr id="346" name="Google Shape;346;p41"/>
          <p:cNvPicPr preferRelativeResize="0"/>
          <p:nvPr/>
        </p:nvPicPr>
        <p:blipFill>
          <a:blip r:embed="rId3">
            <a:alphaModFix/>
          </a:blip>
          <a:stretch>
            <a:fillRect/>
          </a:stretch>
        </p:blipFill>
        <p:spPr>
          <a:xfrm>
            <a:off x="586898" y="5063682"/>
            <a:ext cx="1537802" cy="1434181"/>
          </a:xfrm>
          <a:prstGeom prst="rect">
            <a:avLst/>
          </a:prstGeom>
          <a:noFill/>
          <a:ln>
            <a:noFill/>
          </a:ln>
        </p:spPr>
      </p:pic>
      <p:sp>
        <p:nvSpPr>
          <p:cNvPr id="347" name="Google Shape;347;p41"/>
          <p:cNvSpPr/>
          <p:nvPr/>
        </p:nvSpPr>
        <p:spPr>
          <a:xfrm>
            <a:off x="2770088" y="3823463"/>
            <a:ext cx="1537800" cy="4644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b="1">
                <a:solidFill>
                  <a:schemeClr val="dk2"/>
                </a:solidFill>
                <a:latin typeface="Open Sans"/>
                <a:ea typeface="Open Sans"/>
                <a:cs typeface="Open Sans"/>
                <a:sym typeface="Open Sans"/>
              </a:rPr>
              <a:t>Issues</a:t>
            </a:r>
            <a:endParaRPr b="1">
              <a:solidFill>
                <a:schemeClr val="dk2"/>
              </a:solidFill>
              <a:latin typeface="Open Sans"/>
              <a:ea typeface="Open Sans"/>
              <a:cs typeface="Open Sans"/>
              <a:sym typeface="Open Sans"/>
            </a:endParaRPr>
          </a:p>
        </p:txBody>
      </p:sp>
      <p:sp>
        <p:nvSpPr>
          <p:cNvPr id="348" name="Google Shape;348;p41"/>
          <p:cNvSpPr/>
          <p:nvPr/>
        </p:nvSpPr>
        <p:spPr>
          <a:xfrm>
            <a:off x="2770088" y="4677321"/>
            <a:ext cx="1537800" cy="4644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b="1">
                <a:solidFill>
                  <a:schemeClr val="dk2"/>
                </a:solidFill>
                <a:latin typeface="Open Sans"/>
                <a:ea typeface="Open Sans"/>
                <a:cs typeface="Open Sans"/>
                <a:sym typeface="Open Sans"/>
              </a:rPr>
              <a:t>Geography</a:t>
            </a:r>
            <a:endParaRPr b="1">
              <a:solidFill>
                <a:schemeClr val="dk2"/>
              </a:solidFill>
              <a:latin typeface="Open Sans"/>
              <a:ea typeface="Open Sans"/>
              <a:cs typeface="Open Sans"/>
              <a:sym typeface="Open Sans"/>
            </a:endParaRPr>
          </a:p>
        </p:txBody>
      </p:sp>
      <p:sp>
        <p:nvSpPr>
          <p:cNvPr id="349" name="Google Shape;349;p41"/>
          <p:cNvSpPr/>
          <p:nvPr/>
        </p:nvSpPr>
        <p:spPr>
          <a:xfrm>
            <a:off x="2770088" y="5548579"/>
            <a:ext cx="1537800" cy="4644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b="1">
                <a:solidFill>
                  <a:schemeClr val="dk2"/>
                </a:solidFill>
                <a:latin typeface="Open Sans"/>
                <a:ea typeface="Open Sans"/>
                <a:cs typeface="Open Sans"/>
                <a:sym typeface="Open Sans"/>
              </a:rPr>
              <a:t>Demographics</a:t>
            </a:r>
            <a:endParaRPr b="1">
              <a:solidFill>
                <a:schemeClr val="dk2"/>
              </a:solidFill>
              <a:latin typeface="Open Sans"/>
              <a:ea typeface="Open Sans"/>
              <a:cs typeface="Open Sans"/>
              <a:sym typeface="Open Sans"/>
            </a:endParaRPr>
          </a:p>
        </p:txBody>
      </p:sp>
      <p:sp>
        <p:nvSpPr>
          <p:cNvPr id="350" name="Google Shape;350;p41"/>
          <p:cNvSpPr/>
          <p:nvPr/>
        </p:nvSpPr>
        <p:spPr>
          <a:xfrm>
            <a:off x="2770088" y="6501263"/>
            <a:ext cx="1537800" cy="4644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b="1">
                <a:solidFill>
                  <a:schemeClr val="dk2"/>
                </a:solidFill>
                <a:latin typeface="Open Sans"/>
                <a:ea typeface="Open Sans"/>
                <a:cs typeface="Open Sans"/>
                <a:sym typeface="Open Sans"/>
              </a:rPr>
              <a:t>Web trends</a:t>
            </a:r>
            <a:endParaRPr b="1">
              <a:solidFill>
                <a:schemeClr val="dk2"/>
              </a:solidFill>
              <a:latin typeface="Open Sans"/>
              <a:ea typeface="Open Sans"/>
              <a:cs typeface="Open Sans"/>
              <a:sym typeface="Open Sans"/>
            </a:endParaRPr>
          </a:p>
        </p:txBody>
      </p:sp>
      <p:cxnSp>
        <p:nvCxnSpPr>
          <p:cNvPr id="351" name="Google Shape;351;p41"/>
          <p:cNvCxnSpPr>
            <a:cxnSpLocks/>
            <a:stCxn id="345" idx="3"/>
            <a:endCxn id="347" idx="1"/>
          </p:cNvCxnSpPr>
          <p:nvPr/>
        </p:nvCxnSpPr>
        <p:spPr>
          <a:xfrm flipV="1">
            <a:off x="2234700" y="4055663"/>
            <a:ext cx="535388" cy="2646633"/>
          </a:xfrm>
          <a:prstGeom prst="curvedConnector3">
            <a:avLst>
              <a:gd name="adj1" fmla="val 50000"/>
            </a:avLst>
          </a:prstGeom>
          <a:noFill/>
          <a:ln w="9525" cap="flat" cmpd="sng">
            <a:solidFill>
              <a:schemeClr val="dk2"/>
            </a:solidFill>
            <a:prstDash val="solid"/>
            <a:round/>
            <a:headEnd type="none" w="med" len="med"/>
            <a:tailEnd type="triangle" w="med" len="med"/>
          </a:ln>
        </p:spPr>
      </p:cxnSp>
      <p:cxnSp>
        <p:nvCxnSpPr>
          <p:cNvPr id="352" name="Google Shape;352;p41"/>
          <p:cNvCxnSpPr>
            <a:cxnSpLocks/>
            <a:stCxn id="345" idx="3"/>
            <a:endCxn id="348" idx="1"/>
          </p:cNvCxnSpPr>
          <p:nvPr/>
        </p:nvCxnSpPr>
        <p:spPr>
          <a:xfrm flipV="1">
            <a:off x="2234700" y="4909521"/>
            <a:ext cx="535388" cy="1792775"/>
          </a:xfrm>
          <a:prstGeom prst="curvedConnector3">
            <a:avLst>
              <a:gd name="adj1" fmla="val 50000"/>
            </a:avLst>
          </a:prstGeom>
          <a:noFill/>
          <a:ln w="9525" cap="flat" cmpd="sng">
            <a:solidFill>
              <a:schemeClr val="dk2"/>
            </a:solidFill>
            <a:prstDash val="solid"/>
            <a:round/>
            <a:headEnd type="none" w="med" len="med"/>
            <a:tailEnd type="triangle" w="med" len="med"/>
          </a:ln>
        </p:spPr>
      </p:cxnSp>
      <p:cxnSp>
        <p:nvCxnSpPr>
          <p:cNvPr id="353" name="Google Shape;353;p41"/>
          <p:cNvCxnSpPr>
            <a:cxnSpLocks/>
            <a:stCxn id="345" idx="3"/>
            <a:endCxn id="349" idx="1"/>
          </p:cNvCxnSpPr>
          <p:nvPr/>
        </p:nvCxnSpPr>
        <p:spPr>
          <a:xfrm flipV="1">
            <a:off x="2234700" y="5780779"/>
            <a:ext cx="535388" cy="921517"/>
          </a:xfrm>
          <a:prstGeom prst="curvedConnector3">
            <a:avLst>
              <a:gd name="adj1" fmla="val 50000"/>
            </a:avLst>
          </a:prstGeom>
          <a:noFill/>
          <a:ln w="9525" cap="flat" cmpd="sng">
            <a:solidFill>
              <a:schemeClr val="dk2"/>
            </a:solidFill>
            <a:prstDash val="solid"/>
            <a:round/>
            <a:headEnd type="none" w="med" len="med"/>
            <a:tailEnd type="triangle" w="med" len="med"/>
          </a:ln>
        </p:spPr>
      </p:cxnSp>
      <p:cxnSp>
        <p:nvCxnSpPr>
          <p:cNvPr id="354" name="Google Shape;354;p41"/>
          <p:cNvCxnSpPr>
            <a:cxnSpLocks/>
            <a:stCxn id="345" idx="3"/>
            <a:endCxn id="350" idx="1"/>
          </p:cNvCxnSpPr>
          <p:nvPr/>
        </p:nvCxnSpPr>
        <p:spPr>
          <a:xfrm>
            <a:off x="2234700" y="6702296"/>
            <a:ext cx="535388" cy="31167"/>
          </a:xfrm>
          <a:prstGeom prst="curvedConnector3">
            <a:avLst>
              <a:gd name="adj1" fmla="val 50000"/>
            </a:avLst>
          </a:prstGeom>
          <a:noFill/>
          <a:ln w="9525" cap="flat" cmpd="sng">
            <a:solidFill>
              <a:schemeClr val="dk2"/>
            </a:solidFill>
            <a:prstDash val="solid"/>
            <a:round/>
            <a:headEnd type="none" w="med" len="med"/>
            <a:tailEnd type="triangle" w="med" len="med"/>
          </a:ln>
        </p:spPr>
      </p:cxnSp>
      <p:sp>
        <p:nvSpPr>
          <p:cNvPr id="355" name="Google Shape;355;p41"/>
          <p:cNvSpPr txBox="1"/>
          <p:nvPr/>
        </p:nvSpPr>
        <p:spPr>
          <a:xfrm>
            <a:off x="500500" y="6233963"/>
            <a:ext cx="95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solidFill>
                  <a:srgbClr val="006278"/>
                </a:solidFill>
                <a:latin typeface="Open Sans"/>
                <a:ea typeface="Open Sans"/>
                <a:cs typeface="Open Sans"/>
                <a:sym typeface="Open Sans"/>
              </a:rPr>
              <a:t>Clients</a:t>
            </a:r>
            <a:endParaRPr b="1">
              <a:solidFill>
                <a:srgbClr val="006278"/>
              </a:solidFill>
              <a:latin typeface="Open Sans"/>
              <a:ea typeface="Open Sans"/>
              <a:cs typeface="Open Sans"/>
              <a:sym typeface="Open Sans"/>
            </a:endParaRPr>
          </a:p>
        </p:txBody>
      </p:sp>
      <p:sp>
        <p:nvSpPr>
          <p:cNvPr id="356" name="Google Shape;356;p41"/>
          <p:cNvSpPr txBox="1"/>
          <p:nvPr/>
        </p:nvSpPr>
        <p:spPr>
          <a:xfrm>
            <a:off x="500500" y="6434063"/>
            <a:ext cx="17106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dirty="0">
                <a:solidFill>
                  <a:srgbClr val="006278"/>
                </a:solidFill>
                <a:latin typeface="Open Sans"/>
                <a:ea typeface="Open Sans"/>
                <a:cs typeface="Open Sans"/>
                <a:sym typeface="Open Sans"/>
              </a:rPr>
              <a:t>We see over 1 million people each year, and over 150,000 Londoners</a:t>
            </a:r>
            <a:endParaRPr sz="1200" dirty="0">
              <a:solidFill>
                <a:srgbClr val="006278"/>
              </a:solidFill>
              <a:latin typeface="Open Sans"/>
              <a:ea typeface="Open Sans"/>
              <a:cs typeface="Open Sans"/>
              <a:sym typeface="Open Sans"/>
            </a:endParaRPr>
          </a:p>
        </p:txBody>
      </p:sp>
      <p:sp>
        <p:nvSpPr>
          <p:cNvPr id="357" name="Google Shape;357;p41"/>
          <p:cNvSpPr txBox="1"/>
          <p:nvPr/>
        </p:nvSpPr>
        <p:spPr>
          <a:xfrm>
            <a:off x="4442200" y="3645613"/>
            <a:ext cx="30000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dirty="0">
                <a:solidFill>
                  <a:srgbClr val="006278"/>
                </a:solidFill>
                <a:latin typeface="Open Sans"/>
                <a:ea typeface="Open Sans"/>
                <a:cs typeface="Open Sans"/>
                <a:sym typeface="Open Sans"/>
              </a:rPr>
              <a:t>We offer advice on a huge breadth of topics, from consumer issues to benefits, debt, housing, and much more</a:t>
            </a:r>
            <a:endParaRPr sz="1200" dirty="0">
              <a:solidFill>
                <a:srgbClr val="006278"/>
              </a:solidFill>
              <a:latin typeface="Open Sans"/>
              <a:ea typeface="Open Sans"/>
              <a:cs typeface="Open Sans"/>
              <a:sym typeface="Open Sans"/>
            </a:endParaRPr>
          </a:p>
        </p:txBody>
      </p:sp>
      <p:sp>
        <p:nvSpPr>
          <p:cNvPr id="358" name="Google Shape;358;p41"/>
          <p:cNvSpPr txBox="1"/>
          <p:nvPr/>
        </p:nvSpPr>
        <p:spPr>
          <a:xfrm>
            <a:off x="4442200" y="4630013"/>
            <a:ext cx="3000000"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dirty="0">
                <a:solidFill>
                  <a:srgbClr val="006278"/>
                </a:solidFill>
                <a:latin typeface="Open Sans"/>
                <a:ea typeface="Open Sans"/>
                <a:cs typeface="Open Sans"/>
                <a:sym typeface="Open Sans"/>
              </a:rPr>
              <a:t>We have 259 local Citizens Advice across England and Wales; 28 of which are based in London. </a:t>
            </a:r>
            <a:endParaRPr sz="1200" dirty="0">
              <a:solidFill>
                <a:srgbClr val="006278"/>
              </a:solidFill>
              <a:latin typeface="Open Sans"/>
              <a:ea typeface="Open Sans"/>
              <a:cs typeface="Open Sans"/>
              <a:sym typeface="Open Sans"/>
            </a:endParaRPr>
          </a:p>
        </p:txBody>
      </p:sp>
      <p:sp>
        <p:nvSpPr>
          <p:cNvPr id="359" name="Google Shape;359;p41"/>
          <p:cNvSpPr txBox="1"/>
          <p:nvPr/>
        </p:nvSpPr>
        <p:spPr>
          <a:xfrm>
            <a:off x="4442200" y="5330463"/>
            <a:ext cx="3000000"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dirty="0">
                <a:solidFill>
                  <a:srgbClr val="006278"/>
                </a:solidFill>
                <a:latin typeface="Open Sans"/>
                <a:ea typeface="Open Sans"/>
                <a:cs typeface="Open Sans"/>
                <a:sym typeface="Open Sans"/>
              </a:rPr>
              <a:t>We’re here for everyone, and our network reflects the diversity of needs and circumstances</a:t>
            </a:r>
            <a:endParaRPr sz="1200" dirty="0">
              <a:solidFill>
                <a:srgbClr val="006278"/>
              </a:solidFill>
              <a:highlight>
                <a:srgbClr val="FFFF00"/>
              </a:highlight>
              <a:latin typeface="Open Sans"/>
              <a:ea typeface="Open Sans"/>
              <a:cs typeface="Open Sans"/>
              <a:sym typeface="Open Sans"/>
            </a:endParaRPr>
          </a:p>
        </p:txBody>
      </p:sp>
      <p:sp>
        <p:nvSpPr>
          <p:cNvPr id="360" name="Google Shape;360;p41"/>
          <p:cNvSpPr txBox="1"/>
          <p:nvPr/>
        </p:nvSpPr>
        <p:spPr>
          <a:xfrm>
            <a:off x="4442200" y="6271763"/>
            <a:ext cx="30000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solidFill>
                  <a:srgbClr val="006278"/>
                </a:solidFill>
                <a:latin typeface="Open Sans"/>
                <a:ea typeface="Open Sans"/>
                <a:cs typeface="Open Sans"/>
                <a:sym typeface="Open Sans"/>
              </a:rPr>
              <a:t>Millions of people visit our website every year and view our advice content. Our web analytics</a:t>
            </a:r>
            <a:r>
              <a:rPr lang="en-GB" sz="1200">
                <a:solidFill>
                  <a:srgbClr val="FF0000"/>
                </a:solidFill>
                <a:latin typeface="Open Sans"/>
                <a:ea typeface="Open Sans"/>
                <a:cs typeface="Open Sans"/>
                <a:sym typeface="Open Sans"/>
              </a:rPr>
              <a:t> </a:t>
            </a:r>
            <a:r>
              <a:rPr lang="en-GB" sz="1200">
                <a:solidFill>
                  <a:srgbClr val="006278"/>
                </a:solidFill>
                <a:latin typeface="Open Sans"/>
                <a:ea typeface="Open Sans"/>
                <a:cs typeface="Open Sans"/>
                <a:sym typeface="Open Sans"/>
              </a:rPr>
              <a:t>shows fascinating trends in near real time</a:t>
            </a:r>
            <a:endParaRPr sz="1200">
              <a:solidFill>
                <a:srgbClr val="006278"/>
              </a:solidFill>
              <a:latin typeface="Open Sans"/>
              <a:ea typeface="Open Sans"/>
              <a:cs typeface="Open Sans"/>
              <a:sym typeface="Open Sans"/>
            </a:endParaRPr>
          </a:p>
        </p:txBody>
      </p:sp>
      <p:sp>
        <p:nvSpPr>
          <p:cNvPr id="361" name="Google Shape;361;p41"/>
          <p:cNvSpPr txBox="1"/>
          <p:nvPr/>
        </p:nvSpPr>
        <p:spPr>
          <a:xfrm>
            <a:off x="450000" y="3608300"/>
            <a:ext cx="16746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b="1">
                <a:solidFill>
                  <a:srgbClr val="006278"/>
                </a:solidFill>
                <a:latin typeface="Open Sans"/>
                <a:ea typeface="Open Sans"/>
                <a:cs typeface="Open Sans"/>
                <a:sym typeface="Open Sans"/>
              </a:rPr>
              <a:t>Why our data is so rich</a:t>
            </a:r>
            <a:endParaRPr sz="1900" b="1">
              <a:solidFill>
                <a:srgbClr val="006278"/>
              </a:solidFill>
              <a:latin typeface="Open Sans"/>
              <a:ea typeface="Open Sans"/>
              <a:cs typeface="Open Sans"/>
              <a:sym typeface="Open Sans"/>
            </a:endParaRPr>
          </a:p>
        </p:txBody>
      </p:sp>
      <p:sp>
        <p:nvSpPr>
          <p:cNvPr id="362" name="Google Shape;362;p41"/>
          <p:cNvSpPr txBox="1"/>
          <p:nvPr/>
        </p:nvSpPr>
        <p:spPr>
          <a:xfrm>
            <a:off x="412950" y="4200300"/>
            <a:ext cx="1858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solidFill>
                  <a:srgbClr val="006278"/>
                </a:solidFill>
                <a:latin typeface="Open Sans"/>
                <a:ea typeface="Open Sans"/>
                <a:cs typeface="Open Sans"/>
                <a:sym typeface="Open Sans"/>
              </a:rPr>
              <a:t>Our data is </a:t>
            </a:r>
            <a:r>
              <a:rPr lang="en-GB" sz="1200" b="1">
                <a:solidFill>
                  <a:srgbClr val="006278"/>
                </a:solidFill>
                <a:latin typeface="Open Sans"/>
                <a:ea typeface="Open Sans"/>
                <a:cs typeface="Open Sans"/>
                <a:sym typeface="Open Sans"/>
              </a:rPr>
              <a:t>current</a:t>
            </a:r>
            <a:r>
              <a:rPr lang="en-GB" sz="1200">
                <a:solidFill>
                  <a:srgbClr val="006278"/>
                </a:solidFill>
                <a:latin typeface="Open Sans"/>
                <a:ea typeface="Open Sans"/>
                <a:cs typeface="Open Sans"/>
                <a:sym typeface="Open Sans"/>
              </a:rPr>
              <a:t>, constantly being collected and updated.</a:t>
            </a:r>
            <a:endParaRPr sz="1200">
              <a:solidFill>
                <a:srgbClr val="006278"/>
              </a:solidFill>
              <a:latin typeface="Open Sans"/>
              <a:ea typeface="Open Sans"/>
              <a:cs typeface="Open Sans"/>
              <a:sym typeface="Open Sans"/>
            </a:endParaRPr>
          </a:p>
        </p:txBody>
      </p:sp>
      <p:cxnSp>
        <p:nvCxnSpPr>
          <p:cNvPr id="363" name="Google Shape;363;p41"/>
          <p:cNvCxnSpPr/>
          <p:nvPr/>
        </p:nvCxnSpPr>
        <p:spPr>
          <a:xfrm>
            <a:off x="7688850" y="3593013"/>
            <a:ext cx="37800" cy="3798600"/>
          </a:xfrm>
          <a:prstGeom prst="straightConnector1">
            <a:avLst/>
          </a:prstGeom>
          <a:noFill/>
          <a:ln w="28575" cap="flat" cmpd="sng">
            <a:solidFill>
              <a:schemeClr val="lt1"/>
            </a:solidFill>
            <a:prstDash val="dash"/>
            <a:round/>
            <a:headEnd type="none" w="med" len="med"/>
            <a:tailEnd type="none" w="med" len="med"/>
          </a:ln>
        </p:spPr>
      </p:cxnSp>
      <p:sp>
        <p:nvSpPr>
          <p:cNvPr id="364" name="Google Shape;364;p41"/>
          <p:cNvSpPr/>
          <p:nvPr/>
        </p:nvSpPr>
        <p:spPr>
          <a:xfrm>
            <a:off x="8208275" y="4107313"/>
            <a:ext cx="1537800" cy="4644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b="1" dirty="0">
                <a:solidFill>
                  <a:schemeClr val="accent1"/>
                </a:solidFill>
                <a:latin typeface="Open Sans"/>
                <a:ea typeface="Open Sans"/>
                <a:cs typeface="Open Sans"/>
                <a:sym typeface="Open Sans"/>
              </a:rPr>
              <a:t>3rd party data</a:t>
            </a:r>
            <a:endParaRPr b="1" dirty="0">
              <a:solidFill>
                <a:schemeClr val="accent1"/>
              </a:solidFill>
              <a:latin typeface="Open Sans"/>
              <a:ea typeface="Open Sans"/>
              <a:cs typeface="Open Sans"/>
              <a:sym typeface="Open Sans"/>
            </a:endParaRPr>
          </a:p>
        </p:txBody>
      </p:sp>
      <p:sp>
        <p:nvSpPr>
          <p:cNvPr id="365" name="Google Shape;365;p41"/>
          <p:cNvSpPr txBox="1"/>
          <p:nvPr/>
        </p:nvSpPr>
        <p:spPr>
          <a:xfrm>
            <a:off x="8301150" y="5055675"/>
            <a:ext cx="2134500" cy="1262100"/>
          </a:xfrm>
          <a:prstGeom prst="rect">
            <a:avLst/>
          </a:prstGeom>
          <a:noFill/>
          <a:ln>
            <a:noFill/>
          </a:ln>
        </p:spPr>
        <p:txBody>
          <a:bodyPr spcFirstLastPara="1" wrap="square" lIns="162000" tIns="162000" rIns="198000" bIns="162000" anchor="t" anchorCtr="0">
            <a:noAutofit/>
          </a:bodyPr>
          <a:lstStyle/>
          <a:p>
            <a:pPr marL="0" lvl="0" indent="0" algn="l" rtl="0">
              <a:spcBef>
                <a:spcPts val="0"/>
              </a:spcBef>
              <a:spcAft>
                <a:spcPts val="0"/>
              </a:spcAft>
              <a:buNone/>
            </a:pPr>
            <a:r>
              <a:rPr lang="en-GB" sz="1200" dirty="0">
                <a:solidFill>
                  <a:srgbClr val="006278"/>
                </a:solidFill>
                <a:latin typeface="Open Sans"/>
                <a:ea typeface="Open Sans"/>
                <a:cs typeface="Open Sans"/>
                <a:sym typeface="Open Sans"/>
              </a:rPr>
              <a:t>By providing raw data and combining it with other sources we can deliver </a:t>
            </a:r>
            <a:r>
              <a:rPr lang="en-GB" sz="1200" b="1" dirty="0">
                <a:solidFill>
                  <a:srgbClr val="006278"/>
                </a:solidFill>
                <a:latin typeface="Open Sans"/>
                <a:ea typeface="Open Sans"/>
                <a:cs typeface="Open Sans"/>
                <a:sym typeface="Open Sans"/>
              </a:rPr>
              <a:t>new insight</a:t>
            </a:r>
            <a:r>
              <a:rPr lang="en-GB" sz="1200" dirty="0">
                <a:solidFill>
                  <a:srgbClr val="006278"/>
                </a:solidFill>
                <a:latin typeface="Open Sans"/>
                <a:ea typeface="Open Sans"/>
                <a:cs typeface="Open Sans"/>
                <a:sym typeface="Open Sans"/>
              </a:rPr>
              <a:t> and </a:t>
            </a:r>
            <a:r>
              <a:rPr lang="en-GB" sz="1200" b="1" dirty="0">
                <a:solidFill>
                  <a:srgbClr val="006278"/>
                </a:solidFill>
                <a:latin typeface="Open Sans"/>
                <a:ea typeface="Open Sans"/>
                <a:cs typeface="Open Sans"/>
                <a:sym typeface="Open Sans"/>
              </a:rPr>
              <a:t>greater impact</a:t>
            </a:r>
            <a:endParaRPr sz="1200" b="1" dirty="0">
              <a:solidFill>
                <a:srgbClr val="006278"/>
              </a:solidFill>
              <a:latin typeface="Open Sans"/>
              <a:ea typeface="Open Sans"/>
              <a:cs typeface="Open Sans"/>
              <a:sym typeface="Open Sans"/>
            </a:endParaRPr>
          </a:p>
        </p:txBody>
      </p:sp>
      <p:cxnSp>
        <p:nvCxnSpPr>
          <p:cNvPr id="366" name="Google Shape;366;p41"/>
          <p:cNvCxnSpPr>
            <a:stCxn id="357" idx="3"/>
            <a:endCxn id="365" idx="1"/>
          </p:cNvCxnSpPr>
          <p:nvPr/>
        </p:nvCxnSpPr>
        <p:spPr>
          <a:xfrm>
            <a:off x="7442200" y="4107313"/>
            <a:ext cx="858900" cy="1579500"/>
          </a:xfrm>
          <a:prstGeom prst="curvedConnector3">
            <a:avLst>
              <a:gd name="adj1" fmla="val 50003"/>
            </a:avLst>
          </a:prstGeom>
          <a:noFill/>
          <a:ln w="9525" cap="flat" cmpd="sng">
            <a:solidFill>
              <a:schemeClr val="accent1"/>
            </a:solidFill>
            <a:prstDash val="solid"/>
            <a:round/>
            <a:headEnd type="none" w="med" len="med"/>
            <a:tailEnd type="triangle" w="med" len="med"/>
          </a:ln>
        </p:spPr>
      </p:cxnSp>
      <p:cxnSp>
        <p:nvCxnSpPr>
          <p:cNvPr id="367" name="Google Shape;367;p41"/>
          <p:cNvCxnSpPr>
            <a:stCxn id="364" idx="2"/>
          </p:cNvCxnSpPr>
          <p:nvPr/>
        </p:nvCxnSpPr>
        <p:spPr>
          <a:xfrm rot="-5400000" flipH="1">
            <a:off x="8793275" y="4755613"/>
            <a:ext cx="499500" cy="131700"/>
          </a:xfrm>
          <a:prstGeom prst="curvedConnector3">
            <a:avLst>
              <a:gd name="adj1" fmla="val 50000"/>
            </a:avLst>
          </a:prstGeom>
          <a:noFill/>
          <a:ln w="9525" cap="flat" cmpd="sng">
            <a:solidFill>
              <a:schemeClr val="accent1"/>
            </a:solidFill>
            <a:prstDash val="solid"/>
            <a:round/>
            <a:headEnd type="none" w="med" len="med"/>
            <a:tailEnd type="triangle" w="med" len="med"/>
          </a:ln>
        </p:spPr>
      </p:cxnSp>
      <p:cxnSp>
        <p:nvCxnSpPr>
          <p:cNvPr id="368" name="Google Shape;368;p41"/>
          <p:cNvCxnSpPr>
            <a:stCxn id="360" idx="3"/>
            <a:endCxn id="365" idx="1"/>
          </p:cNvCxnSpPr>
          <p:nvPr/>
        </p:nvCxnSpPr>
        <p:spPr>
          <a:xfrm rot="10800000" flipH="1">
            <a:off x="7442200" y="5686763"/>
            <a:ext cx="858900" cy="1046700"/>
          </a:xfrm>
          <a:prstGeom prst="curvedConnector3">
            <a:avLst>
              <a:gd name="adj1" fmla="val 50003"/>
            </a:avLst>
          </a:prstGeom>
          <a:noFill/>
          <a:ln w="9525" cap="flat" cmpd="sng">
            <a:solidFill>
              <a:schemeClr val="accent1"/>
            </a:solidFill>
            <a:prstDash val="solid"/>
            <a:round/>
            <a:headEnd type="none" w="med" len="med"/>
            <a:tailEnd type="triangle" w="med" len="med"/>
          </a:ln>
        </p:spPr>
      </p:cxnSp>
      <p:cxnSp>
        <p:nvCxnSpPr>
          <p:cNvPr id="369" name="Google Shape;369;p41"/>
          <p:cNvCxnSpPr>
            <a:stCxn id="358" idx="3"/>
            <a:endCxn id="365" idx="1"/>
          </p:cNvCxnSpPr>
          <p:nvPr/>
        </p:nvCxnSpPr>
        <p:spPr>
          <a:xfrm>
            <a:off x="7442200" y="4999330"/>
            <a:ext cx="858950" cy="687395"/>
          </a:xfrm>
          <a:prstGeom prst="curvedConnector3">
            <a:avLst>
              <a:gd name="adj1" fmla="val 50000"/>
            </a:avLst>
          </a:prstGeom>
          <a:noFill/>
          <a:ln w="9525" cap="flat" cmpd="sng">
            <a:solidFill>
              <a:schemeClr val="accent1"/>
            </a:solidFill>
            <a:prstDash val="solid"/>
            <a:round/>
            <a:headEnd type="none" w="med" len="med"/>
            <a:tailEnd type="triangle" w="med" len="med"/>
          </a:ln>
        </p:spPr>
      </p:cxnSp>
      <p:cxnSp>
        <p:nvCxnSpPr>
          <p:cNvPr id="370" name="Google Shape;370;p41"/>
          <p:cNvCxnSpPr>
            <a:stCxn id="359" idx="3"/>
            <a:endCxn id="365" idx="1"/>
          </p:cNvCxnSpPr>
          <p:nvPr/>
        </p:nvCxnSpPr>
        <p:spPr>
          <a:xfrm flipV="1">
            <a:off x="7442200" y="5686725"/>
            <a:ext cx="858950" cy="13055"/>
          </a:xfrm>
          <a:prstGeom prst="curvedConnector3">
            <a:avLst>
              <a:gd name="adj1" fmla="val 50000"/>
            </a:avLst>
          </a:prstGeom>
          <a:noFill/>
          <a:ln w="9525" cap="flat" cmpd="sng">
            <a:solidFill>
              <a:schemeClr val="accent1"/>
            </a:solidFill>
            <a:prstDash val="solid"/>
            <a:round/>
            <a:headEnd type="none" w="med" len="med"/>
            <a:tailEnd type="triangle" w="med" len="med"/>
          </a:ln>
        </p:spPr>
      </p:cxnSp>
      <p:sp>
        <p:nvSpPr>
          <p:cNvPr id="371" name="Google Shape;371;p41"/>
          <p:cNvSpPr txBox="1"/>
          <p:nvPr/>
        </p:nvSpPr>
        <p:spPr>
          <a:xfrm>
            <a:off x="13075" y="-21000"/>
            <a:ext cx="10800000" cy="554100"/>
          </a:xfrm>
          <a:prstGeom prst="rect">
            <a:avLst/>
          </a:prstGeom>
          <a:solidFill>
            <a:schemeClr val="dk1"/>
          </a:solidFill>
          <a:ln>
            <a:noFill/>
          </a:ln>
        </p:spPr>
        <p:txBody>
          <a:bodyPr spcFirstLastPara="1" wrap="square" lIns="0" tIns="0" rIns="0" bIns="0" anchor="ctr" anchorCtr="0">
            <a:noAutofit/>
          </a:bodyPr>
          <a:lstStyle/>
          <a:p>
            <a:pPr marL="0" lvl="0" indent="0" algn="ctr" rtl="0">
              <a:spcBef>
                <a:spcPts val="0"/>
              </a:spcBef>
              <a:spcAft>
                <a:spcPts val="500"/>
              </a:spcAft>
              <a:buNone/>
            </a:pPr>
            <a:r>
              <a:rPr lang="en-GB" sz="1700" b="1" dirty="0">
                <a:solidFill>
                  <a:schemeClr val="lt1"/>
                </a:solidFill>
                <a:latin typeface="Open Sans"/>
                <a:ea typeface="Open Sans"/>
                <a:cs typeface="Open Sans"/>
                <a:sym typeface="Open Sans"/>
              </a:rPr>
              <a:t>Population health case study: sharing data between London Citizens Advice</a:t>
            </a:r>
            <a:r>
              <a:rPr lang="en-GB" sz="1700" b="1" dirty="0">
                <a:solidFill>
                  <a:srgbClr val="FFD966"/>
                </a:solidFill>
                <a:latin typeface="Open Sans"/>
                <a:ea typeface="Open Sans"/>
                <a:cs typeface="Open Sans"/>
                <a:sym typeface="Open Sans"/>
              </a:rPr>
              <a:t> and London Councils</a:t>
            </a:r>
            <a:r>
              <a:rPr lang="en-GB" sz="1700" b="1" dirty="0">
                <a:solidFill>
                  <a:schemeClr val="lt1"/>
                </a:solidFill>
                <a:highlight>
                  <a:srgbClr val="38761D"/>
                </a:highlight>
                <a:latin typeface="Open Sans"/>
                <a:ea typeface="Open Sans"/>
                <a:cs typeface="Open Sans"/>
                <a:sym typeface="Open Sans"/>
              </a:rPr>
              <a:t> </a:t>
            </a:r>
            <a:endParaRPr sz="1700" dirty="0">
              <a:solidFill>
                <a:schemeClr val="lt1"/>
              </a:solidFill>
              <a:highlight>
                <a:srgbClr val="38761D"/>
              </a:highlight>
              <a:latin typeface="Open Sans"/>
              <a:ea typeface="Open Sans"/>
              <a:cs typeface="Open Sans"/>
              <a:sym typeface="Open Sans"/>
            </a:endParaRPr>
          </a:p>
        </p:txBody>
      </p:sp>
      <p:sp>
        <p:nvSpPr>
          <p:cNvPr id="375" name="Google Shape;375;p41"/>
          <p:cNvSpPr txBox="1"/>
          <p:nvPr/>
        </p:nvSpPr>
        <p:spPr>
          <a:xfrm>
            <a:off x="317875" y="894700"/>
            <a:ext cx="3857400" cy="1978523"/>
          </a:xfrm>
          <a:prstGeom prst="rect">
            <a:avLst/>
          </a:prstGeom>
          <a:solidFill>
            <a:srgbClr val="006278"/>
          </a:solidFill>
          <a:ln>
            <a:noFill/>
          </a:ln>
        </p:spPr>
        <p:txBody>
          <a:bodyPr spcFirstLastPara="1" wrap="square" lIns="198000" tIns="126000" rIns="162000" bIns="126000" anchor="t" anchorCtr="0">
            <a:spAutoFit/>
          </a:bodyPr>
          <a:lstStyle/>
          <a:p>
            <a:pPr marL="0" lvl="0" indent="0" algn="l" rtl="0">
              <a:lnSpc>
                <a:spcPct val="115000"/>
              </a:lnSpc>
              <a:spcBef>
                <a:spcPts val="500"/>
              </a:spcBef>
              <a:spcAft>
                <a:spcPts val="800"/>
              </a:spcAft>
              <a:buNone/>
            </a:pPr>
            <a:r>
              <a:rPr lang="en-GB" sz="1600" b="1" dirty="0">
                <a:solidFill>
                  <a:srgbClr val="FFFFFF"/>
                </a:solidFill>
                <a:latin typeface="Open Sans"/>
                <a:ea typeface="Open Sans"/>
                <a:cs typeface="Open Sans"/>
                <a:sym typeface="Open Sans"/>
              </a:rPr>
              <a:t>Overview</a:t>
            </a:r>
            <a:br>
              <a:rPr lang="en-GB" sz="1200" dirty="0">
                <a:solidFill>
                  <a:srgbClr val="FFFFFF"/>
                </a:solidFill>
                <a:latin typeface="Open Sans"/>
                <a:ea typeface="Open Sans"/>
                <a:cs typeface="Open Sans"/>
                <a:sym typeface="Open Sans"/>
              </a:rPr>
            </a:br>
            <a:r>
              <a:rPr lang="en-GB" sz="1200" b="1" u="sng" dirty="0">
                <a:solidFill>
                  <a:schemeClr val="lt1"/>
                </a:solidFill>
                <a:latin typeface="Open Sans"/>
                <a:ea typeface="Open Sans"/>
                <a:cs typeface="Open Sans"/>
                <a:sym typeface="Open Sans"/>
              </a:rPr>
              <a:t>London Councils</a:t>
            </a:r>
            <a:r>
              <a:rPr lang="en-GB" sz="1200" dirty="0">
                <a:solidFill>
                  <a:srgbClr val="FFFFFF"/>
                </a:solidFill>
                <a:latin typeface="Open Sans"/>
                <a:ea typeface="Open Sans"/>
                <a:cs typeface="Open Sans"/>
                <a:sym typeface="Open Sans"/>
              </a:rPr>
              <a:t> and the </a:t>
            </a:r>
            <a:r>
              <a:rPr lang="en-GB" sz="1200" b="1" u="sng" dirty="0">
                <a:solidFill>
                  <a:srgbClr val="FFFFFF"/>
                </a:solidFill>
                <a:latin typeface="Open Sans"/>
                <a:ea typeface="Open Sans"/>
                <a:cs typeface="Open Sans"/>
                <a:sym typeface="Open Sans"/>
              </a:rPr>
              <a:t>Greater London Authority (GLA) </a:t>
            </a:r>
            <a:r>
              <a:rPr lang="en-GB" sz="1200" dirty="0">
                <a:solidFill>
                  <a:srgbClr val="FFFFFF"/>
                </a:solidFill>
                <a:latin typeface="Open Sans"/>
                <a:ea typeface="Open Sans"/>
                <a:cs typeface="Open Sans"/>
                <a:sym typeface="Open Sans"/>
              </a:rPr>
              <a:t>Work with London Citizens Advice to gather data key cost of living and quality of life indicators, and to better understand the demographics of Citizens Advice service users in London.</a:t>
            </a:r>
            <a:endParaRPr dirty="0">
              <a:solidFill>
                <a:srgbClr val="FFFFFF"/>
              </a:solidFill>
              <a:latin typeface="Open Sans"/>
              <a:ea typeface="Open Sans"/>
              <a:cs typeface="Open Sans"/>
              <a:sym typeface="Open Sans"/>
            </a:endParaRPr>
          </a:p>
        </p:txBody>
      </p:sp>
      <p:sp>
        <p:nvSpPr>
          <p:cNvPr id="376" name="Google Shape;376;p41"/>
          <p:cNvSpPr txBox="1"/>
          <p:nvPr/>
        </p:nvSpPr>
        <p:spPr>
          <a:xfrm>
            <a:off x="4442200" y="995025"/>
            <a:ext cx="5993475" cy="2463751"/>
          </a:xfrm>
          <a:prstGeom prst="rect">
            <a:avLst/>
          </a:prstGeom>
          <a:noFill/>
          <a:ln>
            <a:noFill/>
          </a:ln>
        </p:spPr>
        <p:txBody>
          <a:bodyPr spcFirstLastPara="1" wrap="square" lIns="0" tIns="0" rIns="0" bIns="0" anchor="t" anchorCtr="0">
            <a:spAutoFit/>
          </a:bodyPr>
          <a:lstStyle/>
          <a:p>
            <a:pPr marL="0" lvl="0" indent="0" algn="l" rtl="0">
              <a:lnSpc>
                <a:spcPct val="115000"/>
              </a:lnSpc>
              <a:spcBef>
                <a:spcPts val="500"/>
              </a:spcBef>
              <a:spcAft>
                <a:spcPts val="0"/>
              </a:spcAft>
              <a:buNone/>
            </a:pPr>
            <a:r>
              <a:rPr lang="en-GB" sz="1600" b="1" dirty="0">
                <a:solidFill>
                  <a:srgbClr val="006278"/>
                </a:solidFill>
                <a:latin typeface="Open Sans"/>
                <a:ea typeface="Open Sans"/>
                <a:cs typeface="Open Sans"/>
                <a:sym typeface="Open Sans"/>
              </a:rPr>
              <a:t>Data sharing</a:t>
            </a:r>
            <a:br>
              <a:rPr lang="en-GB" sz="1200" dirty="0">
                <a:solidFill>
                  <a:srgbClr val="006278"/>
                </a:solidFill>
                <a:latin typeface="Open Sans"/>
                <a:ea typeface="Open Sans"/>
                <a:cs typeface="Open Sans"/>
                <a:sym typeface="Open Sans"/>
              </a:rPr>
            </a:br>
            <a:r>
              <a:rPr lang="en-GB" sz="1200" dirty="0">
                <a:solidFill>
                  <a:srgbClr val="006278"/>
                </a:solidFill>
                <a:latin typeface="Open Sans"/>
                <a:ea typeface="Open Sans"/>
                <a:cs typeface="Open Sans"/>
                <a:sym typeface="Open Sans"/>
              </a:rPr>
              <a:t>Data flows from London </a:t>
            </a:r>
            <a:r>
              <a:rPr lang="en-GB" sz="1200" u="sng" dirty="0">
                <a:solidFill>
                  <a:srgbClr val="006278"/>
                </a:solidFill>
                <a:latin typeface="Open Sans"/>
                <a:ea typeface="Open Sans"/>
                <a:cs typeface="Open Sans"/>
                <a:sym typeface="Open Sans"/>
              </a:rPr>
              <a:t>Citizens Advice</a:t>
            </a:r>
            <a:r>
              <a:rPr lang="en-GB" sz="1200" dirty="0">
                <a:solidFill>
                  <a:srgbClr val="006278"/>
                </a:solidFill>
                <a:latin typeface="Open Sans"/>
                <a:ea typeface="Open Sans"/>
                <a:cs typeface="Open Sans"/>
                <a:sym typeface="Open Sans"/>
              </a:rPr>
              <a:t> and is integrated into the London Datastore which includes whole-system person level linked health and social care data-set. London Citizens Advice case-work data is pseudonymised in a compatible way and can be integrated with the other linked-data sources in primary and secondary care, mental and community health, adult social care and</a:t>
            </a:r>
            <a:r>
              <a:rPr lang="en-GB" sz="1200" dirty="0">
                <a:solidFill>
                  <a:srgbClr val="FF0000"/>
                </a:solidFill>
                <a:latin typeface="Open Sans"/>
                <a:ea typeface="Open Sans"/>
                <a:cs typeface="Open Sans"/>
                <a:sym typeface="Open Sans"/>
              </a:rPr>
              <a:t> </a:t>
            </a:r>
            <a:r>
              <a:rPr lang="en-GB" sz="1200" dirty="0">
                <a:solidFill>
                  <a:srgbClr val="006278"/>
                </a:solidFill>
                <a:latin typeface="Open Sans"/>
                <a:ea typeface="Open Sans"/>
                <a:cs typeface="Open Sans"/>
                <a:sym typeface="Open Sans"/>
              </a:rPr>
              <a:t>ambulance services.</a:t>
            </a:r>
            <a:endParaRPr sz="1200" dirty="0">
              <a:solidFill>
                <a:srgbClr val="006278"/>
              </a:solidFill>
              <a:latin typeface="Open Sans"/>
              <a:ea typeface="Open Sans"/>
              <a:cs typeface="Open Sans"/>
              <a:sym typeface="Open Sans"/>
            </a:endParaRPr>
          </a:p>
          <a:p>
            <a:pPr marL="0" lvl="0" indent="0" algn="l" rtl="0">
              <a:lnSpc>
                <a:spcPct val="115000"/>
              </a:lnSpc>
              <a:spcBef>
                <a:spcPts val="800"/>
              </a:spcBef>
              <a:spcAft>
                <a:spcPts val="800"/>
              </a:spcAft>
              <a:buNone/>
            </a:pPr>
            <a:r>
              <a:rPr lang="en-GB" sz="1200" dirty="0">
                <a:solidFill>
                  <a:srgbClr val="006278"/>
                </a:solidFill>
                <a:highlight>
                  <a:srgbClr val="FFFFFF"/>
                </a:highlight>
                <a:latin typeface="Open Sans"/>
                <a:ea typeface="Open Sans"/>
                <a:cs typeface="Open Sans"/>
                <a:sym typeface="Open Sans"/>
              </a:rPr>
              <a:t>Our anonymised data can provide intelligence to support the commissioning of health services. The data can be segmented sub-regionally so that health care provision can be planned to support the needs of the health populations across London’s Integrated Care Systems. </a:t>
            </a:r>
            <a:endParaRPr dirty="0">
              <a:solidFill>
                <a:srgbClr val="006278"/>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3"/>
        <p:cNvGrpSpPr/>
        <p:nvPr/>
      </p:nvGrpSpPr>
      <p:grpSpPr>
        <a:xfrm>
          <a:off x="0" y="0"/>
          <a:ext cx="0" cy="0"/>
          <a:chOff x="0" y="0"/>
          <a:chExt cx="0" cy="0"/>
        </a:xfrm>
      </p:grpSpPr>
      <p:sp>
        <p:nvSpPr>
          <p:cNvPr id="345" name="Google Shape;345;p41"/>
          <p:cNvSpPr/>
          <p:nvPr/>
        </p:nvSpPr>
        <p:spPr>
          <a:xfrm>
            <a:off x="450000" y="5893700"/>
            <a:ext cx="1784700" cy="11553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200">
              <a:solidFill>
                <a:srgbClr val="183E70"/>
              </a:solidFill>
              <a:latin typeface="Open Sans"/>
              <a:ea typeface="Open Sans"/>
              <a:cs typeface="Open Sans"/>
              <a:sym typeface="Open Sans"/>
            </a:endParaRPr>
          </a:p>
        </p:txBody>
      </p:sp>
      <p:cxnSp>
        <p:nvCxnSpPr>
          <p:cNvPr id="363" name="Google Shape;363;p41"/>
          <p:cNvCxnSpPr/>
          <p:nvPr/>
        </p:nvCxnSpPr>
        <p:spPr>
          <a:xfrm>
            <a:off x="7688850" y="3593013"/>
            <a:ext cx="37800" cy="3798600"/>
          </a:xfrm>
          <a:prstGeom prst="straightConnector1">
            <a:avLst/>
          </a:prstGeom>
          <a:noFill/>
          <a:ln w="28575" cap="flat" cmpd="sng">
            <a:solidFill>
              <a:schemeClr val="lt1"/>
            </a:solidFill>
            <a:prstDash val="dash"/>
            <a:round/>
            <a:headEnd type="none" w="med" len="med"/>
            <a:tailEnd type="none" w="med" len="med"/>
          </a:ln>
        </p:spPr>
      </p:cxnSp>
      <p:sp>
        <p:nvSpPr>
          <p:cNvPr id="371" name="Google Shape;371;p41"/>
          <p:cNvSpPr txBox="1"/>
          <p:nvPr/>
        </p:nvSpPr>
        <p:spPr>
          <a:xfrm>
            <a:off x="0" y="17412"/>
            <a:ext cx="10800000" cy="554100"/>
          </a:xfrm>
          <a:prstGeom prst="rect">
            <a:avLst/>
          </a:prstGeom>
          <a:solidFill>
            <a:schemeClr val="dk1"/>
          </a:solidFill>
          <a:ln>
            <a:noFill/>
          </a:ln>
        </p:spPr>
        <p:txBody>
          <a:bodyPr spcFirstLastPara="1" wrap="square" lIns="0" tIns="0" rIns="0" bIns="0" anchor="ctr" anchorCtr="0">
            <a:noAutofit/>
          </a:bodyPr>
          <a:lstStyle/>
          <a:p>
            <a:pPr marL="0" lvl="0" indent="0" algn="ctr" rtl="0">
              <a:spcBef>
                <a:spcPts val="0"/>
              </a:spcBef>
              <a:spcAft>
                <a:spcPts val="500"/>
              </a:spcAft>
              <a:buNone/>
            </a:pPr>
            <a:r>
              <a:rPr lang="en-GB" sz="1700" b="1" dirty="0">
                <a:solidFill>
                  <a:schemeClr val="lt1"/>
                </a:solidFill>
                <a:latin typeface="Open Sans"/>
                <a:ea typeface="Open Sans"/>
                <a:cs typeface="Open Sans"/>
                <a:sym typeface="Open Sans"/>
              </a:rPr>
              <a:t>Population health case study: North East London ICS</a:t>
            </a:r>
            <a:endParaRPr sz="1700" dirty="0">
              <a:solidFill>
                <a:schemeClr val="lt1"/>
              </a:solidFill>
              <a:highlight>
                <a:srgbClr val="38761D"/>
              </a:highlight>
              <a:latin typeface="Open Sans"/>
              <a:ea typeface="Open Sans"/>
              <a:cs typeface="Open Sans"/>
              <a:sym typeface="Open Sans"/>
            </a:endParaRPr>
          </a:p>
        </p:txBody>
      </p:sp>
      <p:sp>
        <p:nvSpPr>
          <p:cNvPr id="375" name="Google Shape;375;p41"/>
          <p:cNvSpPr txBox="1"/>
          <p:nvPr/>
        </p:nvSpPr>
        <p:spPr>
          <a:xfrm>
            <a:off x="317875" y="894700"/>
            <a:ext cx="3857400" cy="1553791"/>
          </a:xfrm>
          <a:prstGeom prst="rect">
            <a:avLst/>
          </a:prstGeom>
          <a:solidFill>
            <a:srgbClr val="006278"/>
          </a:solidFill>
          <a:ln>
            <a:noFill/>
          </a:ln>
        </p:spPr>
        <p:txBody>
          <a:bodyPr spcFirstLastPara="1" wrap="square" lIns="198000" tIns="126000" rIns="162000" bIns="126000" anchor="t" anchorCtr="0">
            <a:spAutoFit/>
          </a:bodyPr>
          <a:lstStyle/>
          <a:p>
            <a:pPr marL="0" lvl="0" indent="0" algn="l" rtl="0">
              <a:lnSpc>
                <a:spcPct val="115000"/>
              </a:lnSpc>
              <a:spcBef>
                <a:spcPts val="500"/>
              </a:spcBef>
              <a:spcAft>
                <a:spcPts val="800"/>
              </a:spcAft>
              <a:buNone/>
            </a:pPr>
            <a:r>
              <a:rPr lang="en-GB" sz="1600" b="1" dirty="0">
                <a:solidFill>
                  <a:srgbClr val="FFFFFF"/>
                </a:solidFill>
                <a:latin typeface="Open Sans"/>
                <a:ea typeface="Open Sans"/>
                <a:cs typeface="Open Sans"/>
                <a:sym typeface="Open Sans"/>
              </a:rPr>
              <a:t>Overview – </a:t>
            </a:r>
            <a:r>
              <a:rPr lang="en-US" sz="1600" b="1" dirty="0">
                <a:solidFill>
                  <a:srgbClr val="FFFFFF"/>
                </a:solidFill>
                <a:latin typeface="Open Sans"/>
                <a:ea typeface="Open Sans"/>
                <a:cs typeface="Open Sans"/>
                <a:sym typeface="Open Sans"/>
              </a:rPr>
              <a:t>City, Hackney, Tower Hamlets, </a:t>
            </a:r>
            <a:r>
              <a:rPr lang="en-US" sz="1600" b="1" dirty="0" err="1">
                <a:solidFill>
                  <a:srgbClr val="FFFFFF"/>
                </a:solidFill>
                <a:latin typeface="Open Sans"/>
                <a:ea typeface="Open Sans"/>
                <a:cs typeface="Open Sans"/>
                <a:sym typeface="Open Sans"/>
              </a:rPr>
              <a:t>Newham</a:t>
            </a:r>
            <a:r>
              <a:rPr lang="en-US" sz="1600" b="1" dirty="0">
                <a:solidFill>
                  <a:srgbClr val="FFFFFF"/>
                </a:solidFill>
                <a:latin typeface="Open Sans"/>
                <a:ea typeface="Open Sans"/>
                <a:cs typeface="Open Sans"/>
                <a:sym typeface="Open Sans"/>
              </a:rPr>
              <a:t>, Waltham Forest, </a:t>
            </a:r>
            <a:r>
              <a:rPr lang="en-US" sz="1600" b="1" dirty="0" err="1">
                <a:solidFill>
                  <a:srgbClr val="FFFFFF"/>
                </a:solidFill>
                <a:latin typeface="Open Sans"/>
                <a:ea typeface="Open Sans"/>
                <a:cs typeface="Open Sans"/>
                <a:sym typeface="Open Sans"/>
              </a:rPr>
              <a:t>Redbridge</a:t>
            </a:r>
            <a:r>
              <a:rPr lang="en-US" sz="1600" b="1" dirty="0">
                <a:solidFill>
                  <a:srgbClr val="FFFFFF"/>
                </a:solidFill>
                <a:latin typeface="Open Sans"/>
                <a:ea typeface="Open Sans"/>
                <a:cs typeface="Open Sans"/>
                <a:sym typeface="Open Sans"/>
              </a:rPr>
              <a:t>, </a:t>
            </a:r>
            <a:r>
              <a:rPr lang="en-US" sz="1600" b="1" dirty="0" err="1">
                <a:solidFill>
                  <a:srgbClr val="FFFFFF"/>
                </a:solidFill>
                <a:latin typeface="Open Sans"/>
                <a:ea typeface="Open Sans"/>
                <a:cs typeface="Open Sans"/>
                <a:sym typeface="Open Sans"/>
              </a:rPr>
              <a:t>Havering</a:t>
            </a:r>
            <a:r>
              <a:rPr lang="en-US" sz="1600" b="1" dirty="0">
                <a:solidFill>
                  <a:srgbClr val="FFFFFF"/>
                </a:solidFill>
                <a:latin typeface="Open Sans"/>
                <a:ea typeface="Open Sans"/>
                <a:cs typeface="Open Sans"/>
                <a:sym typeface="Open Sans"/>
              </a:rPr>
              <a:t>, Barking &amp; Dagenham</a:t>
            </a:r>
            <a:endParaRPr dirty="0">
              <a:solidFill>
                <a:srgbClr val="FFFFFF"/>
              </a:solidFill>
              <a:latin typeface="Open Sans"/>
              <a:ea typeface="Open Sans"/>
              <a:cs typeface="Open Sans"/>
              <a:sym typeface="Open Sans"/>
            </a:endParaRPr>
          </a:p>
        </p:txBody>
      </p:sp>
      <p:sp>
        <p:nvSpPr>
          <p:cNvPr id="4" name="TextBox 3">
            <a:extLst>
              <a:ext uri="{FF2B5EF4-FFF2-40B4-BE49-F238E27FC236}">
                <a16:creationId xmlns:a16="http://schemas.microsoft.com/office/drawing/2014/main" id="{818B7022-76D0-AB56-F0DB-80811E0F7D04}"/>
              </a:ext>
            </a:extLst>
          </p:cNvPr>
          <p:cNvSpPr txBox="1"/>
          <p:nvPr/>
        </p:nvSpPr>
        <p:spPr>
          <a:xfrm>
            <a:off x="4707083" y="894701"/>
            <a:ext cx="4779817" cy="1815882"/>
          </a:xfrm>
          <a:prstGeom prst="rect">
            <a:avLst/>
          </a:prstGeom>
          <a:noFill/>
        </p:spPr>
        <p:txBody>
          <a:bodyPr wrap="square" rtlCol="0">
            <a:spAutoFit/>
          </a:bodyPr>
          <a:lstStyle/>
          <a:p>
            <a:r>
              <a:rPr lang="en-GB" b="1"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Map shows pattern of client demand for support with the following health inequality indicators</a:t>
            </a:r>
          </a:p>
          <a:p>
            <a:pPr marL="285750" indent="-285750">
              <a:buFontTx/>
              <a:buChar char="-"/>
            </a:pPr>
            <a:r>
              <a:rPr lang="en-GB" b="1"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Emergency crisis support – charitable grants, foodbank referrals</a:t>
            </a:r>
          </a:p>
          <a:p>
            <a:pPr marL="285750" indent="-285750">
              <a:buFontTx/>
              <a:buChar char="-"/>
            </a:pPr>
            <a:r>
              <a:rPr lang="en-GB" b="1"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Fuel debts and energy issues</a:t>
            </a:r>
          </a:p>
          <a:p>
            <a:pPr marL="285750" indent="-285750">
              <a:buFontTx/>
              <a:buChar char="-"/>
            </a:pPr>
            <a:r>
              <a:rPr lang="en-GB" b="1"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Personal Independence Payments</a:t>
            </a:r>
          </a:p>
          <a:p>
            <a:pPr marL="285750" indent="-285750">
              <a:buFontTx/>
              <a:buChar char="-"/>
            </a:pPr>
            <a:r>
              <a:rPr lang="en-GB" b="1"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Housing costs support</a:t>
            </a:r>
          </a:p>
          <a:p>
            <a:r>
              <a:rPr lang="en-GB" b="1"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  </a:t>
            </a:r>
          </a:p>
        </p:txBody>
      </p:sp>
      <p:pic>
        <p:nvPicPr>
          <p:cNvPr id="5" name="Picture 4">
            <a:extLst>
              <a:ext uri="{FF2B5EF4-FFF2-40B4-BE49-F238E27FC236}">
                <a16:creationId xmlns:a16="http://schemas.microsoft.com/office/drawing/2014/main" id="{11C8E310-7731-7A54-5C42-0AC162FAFD89}"/>
              </a:ext>
            </a:extLst>
          </p:cNvPr>
          <p:cNvPicPr>
            <a:picLocks noChangeAspect="1"/>
          </p:cNvPicPr>
          <p:nvPr/>
        </p:nvPicPr>
        <p:blipFill>
          <a:blip r:embed="rId3"/>
          <a:stretch>
            <a:fillRect/>
          </a:stretch>
        </p:blipFill>
        <p:spPr>
          <a:xfrm>
            <a:off x="704277" y="3124152"/>
            <a:ext cx="6582694" cy="3924848"/>
          </a:xfrm>
          <a:prstGeom prst="rect">
            <a:avLst/>
          </a:prstGeom>
        </p:spPr>
      </p:pic>
    </p:spTree>
    <p:extLst>
      <p:ext uri="{BB962C8B-B14F-4D97-AF65-F5344CB8AC3E}">
        <p14:creationId xmlns:p14="http://schemas.microsoft.com/office/powerpoint/2010/main" val="3026973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3"/>
        <p:cNvGrpSpPr/>
        <p:nvPr/>
      </p:nvGrpSpPr>
      <p:grpSpPr>
        <a:xfrm>
          <a:off x="0" y="0"/>
          <a:ext cx="0" cy="0"/>
          <a:chOff x="0" y="0"/>
          <a:chExt cx="0" cy="0"/>
        </a:xfrm>
      </p:grpSpPr>
      <p:sp>
        <p:nvSpPr>
          <p:cNvPr id="345" name="Google Shape;345;p41"/>
          <p:cNvSpPr/>
          <p:nvPr/>
        </p:nvSpPr>
        <p:spPr>
          <a:xfrm>
            <a:off x="450000" y="5893700"/>
            <a:ext cx="1784700" cy="11553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200">
              <a:solidFill>
                <a:srgbClr val="183E70"/>
              </a:solidFill>
              <a:latin typeface="Open Sans"/>
              <a:ea typeface="Open Sans"/>
              <a:cs typeface="Open Sans"/>
              <a:sym typeface="Open Sans"/>
            </a:endParaRPr>
          </a:p>
        </p:txBody>
      </p:sp>
      <p:cxnSp>
        <p:nvCxnSpPr>
          <p:cNvPr id="363" name="Google Shape;363;p41"/>
          <p:cNvCxnSpPr/>
          <p:nvPr/>
        </p:nvCxnSpPr>
        <p:spPr>
          <a:xfrm>
            <a:off x="7688850" y="3593013"/>
            <a:ext cx="37800" cy="3798600"/>
          </a:xfrm>
          <a:prstGeom prst="straightConnector1">
            <a:avLst/>
          </a:prstGeom>
          <a:noFill/>
          <a:ln w="28575" cap="flat" cmpd="sng">
            <a:solidFill>
              <a:schemeClr val="lt1"/>
            </a:solidFill>
            <a:prstDash val="dash"/>
            <a:round/>
            <a:headEnd type="none" w="med" len="med"/>
            <a:tailEnd type="none" w="med" len="med"/>
          </a:ln>
        </p:spPr>
      </p:cxnSp>
      <p:sp>
        <p:nvSpPr>
          <p:cNvPr id="371" name="Google Shape;371;p41"/>
          <p:cNvSpPr txBox="1"/>
          <p:nvPr/>
        </p:nvSpPr>
        <p:spPr>
          <a:xfrm>
            <a:off x="0" y="17412"/>
            <a:ext cx="10800000" cy="554100"/>
          </a:xfrm>
          <a:prstGeom prst="rect">
            <a:avLst/>
          </a:prstGeom>
          <a:solidFill>
            <a:schemeClr val="dk1"/>
          </a:solidFill>
          <a:ln>
            <a:noFill/>
          </a:ln>
        </p:spPr>
        <p:txBody>
          <a:bodyPr spcFirstLastPara="1" wrap="square" lIns="0" tIns="0" rIns="0" bIns="0" anchor="ctr" anchorCtr="0">
            <a:noAutofit/>
          </a:bodyPr>
          <a:lstStyle/>
          <a:p>
            <a:pPr marL="0" lvl="0" indent="0" algn="ctr" rtl="0">
              <a:spcBef>
                <a:spcPts val="0"/>
              </a:spcBef>
              <a:spcAft>
                <a:spcPts val="500"/>
              </a:spcAft>
              <a:buNone/>
            </a:pPr>
            <a:r>
              <a:rPr lang="en-GB" sz="1700" b="1" dirty="0">
                <a:solidFill>
                  <a:schemeClr val="lt1"/>
                </a:solidFill>
                <a:latin typeface="Open Sans"/>
                <a:ea typeface="Open Sans"/>
                <a:cs typeface="Open Sans"/>
                <a:sym typeface="Open Sans"/>
              </a:rPr>
              <a:t>Population health case study: North Central London ICS</a:t>
            </a:r>
            <a:endParaRPr sz="1700" dirty="0">
              <a:solidFill>
                <a:schemeClr val="lt1"/>
              </a:solidFill>
              <a:highlight>
                <a:srgbClr val="38761D"/>
              </a:highlight>
              <a:latin typeface="Open Sans"/>
              <a:ea typeface="Open Sans"/>
              <a:cs typeface="Open Sans"/>
              <a:sym typeface="Open Sans"/>
            </a:endParaRPr>
          </a:p>
        </p:txBody>
      </p:sp>
      <p:sp>
        <p:nvSpPr>
          <p:cNvPr id="375" name="Google Shape;375;p41"/>
          <p:cNvSpPr txBox="1"/>
          <p:nvPr/>
        </p:nvSpPr>
        <p:spPr>
          <a:xfrm>
            <a:off x="317875" y="894700"/>
            <a:ext cx="3857400" cy="1801551"/>
          </a:xfrm>
          <a:prstGeom prst="rect">
            <a:avLst/>
          </a:prstGeom>
          <a:solidFill>
            <a:srgbClr val="006278"/>
          </a:solidFill>
          <a:ln>
            <a:noFill/>
          </a:ln>
        </p:spPr>
        <p:txBody>
          <a:bodyPr spcFirstLastPara="1" wrap="square" lIns="198000" tIns="126000" rIns="162000" bIns="126000" anchor="t" anchorCtr="0">
            <a:spAutoFit/>
          </a:bodyPr>
          <a:lstStyle/>
          <a:p>
            <a:pPr marL="0" lvl="0" indent="0" algn="l" rtl="0">
              <a:lnSpc>
                <a:spcPct val="115000"/>
              </a:lnSpc>
              <a:spcBef>
                <a:spcPts val="500"/>
              </a:spcBef>
              <a:spcAft>
                <a:spcPts val="800"/>
              </a:spcAft>
              <a:buNone/>
            </a:pPr>
            <a:r>
              <a:rPr lang="en-GB" sz="1600" b="1" dirty="0">
                <a:solidFill>
                  <a:srgbClr val="FFFFFF"/>
                </a:solidFill>
                <a:latin typeface="Open Sans"/>
                <a:ea typeface="Open Sans"/>
                <a:cs typeface="Open Sans"/>
                <a:sym typeface="Open Sans"/>
              </a:rPr>
              <a:t>Overview – heatmap of health inequality indicators for </a:t>
            </a:r>
            <a:r>
              <a:rPr lang="en-US" sz="1600" b="1" dirty="0">
                <a:solidFill>
                  <a:srgbClr val="FFFFFF"/>
                </a:solidFill>
                <a:latin typeface="Open Sans"/>
                <a:ea typeface="Open Sans"/>
                <a:cs typeface="Open Sans"/>
                <a:sym typeface="Open Sans"/>
              </a:rPr>
              <a:t>Barnet, Camden, Enfield, Haringey, Islington</a:t>
            </a:r>
            <a:br>
              <a:rPr lang="en-GB" sz="1200" dirty="0">
                <a:solidFill>
                  <a:srgbClr val="FFFFFF"/>
                </a:solidFill>
                <a:latin typeface="Open Sans"/>
                <a:ea typeface="Open Sans"/>
                <a:cs typeface="Open Sans"/>
                <a:sym typeface="Open Sans"/>
              </a:rPr>
            </a:br>
            <a:endParaRPr dirty="0">
              <a:solidFill>
                <a:srgbClr val="FFFFFF"/>
              </a:solidFill>
              <a:latin typeface="Open Sans"/>
              <a:ea typeface="Open Sans"/>
              <a:cs typeface="Open Sans"/>
              <a:sym typeface="Open Sans"/>
            </a:endParaRPr>
          </a:p>
        </p:txBody>
      </p:sp>
      <p:pic>
        <p:nvPicPr>
          <p:cNvPr id="3" name="Picture 2">
            <a:extLst>
              <a:ext uri="{FF2B5EF4-FFF2-40B4-BE49-F238E27FC236}">
                <a16:creationId xmlns:a16="http://schemas.microsoft.com/office/drawing/2014/main" id="{5BD651C2-2BC1-BAFD-F091-EC17E410FE84}"/>
              </a:ext>
            </a:extLst>
          </p:cNvPr>
          <p:cNvPicPr>
            <a:picLocks noChangeAspect="1"/>
          </p:cNvPicPr>
          <p:nvPr/>
        </p:nvPicPr>
        <p:blipFill>
          <a:blip r:embed="rId3"/>
          <a:stretch>
            <a:fillRect/>
          </a:stretch>
        </p:blipFill>
        <p:spPr>
          <a:xfrm>
            <a:off x="317875" y="3121910"/>
            <a:ext cx="6887536" cy="3924848"/>
          </a:xfrm>
          <a:prstGeom prst="rect">
            <a:avLst/>
          </a:prstGeom>
        </p:spPr>
      </p:pic>
      <p:sp>
        <p:nvSpPr>
          <p:cNvPr id="4" name="TextBox 3">
            <a:extLst>
              <a:ext uri="{FF2B5EF4-FFF2-40B4-BE49-F238E27FC236}">
                <a16:creationId xmlns:a16="http://schemas.microsoft.com/office/drawing/2014/main" id="{818B7022-76D0-AB56-F0DB-80811E0F7D04}"/>
              </a:ext>
            </a:extLst>
          </p:cNvPr>
          <p:cNvSpPr txBox="1"/>
          <p:nvPr/>
        </p:nvSpPr>
        <p:spPr>
          <a:xfrm>
            <a:off x="4707083" y="894701"/>
            <a:ext cx="4779817" cy="1815882"/>
          </a:xfrm>
          <a:prstGeom prst="rect">
            <a:avLst/>
          </a:prstGeom>
          <a:noFill/>
        </p:spPr>
        <p:txBody>
          <a:bodyPr wrap="square" rtlCol="0">
            <a:spAutoFit/>
          </a:bodyPr>
          <a:lstStyle/>
          <a:p>
            <a:r>
              <a:rPr lang="en-GB" b="1"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Map shows pattern of client demand for support with the following health inequality indicators</a:t>
            </a:r>
          </a:p>
          <a:p>
            <a:pPr marL="285750" indent="-285750">
              <a:buFontTx/>
              <a:buChar char="-"/>
            </a:pPr>
            <a:r>
              <a:rPr lang="en-GB" b="1"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Emergency crisis support – charitable grants, foodbank referrals</a:t>
            </a:r>
          </a:p>
          <a:p>
            <a:pPr marL="285750" indent="-285750">
              <a:buFontTx/>
              <a:buChar char="-"/>
            </a:pPr>
            <a:r>
              <a:rPr lang="en-GB" b="1"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Fuel debts and energy issues</a:t>
            </a:r>
          </a:p>
          <a:p>
            <a:pPr marL="285750" indent="-285750">
              <a:buFontTx/>
              <a:buChar char="-"/>
            </a:pPr>
            <a:r>
              <a:rPr lang="en-GB" b="1"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Personal Independence Payments</a:t>
            </a:r>
          </a:p>
          <a:p>
            <a:pPr marL="285750" indent="-285750">
              <a:buFontTx/>
              <a:buChar char="-"/>
            </a:pPr>
            <a:r>
              <a:rPr lang="en-GB" b="1"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Housing costs support</a:t>
            </a:r>
          </a:p>
          <a:p>
            <a:r>
              <a:rPr lang="en-GB" b="1"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2776485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3"/>
        <p:cNvGrpSpPr/>
        <p:nvPr/>
      </p:nvGrpSpPr>
      <p:grpSpPr>
        <a:xfrm>
          <a:off x="0" y="0"/>
          <a:ext cx="0" cy="0"/>
          <a:chOff x="0" y="0"/>
          <a:chExt cx="0" cy="0"/>
        </a:xfrm>
      </p:grpSpPr>
      <p:sp>
        <p:nvSpPr>
          <p:cNvPr id="345" name="Google Shape;345;p41"/>
          <p:cNvSpPr/>
          <p:nvPr/>
        </p:nvSpPr>
        <p:spPr>
          <a:xfrm>
            <a:off x="450000" y="5893700"/>
            <a:ext cx="1784700" cy="11553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200">
              <a:solidFill>
                <a:srgbClr val="183E70"/>
              </a:solidFill>
              <a:latin typeface="Open Sans"/>
              <a:ea typeface="Open Sans"/>
              <a:cs typeface="Open Sans"/>
              <a:sym typeface="Open Sans"/>
            </a:endParaRPr>
          </a:p>
        </p:txBody>
      </p:sp>
      <p:cxnSp>
        <p:nvCxnSpPr>
          <p:cNvPr id="363" name="Google Shape;363;p41"/>
          <p:cNvCxnSpPr/>
          <p:nvPr/>
        </p:nvCxnSpPr>
        <p:spPr>
          <a:xfrm>
            <a:off x="7688850" y="3593013"/>
            <a:ext cx="37800" cy="3798600"/>
          </a:xfrm>
          <a:prstGeom prst="straightConnector1">
            <a:avLst/>
          </a:prstGeom>
          <a:noFill/>
          <a:ln w="28575" cap="flat" cmpd="sng">
            <a:solidFill>
              <a:schemeClr val="lt1"/>
            </a:solidFill>
            <a:prstDash val="dash"/>
            <a:round/>
            <a:headEnd type="none" w="med" len="med"/>
            <a:tailEnd type="none" w="med" len="med"/>
          </a:ln>
        </p:spPr>
      </p:cxnSp>
      <p:sp>
        <p:nvSpPr>
          <p:cNvPr id="371" name="Google Shape;371;p41"/>
          <p:cNvSpPr txBox="1"/>
          <p:nvPr/>
        </p:nvSpPr>
        <p:spPr>
          <a:xfrm>
            <a:off x="0" y="17412"/>
            <a:ext cx="10800000" cy="554100"/>
          </a:xfrm>
          <a:prstGeom prst="rect">
            <a:avLst/>
          </a:prstGeom>
          <a:solidFill>
            <a:schemeClr val="dk1"/>
          </a:solidFill>
          <a:ln>
            <a:noFill/>
          </a:ln>
        </p:spPr>
        <p:txBody>
          <a:bodyPr spcFirstLastPara="1" wrap="square" lIns="0" tIns="0" rIns="0" bIns="0" anchor="ctr" anchorCtr="0">
            <a:noAutofit/>
          </a:bodyPr>
          <a:lstStyle/>
          <a:p>
            <a:pPr marL="0" lvl="0" indent="0" algn="ctr" rtl="0">
              <a:spcBef>
                <a:spcPts val="0"/>
              </a:spcBef>
              <a:spcAft>
                <a:spcPts val="500"/>
              </a:spcAft>
              <a:buNone/>
            </a:pPr>
            <a:r>
              <a:rPr lang="en-GB" sz="1700" b="1" dirty="0">
                <a:solidFill>
                  <a:schemeClr val="lt1"/>
                </a:solidFill>
                <a:latin typeface="Open Sans"/>
                <a:ea typeface="Open Sans"/>
                <a:cs typeface="Open Sans"/>
                <a:sym typeface="Open Sans"/>
              </a:rPr>
              <a:t>Population health case study: North West London ICS</a:t>
            </a:r>
            <a:endParaRPr sz="1700" dirty="0">
              <a:solidFill>
                <a:schemeClr val="lt1"/>
              </a:solidFill>
              <a:highlight>
                <a:srgbClr val="38761D"/>
              </a:highlight>
              <a:latin typeface="Open Sans"/>
              <a:ea typeface="Open Sans"/>
              <a:cs typeface="Open Sans"/>
              <a:sym typeface="Open Sans"/>
            </a:endParaRPr>
          </a:p>
        </p:txBody>
      </p:sp>
      <p:sp>
        <p:nvSpPr>
          <p:cNvPr id="375" name="Google Shape;375;p41"/>
          <p:cNvSpPr txBox="1"/>
          <p:nvPr/>
        </p:nvSpPr>
        <p:spPr>
          <a:xfrm>
            <a:off x="317875" y="894700"/>
            <a:ext cx="3857400" cy="2367860"/>
          </a:xfrm>
          <a:prstGeom prst="rect">
            <a:avLst/>
          </a:prstGeom>
          <a:solidFill>
            <a:srgbClr val="006278"/>
          </a:solidFill>
          <a:ln>
            <a:noFill/>
          </a:ln>
        </p:spPr>
        <p:txBody>
          <a:bodyPr spcFirstLastPara="1" wrap="square" lIns="198000" tIns="126000" rIns="162000" bIns="126000" anchor="t" anchorCtr="0">
            <a:spAutoFit/>
          </a:bodyPr>
          <a:lstStyle/>
          <a:p>
            <a:pPr marL="0" lvl="0" indent="0" algn="l" rtl="0">
              <a:lnSpc>
                <a:spcPct val="115000"/>
              </a:lnSpc>
              <a:spcBef>
                <a:spcPts val="500"/>
              </a:spcBef>
              <a:spcAft>
                <a:spcPts val="800"/>
              </a:spcAft>
              <a:buNone/>
            </a:pPr>
            <a:r>
              <a:rPr lang="en-GB" sz="1600" b="1" dirty="0">
                <a:solidFill>
                  <a:srgbClr val="FFFFFF"/>
                </a:solidFill>
                <a:latin typeface="Open Sans"/>
                <a:ea typeface="Open Sans"/>
                <a:cs typeface="Open Sans"/>
                <a:sym typeface="Open Sans"/>
              </a:rPr>
              <a:t>Overview – heatmap of health inequality indicators for </a:t>
            </a:r>
            <a:r>
              <a:rPr lang="en-US" sz="1600" b="1" dirty="0">
                <a:solidFill>
                  <a:srgbClr val="FFFFFF"/>
                </a:solidFill>
                <a:latin typeface="Open Sans"/>
                <a:ea typeface="Open Sans"/>
                <a:cs typeface="Open Sans"/>
                <a:sym typeface="Open Sans"/>
              </a:rPr>
              <a:t>Brent, Harrow, </a:t>
            </a:r>
            <a:r>
              <a:rPr lang="en-US" sz="1600" b="1" dirty="0" err="1">
                <a:solidFill>
                  <a:srgbClr val="FFFFFF"/>
                </a:solidFill>
                <a:latin typeface="Open Sans"/>
                <a:ea typeface="Open Sans"/>
                <a:cs typeface="Open Sans"/>
                <a:sym typeface="Open Sans"/>
              </a:rPr>
              <a:t>Hillingdon</a:t>
            </a:r>
            <a:r>
              <a:rPr lang="en-US" sz="1600" b="1" dirty="0">
                <a:solidFill>
                  <a:srgbClr val="FFFFFF"/>
                </a:solidFill>
                <a:latin typeface="Open Sans"/>
                <a:ea typeface="Open Sans"/>
                <a:cs typeface="Open Sans"/>
                <a:sym typeface="Open Sans"/>
              </a:rPr>
              <a:t>, Hounslow,  </a:t>
            </a:r>
            <a:r>
              <a:rPr lang="en-US" sz="1600" b="1" dirty="0" err="1">
                <a:solidFill>
                  <a:srgbClr val="FFFFFF"/>
                </a:solidFill>
                <a:latin typeface="Open Sans"/>
                <a:ea typeface="Open Sans"/>
                <a:cs typeface="Open Sans"/>
                <a:sym typeface="Open Sans"/>
              </a:rPr>
              <a:t>Ealing</a:t>
            </a:r>
            <a:r>
              <a:rPr lang="en-US" sz="1600" b="1" dirty="0">
                <a:solidFill>
                  <a:srgbClr val="FFFFFF"/>
                </a:solidFill>
                <a:latin typeface="Open Sans"/>
                <a:ea typeface="Open Sans"/>
                <a:cs typeface="Open Sans"/>
                <a:sym typeface="Open Sans"/>
              </a:rPr>
              <a:t>, Hammersmith &amp; Fulham, Kensington &amp; Chelsea and Westminster</a:t>
            </a:r>
            <a:br>
              <a:rPr lang="en-GB" sz="1200" dirty="0">
                <a:solidFill>
                  <a:srgbClr val="FFFFFF"/>
                </a:solidFill>
                <a:latin typeface="Open Sans"/>
                <a:ea typeface="Open Sans"/>
                <a:cs typeface="Open Sans"/>
                <a:sym typeface="Open Sans"/>
              </a:rPr>
            </a:br>
            <a:endParaRPr dirty="0">
              <a:solidFill>
                <a:srgbClr val="FFFFFF"/>
              </a:solidFill>
              <a:latin typeface="Open Sans"/>
              <a:ea typeface="Open Sans"/>
              <a:cs typeface="Open Sans"/>
              <a:sym typeface="Open Sans"/>
            </a:endParaRPr>
          </a:p>
        </p:txBody>
      </p:sp>
      <p:sp>
        <p:nvSpPr>
          <p:cNvPr id="4" name="TextBox 3">
            <a:extLst>
              <a:ext uri="{FF2B5EF4-FFF2-40B4-BE49-F238E27FC236}">
                <a16:creationId xmlns:a16="http://schemas.microsoft.com/office/drawing/2014/main" id="{818B7022-76D0-AB56-F0DB-80811E0F7D04}"/>
              </a:ext>
            </a:extLst>
          </p:cNvPr>
          <p:cNvSpPr txBox="1"/>
          <p:nvPr/>
        </p:nvSpPr>
        <p:spPr>
          <a:xfrm>
            <a:off x="4707083" y="894701"/>
            <a:ext cx="4779817" cy="1815882"/>
          </a:xfrm>
          <a:prstGeom prst="rect">
            <a:avLst/>
          </a:prstGeom>
          <a:noFill/>
        </p:spPr>
        <p:txBody>
          <a:bodyPr wrap="square" rtlCol="0">
            <a:spAutoFit/>
          </a:bodyPr>
          <a:lstStyle/>
          <a:p>
            <a:r>
              <a:rPr lang="en-GB" b="1"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Map shows pattern of client demand for support with the following health inequality indicators</a:t>
            </a:r>
          </a:p>
          <a:p>
            <a:pPr marL="285750" indent="-285750">
              <a:buFontTx/>
              <a:buChar char="-"/>
            </a:pPr>
            <a:r>
              <a:rPr lang="en-GB" b="1"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Emergency crisis support – charitable grants, foodbank referrals</a:t>
            </a:r>
          </a:p>
          <a:p>
            <a:pPr marL="285750" indent="-285750">
              <a:buFontTx/>
              <a:buChar char="-"/>
            </a:pPr>
            <a:r>
              <a:rPr lang="en-GB" b="1"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Fuel debts and energy issues</a:t>
            </a:r>
          </a:p>
          <a:p>
            <a:pPr marL="285750" indent="-285750">
              <a:buFontTx/>
              <a:buChar char="-"/>
            </a:pPr>
            <a:r>
              <a:rPr lang="en-GB" b="1"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Personal Independence Payments</a:t>
            </a:r>
          </a:p>
          <a:p>
            <a:pPr marL="285750" indent="-285750">
              <a:buFontTx/>
              <a:buChar char="-"/>
            </a:pPr>
            <a:r>
              <a:rPr lang="en-GB" b="1"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Housing costs support</a:t>
            </a:r>
          </a:p>
          <a:p>
            <a:r>
              <a:rPr lang="en-GB" b="1"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  </a:t>
            </a:r>
          </a:p>
        </p:txBody>
      </p:sp>
      <p:pic>
        <p:nvPicPr>
          <p:cNvPr id="5" name="Picture 4">
            <a:extLst>
              <a:ext uri="{FF2B5EF4-FFF2-40B4-BE49-F238E27FC236}">
                <a16:creationId xmlns:a16="http://schemas.microsoft.com/office/drawing/2014/main" id="{60C83333-7225-A70F-B8D6-1395743F4737}"/>
              </a:ext>
            </a:extLst>
          </p:cNvPr>
          <p:cNvPicPr>
            <a:picLocks noChangeAspect="1"/>
          </p:cNvPicPr>
          <p:nvPr/>
        </p:nvPicPr>
        <p:blipFill>
          <a:blip r:embed="rId3"/>
          <a:stretch>
            <a:fillRect/>
          </a:stretch>
        </p:blipFill>
        <p:spPr>
          <a:xfrm>
            <a:off x="839114" y="3447713"/>
            <a:ext cx="6887536" cy="3943900"/>
          </a:xfrm>
          <a:prstGeom prst="rect">
            <a:avLst/>
          </a:prstGeom>
        </p:spPr>
      </p:pic>
    </p:spTree>
    <p:extLst>
      <p:ext uri="{BB962C8B-B14F-4D97-AF65-F5344CB8AC3E}">
        <p14:creationId xmlns:p14="http://schemas.microsoft.com/office/powerpoint/2010/main" val="3417232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127" y="76090"/>
            <a:ext cx="10348223" cy="1124403"/>
          </a:xfrm>
          <a:prstGeom prst="rect">
            <a:avLst/>
          </a:prstGeom>
        </p:spPr>
        <p:txBody>
          <a:bodyPr vert="horz" wrap="square" lIns="0" tIns="277869" rIns="0" bIns="0" rtlCol="0">
            <a:spAutoFit/>
          </a:bodyPr>
          <a:lstStyle/>
          <a:p>
            <a:pPr marL="893763">
              <a:spcBef>
                <a:spcPts val="89"/>
              </a:spcBef>
            </a:pPr>
            <a:r>
              <a:rPr sz="5400" b="1" spc="168" dirty="0">
                <a:solidFill>
                  <a:srgbClr val="002060"/>
                </a:solidFill>
              </a:rPr>
              <a:t>North</a:t>
            </a:r>
            <a:r>
              <a:rPr sz="5400" b="1" spc="159" dirty="0">
                <a:solidFill>
                  <a:srgbClr val="002060"/>
                </a:solidFill>
              </a:rPr>
              <a:t> </a:t>
            </a:r>
            <a:r>
              <a:rPr sz="5400" b="1" spc="195" dirty="0">
                <a:solidFill>
                  <a:srgbClr val="002060"/>
                </a:solidFill>
              </a:rPr>
              <a:t>West</a:t>
            </a:r>
            <a:r>
              <a:rPr sz="5400" b="1" spc="164" dirty="0">
                <a:solidFill>
                  <a:srgbClr val="002060"/>
                </a:solidFill>
              </a:rPr>
              <a:t> </a:t>
            </a:r>
            <a:r>
              <a:rPr sz="5400" b="1" spc="341" dirty="0">
                <a:solidFill>
                  <a:srgbClr val="002060"/>
                </a:solidFill>
              </a:rPr>
              <a:t>London</a:t>
            </a:r>
            <a:r>
              <a:rPr lang="en-GB" sz="5400" b="1" spc="341" dirty="0">
                <a:solidFill>
                  <a:srgbClr val="002060"/>
                </a:solidFill>
              </a:rPr>
              <a:t> IMD</a:t>
            </a:r>
            <a:endParaRPr sz="5400" b="1" spc="341" dirty="0">
              <a:solidFill>
                <a:srgbClr val="002060"/>
              </a:solidFill>
            </a:endParaRPr>
          </a:p>
        </p:txBody>
      </p:sp>
      <p:grpSp>
        <p:nvGrpSpPr>
          <p:cNvPr id="3" name="object 3"/>
          <p:cNvGrpSpPr/>
          <p:nvPr/>
        </p:nvGrpSpPr>
        <p:grpSpPr>
          <a:xfrm>
            <a:off x="185621" y="1050329"/>
            <a:ext cx="10483644" cy="4704647"/>
            <a:chOff x="209550" y="347621"/>
            <a:chExt cx="11835130" cy="5311140"/>
          </a:xfrm>
        </p:grpSpPr>
        <p:pic>
          <p:nvPicPr>
            <p:cNvPr id="4" name="object 4"/>
            <p:cNvPicPr/>
            <p:nvPr/>
          </p:nvPicPr>
          <p:blipFill>
            <a:blip r:embed="rId2" cstate="print"/>
            <a:stretch>
              <a:fillRect/>
            </a:stretch>
          </p:blipFill>
          <p:spPr>
            <a:xfrm>
              <a:off x="3425189" y="867050"/>
              <a:ext cx="5341620" cy="4791710"/>
            </a:xfrm>
            <a:prstGeom prst="rect">
              <a:avLst/>
            </a:prstGeom>
          </p:spPr>
        </p:pic>
        <p:sp>
          <p:nvSpPr>
            <p:cNvPr id="5" name="object 5"/>
            <p:cNvSpPr/>
            <p:nvPr/>
          </p:nvSpPr>
          <p:spPr>
            <a:xfrm>
              <a:off x="5335270" y="1377590"/>
              <a:ext cx="669290" cy="452120"/>
            </a:xfrm>
            <a:custGeom>
              <a:avLst/>
              <a:gdLst/>
              <a:ahLst/>
              <a:cxnLst/>
              <a:rect l="l" t="t" r="r" b="b"/>
              <a:pathLst>
                <a:path w="669289" h="452119">
                  <a:moveTo>
                    <a:pt x="0" y="74929"/>
                  </a:moveTo>
                  <a:lnTo>
                    <a:pt x="0" y="71120"/>
                  </a:lnTo>
                  <a:lnTo>
                    <a:pt x="1269" y="67310"/>
                  </a:lnTo>
                  <a:lnTo>
                    <a:pt x="1269" y="63500"/>
                  </a:lnTo>
                  <a:lnTo>
                    <a:pt x="2539" y="59689"/>
                  </a:lnTo>
                  <a:lnTo>
                    <a:pt x="2539" y="55879"/>
                  </a:lnTo>
                  <a:lnTo>
                    <a:pt x="3809" y="52070"/>
                  </a:lnTo>
                  <a:lnTo>
                    <a:pt x="5079" y="48260"/>
                  </a:lnTo>
                  <a:lnTo>
                    <a:pt x="6350" y="44450"/>
                  </a:lnTo>
                  <a:lnTo>
                    <a:pt x="8889" y="40639"/>
                  </a:lnTo>
                  <a:lnTo>
                    <a:pt x="10159" y="36829"/>
                  </a:lnTo>
                  <a:lnTo>
                    <a:pt x="12700" y="34289"/>
                  </a:lnTo>
                  <a:lnTo>
                    <a:pt x="15239" y="30479"/>
                  </a:lnTo>
                  <a:lnTo>
                    <a:pt x="17779" y="27939"/>
                  </a:lnTo>
                  <a:lnTo>
                    <a:pt x="20319" y="24129"/>
                  </a:lnTo>
                  <a:lnTo>
                    <a:pt x="22859" y="21589"/>
                  </a:lnTo>
                  <a:lnTo>
                    <a:pt x="25400" y="19050"/>
                  </a:lnTo>
                  <a:lnTo>
                    <a:pt x="27939" y="16510"/>
                  </a:lnTo>
                  <a:lnTo>
                    <a:pt x="31750" y="13970"/>
                  </a:lnTo>
                  <a:lnTo>
                    <a:pt x="34289" y="11429"/>
                  </a:lnTo>
                  <a:lnTo>
                    <a:pt x="38100" y="10160"/>
                  </a:lnTo>
                  <a:lnTo>
                    <a:pt x="41909" y="7620"/>
                  </a:lnTo>
                  <a:lnTo>
                    <a:pt x="44450" y="6350"/>
                  </a:lnTo>
                  <a:lnTo>
                    <a:pt x="48259" y="5079"/>
                  </a:lnTo>
                  <a:lnTo>
                    <a:pt x="52069" y="3810"/>
                  </a:lnTo>
                  <a:lnTo>
                    <a:pt x="55879" y="2539"/>
                  </a:lnTo>
                  <a:lnTo>
                    <a:pt x="59689" y="1270"/>
                  </a:lnTo>
                  <a:lnTo>
                    <a:pt x="63500" y="1270"/>
                  </a:lnTo>
                  <a:lnTo>
                    <a:pt x="67309" y="0"/>
                  </a:lnTo>
                  <a:lnTo>
                    <a:pt x="594359" y="0"/>
                  </a:lnTo>
                  <a:lnTo>
                    <a:pt x="601979" y="0"/>
                  </a:lnTo>
                  <a:lnTo>
                    <a:pt x="605789" y="1270"/>
                  </a:lnTo>
                  <a:lnTo>
                    <a:pt x="609600" y="1270"/>
                  </a:lnTo>
                  <a:lnTo>
                    <a:pt x="613409" y="2539"/>
                  </a:lnTo>
                  <a:lnTo>
                    <a:pt x="617219" y="3810"/>
                  </a:lnTo>
                  <a:lnTo>
                    <a:pt x="621029" y="5079"/>
                  </a:lnTo>
                  <a:lnTo>
                    <a:pt x="624839" y="6350"/>
                  </a:lnTo>
                  <a:lnTo>
                    <a:pt x="628650" y="7620"/>
                  </a:lnTo>
                  <a:lnTo>
                    <a:pt x="631189" y="10160"/>
                  </a:lnTo>
                  <a:lnTo>
                    <a:pt x="635000" y="11429"/>
                  </a:lnTo>
                  <a:lnTo>
                    <a:pt x="638809" y="13970"/>
                  </a:lnTo>
                  <a:lnTo>
                    <a:pt x="641350" y="16510"/>
                  </a:lnTo>
                  <a:lnTo>
                    <a:pt x="643889" y="19050"/>
                  </a:lnTo>
                  <a:lnTo>
                    <a:pt x="647700" y="21589"/>
                  </a:lnTo>
                  <a:lnTo>
                    <a:pt x="650239" y="24129"/>
                  </a:lnTo>
                  <a:lnTo>
                    <a:pt x="652779" y="27939"/>
                  </a:lnTo>
                  <a:lnTo>
                    <a:pt x="655319" y="30479"/>
                  </a:lnTo>
                  <a:lnTo>
                    <a:pt x="656589" y="34289"/>
                  </a:lnTo>
                  <a:lnTo>
                    <a:pt x="659129" y="36829"/>
                  </a:lnTo>
                  <a:lnTo>
                    <a:pt x="660400" y="40639"/>
                  </a:lnTo>
                  <a:lnTo>
                    <a:pt x="662939" y="44450"/>
                  </a:lnTo>
                  <a:lnTo>
                    <a:pt x="664209" y="48260"/>
                  </a:lnTo>
                  <a:lnTo>
                    <a:pt x="665479" y="52070"/>
                  </a:lnTo>
                  <a:lnTo>
                    <a:pt x="666750" y="55879"/>
                  </a:lnTo>
                  <a:lnTo>
                    <a:pt x="666750" y="59689"/>
                  </a:lnTo>
                  <a:lnTo>
                    <a:pt x="668019" y="63500"/>
                  </a:lnTo>
                  <a:lnTo>
                    <a:pt x="669289" y="67310"/>
                  </a:lnTo>
                  <a:lnTo>
                    <a:pt x="669289" y="71120"/>
                  </a:lnTo>
                  <a:lnTo>
                    <a:pt x="669289" y="74929"/>
                  </a:lnTo>
                  <a:lnTo>
                    <a:pt x="669289" y="375920"/>
                  </a:lnTo>
                  <a:lnTo>
                    <a:pt x="669289" y="381000"/>
                  </a:lnTo>
                  <a:lnTo>
                    <a:pt x="669289" y="384810"/>
                  </a:lnTo>
                  <a:lnTo>
                    <a:pt x="668019" y="388620"/>
                  </a:lnTo>
                  <a:lnTo>
                    <a:pt x="666750" y="392429"/>
                  </a:lnTo>
                  <a:lnTo>
                    <a:pt x="666750" y="396239"/>
                  </a:lnTo>
                  <a:lnTo>
                    <a:pt x="665479" y="400050"/>
                  </a:lnTo>
                  <a:lnTo>
                    <a:pt x="664209" y="403860"/>
                  </a:lnTo>
                  <a:lnTo>
                    <a:pt x="662939" y="407670"/>
                  </a:lnTo>
                  <a:lnTo>
                    <a:pt x="660400" y="410210"/>
                  </a:lnTo>
                  <a:lnTo>
                    <a:pt x="659129" y="414020"/>
                  </a:lnTo>
                  <a:lnTo>
                    <a:pt x="656589" y="417829"/>
                  </a:lnTo>
                  <a:lnTo>
                    <a:pt x="655319" y="420370"/>
                  </a:lnTo>
                  <a:lnTo>
                    <a:pt x="652779" y="424179"/>
                  </a:lnTo>
                  <a:lnTo>
                    <a:pt x="650239" y="426720"/>
                  </a:lnTo>
                  <a:lnTo>
                    <a:pt x="647700" y="429260"/>
                  </a:lnTo>
                  <a:lnTo>
                    <a:pt x="643889" y="431800"/>
                  </a:lnTo>
                  <a:lnTo>
                    <a:pt x="641350" y="434339"/>
                  </a:lnTo>
                  <a:lnTo>
                    <a:pt x="638809" y="436879"/>
                  </a:lnTo>
                  <a:lnTo>
                    <a:pt x="635000" y="439420"/>
                  </a:lnTo>
                  <a:lnTo>
                    <a:pt x="631189" y="441960"/>
                  </a:lnTo>
                  <a:lnTo>
                    <a:pt x="628650" y="443229"/>
                  </a:lnTo>
                  <a:lnTo>
                    <a:pt x="624839" y="445770"/>
                  </a:lnTo>
                  <a:lnTo>
                    <a:pt x="621029" y="447039"/>
                  </a:lnTo>
                  <a:lnTo>
                    <a:pt x="617219" y="448310"/>
                  </a:lnTo>
                  <a:lnTo>
                    <a:pt x="613409" y="449579"/>
                  </a:lnTo>
                  <a:lnTo>
                    <a:pt x="609600" y="449579"/>
                  </a:lnTo>
                  <a:lnTo>
                    <a:pt x="605789" y="450850"/>
                  </a:lnTo>
                  <a:lnTo>
                    <a:pt x="601979" y="450850"/>
                  </a:lnTo>
                  <a:lnTo>
                    <a:pt x="598169" y="452120"/>
                  </a:lnTo>
                  <a:lnTo>
                    <a:pt x="594359" y="452120"/>
                  </a:lnTo>
                  <a:lnTo>
                    <a:pt x="74929" y="452120"/>
                  </a:lnTo>
                  <a:lnTo>
                    <a:pt x="71119" y="452120"/>
                  </a:lnTo>
                  <a:lnTo>
                    <a:pt x="67309" y="450850"/>
                  </a:lnTo>
                  <a:lnTo>
                    <a:pt x="63500" y="450850"/>
                  </a:lnTo>
                  <a:lnTo>
                    <a:pt x="59689" y="449579"/>
                  </a:lnTo>
                  <a:lnTo>
                    <a:pt x="55879" y="449579"/>
                  </a:lnTo>
                  <a:lnTo>
                    <a:pt x="52069" y="448310"/>
                  </a:lnTo>
                  <a:lnTo>
                    <a:pt x="48259" y="447039"/>
                  </a:lnTo>
                  <a:lnTo>
                    <a:pt x="44450" y="445770"/>
                  </a:lnTo>
                  <a:lnTo>
                    <a:pt x="41909" y="443229"/>
                  </a:lnTo>
                  <a:lnTo>
                    <a:pt x="38100" y="441960"/>
                  </a:lnTo>
                  <a:lnTo>
                    <a:pt x="34289" y="439420"/>
                  </a:lnTo>
                  <a:lnTo>
                    <a:pt x="31750" y="436879"/>
                  </a:lnTo>
                  <a:lnTo>
                    <a:pt x="27939" y="435610"/>
                  </a:lnTo>
                  <a:lnTo>
                    <a:pt x="25400" y="433070"/>
                  </a:lnTo>
                  <a:lnTo>
                    <a:pt x="22859" y="429260"/>
                  </a:lnTo>
                  <a:lnTo>
                    <a:pt x="20319" y="426720"/>
                  </a:lnTo>
                  <a:lnTo>
                    <a:pt x="17779" y="424179"/>
                  </a:lnTo>
                  <a:lnTo>
                    <a:pt x="15239" y="420370"/>
                  </a:lnTo>
                  <a:lnTo>
                    <a:pt x="12700" y="417829"/>
                  </a:lnTo>
                  <a:lnTo>
                    <a:pt x="10159" y="414020"/>
                  </a:lnTo>
                  <a:lnTo>
                    <a:pt x="8889" y="411479"/>
                  </a:lnTo>
                  <a:lnTo>
                    <a:pt x="6350" y="407670"/>
                  </a:lnTo>
                  <a:lnTo>
                    <a:pt x="5079" y="403860"/>
                  </a:lnTo>
                  <a:lnTo>
                    <a:pt x="3809" y="400050"/>
                  </a:lnTo>
                  <a:lnTo>
                    <a:pt x="2539" y="396239"/>
                  </a:lnTo>
                  <a:lnTo>
                    <a:pt x="2539" y="392429"/>
                  </a:lnTo>
                  <a:lnTo>
                    <a:pt x="1269" y="388620"/>
                  </a:lnTo>
                  <a:lnTo>
                    <a:pt x="1269" y="384810"/>
                  </a:lnTo>
                  <a:lnTo>
                    <a:pt x="0" y="381000"/>
                  </a:lnTo>
                  <a:lnTo>
                    <a:pt x="0" y="377189"/>
                  </a:lnTo>
                  <a:lnTo>
                    <a:pt x="0" y="74929"/>
                  </a:lnTo>
                  <a:close/>
                </a:path>
              </a:pathLst>
            </a:custGeom>
            <a:ln w="38097">
              <a:solidFill>
                <a:srgbClr val="FF0000"/>
              </a:solidFill>
            </a:ln>
          </p:spPr>
          <p:txBody>
            <a:bodyPr wrap="square" lIns="0" tIns="0" rIns="0" bIns="0" rtlCol="0"/>
            <a:lstStyle/>
            <a:p>
              <a:endParaRPr sz="1240"/>
            </a:p>
          </p:txBody>
        </p:sp>
        <p:sp>
          <p:nvSpPr>
            <p:cNvPr id="6" name="object 6"/>
            <p:cNvSpPr/>
            <p:nvPr/>
          </p:nvSpPr>
          <p:spPr>
            <a:xfrm>
              <a:off x="5316220" y="1358552"/>
              <a:ext cx="707390" cy="490220"/>
            </a:xfrm>
            <a:custGeom>
              <a:avLst/>
              <a:gdLst/>
              <a:ahLst/>
              <a:cxnLst/>
              <a:rect l="l" t="t" r="r" b="b"/>
              <a:pathLst>
                <a:path w="707389" h="490219">
                  <a:moveTo>
                    <a:pt x="38087" y="19037"/>
                  </a:moveTo>
                  <a:lnTo>
                    <a:pt x="32512" y="5575"/>
                  </a:lnTo>
                  <a:lnTo>
                    <a:pt x="19050" y="0"/>
                  </a:lnTo>
                  <a:lnTo>
                    <a:pt x="5575" y="5575"/>
                  </a:lnTo>
                  <a:lnTo>
                    <a:pt x="0" y="19037"/>
                  </a:lnTo>
                  <a:lnTo>
                    <a:pt x="5575" y="32512"/>
                  </a:lnTo>
                  <a:lnTo>
                    <a:pt x="19050" y="38087"/>
                  </a:lnTo>
                  <a:lnTo>
                    <a:pt x="32512" y="32512"/>
                  </a:lnTo>
                  <a:lnTo>
                    <a:pt x="38087" y="19037"/>
                  </a:lnTo>
                  <a:close/>
                </a:path>
                <a:path w="707389" h="490219">
                  <a:moveTo>
                    <a:pt x="707377" y="471157"/>
                  </a:moveTo>
                  <a:lnTo>
                    <a:pt x="701802" y="457695"/>
                  </a:lnTo>
                  <a:lnTo>
                    <a:pt x="688340" y="452120"/>
                  </a:lnTo>
                  <a:lnTo>
                    <a:pt x="674865" y="457695"/>
                  </a:lnTo>
                  <a:lnTo>
                    <a:pt x="669290" y="471157"/>
                  </a:lnTo>
                  <a:lnTo>
                    <a:pt x="674865" y="484632"/>
                  </a:lnTo>
                  <a:lnTo>
                    <a:pt x="688340" y="490207"/>
                  </a:lnTo>
                  <a:lnTo>
                    <a:pt x="701802" y="484632"/>
                  </a:lnTo>
                  <a:lnTo>
                    <a:pt x="707377" y="471157"/>
                  </a:lnTo>
                  <a:close/>
                </a:path>
              </a:pathLst>
            </a:custGeom>
            <a:solidFill>
              <a:srgbClr val="FF0000"/>
            </a:solidFill>
          </p:spPr>
          <p:txBody>
            <a:bodyPr wrap="square" lIns="0" tIns="0" rIns="0" bIns="0" rtlCol="0"/>
            <a:lstStyle/>
            <a:p>
              <a:endParaRPr sz="1240"/>
            </a:p>
          </p:txBody>
        </p:sp>
        <p:sp>
          <p:nvSpPr>
            <p:cNvPr id="7" name="object 7"/>
            <p:cNvSpPr/>
            <p:nvPr/>
          </p:nvSpPr>
          <p:spPr>
            <a:xfrm>
              <a:off x="4892040" y="2725060"/>
              <a:ext cx="594360" cy="283210"/>
            </a:xfrm>
            <a:custGeom>
              <a:avLst/>
              <a:gdLst/>
              <a:ahLst/>
              <a:cxnLst/>
              <a:rect l="l" t="t" r="r" b="b"/>
              <a:pathLst>
                <a:path w="594360" h="283210">
                  <a:moveTo>
                    <a:pt x="0" y="46989"/>
                  </a:moveTo>
                  <a:lnTo>
                    <a:pt x="0" y="44450"/>
                  </a:lnTo>
                  <a:lnTo>
                    <a:pt x="0" y="41909"/>
                  </a:lnTo>
                  <a:lnTo>
                    <a:pt x="1270" y="39369"/>
                  </a:lnTo>
                  <a:lnTo>
                    <a:pt x="1270" y="36829"/>
                  </a:lnTo>
                  <a:lnTo>
                    <a:pt x="1270" y="34289"/>
                  </a:lnTo>
                  <a:lnTo>
                    <a:pt x="2539" y="33019"/>
                  </a:lnTo>
                  <a:lnTo>
                    <a:pt x="3810" y="30479"/>
                  </a:lnTo>
                  <a:lnTo>
                    <a:pt x="3810" y="27939"/>
                  </a:lnTo>
                  <a:lnTo>
                    <a:pt x="5080" y="25400"/>
                  </a:lnTo>
                  <a:lnTo>
                    <a:pt x="6350" y="22859"/>
                  </a:lnTo>
                  <a:lnTo>
                    <a:pt x="7620" y="21589"/>
                  </a:lnTo>
                  <a:lnTo>
                    <a:pt x="8889" y="19050"/>
                  </a:lnTo>
                  <a:lnTo>
                    <a:pt x="19050" y="8889"/>
                  </a:lnTo>
                  <a:lnTo>
                    <a:pt x="21589" y="7619"/>
                  </a:lnTo>
                  <a:lnTo>
                    <a:pt x="24130" y="6350"/>
                  </a:lnTo>
                  <a:lnTo>
                    <a:pt x="25400" y="5079"/>
                  </a:lnTo>
                  <a:lnTo>
                    <a:pt x="27939" y="3809"/>
                  </a:lnTo>
                  <a:lnTo>
                    <a:pt x="30480" y="3809"/>
                  </a:lnTo>
                  <a:lnTo>
                    <a:pt x="33020" y="2539"/>
                  </a:lnTo>
                  <a:lnTo>
                    <a:pt x="34289" y="1269"/>
                  </a:lnTo>
                  <a:lnTo>
                    <a:pt x="36830" y="1269"/>
                  </a:lnTo>
                  <a:lnTo>
                    <a:pt x="39370" y="1269"/>
                  </a:lnTo>
                  <a:lnTo>
                    <a:pt x="41910" y="0"/>
                  </a:lnTo>
                  <a:lnTo>
                    <a:pt x="44450" y="0"/>
                  </a:lnTo>
                  <a:lnTo>
                    <a:pt x="546100" y="0"/>
                  </a:lnTo>
                  <a:lnTo>
                    <a:pt x="551180" y="0"/>
                  </a:lnTo>
                  <a:lnTo>
                    <a:pt x="553720" y="1269"/>
                  </a:lnTo>
                  <a:lnTo>
                    <a:pt x="556260" y="1269"/>
                  </a:lnTo>
                  <a:lnTo>
                    <a:pt x="558800" y="1269"/>
                  </a:lnTo>
                  <a:lnTo>
                    <a:pt x="561339" y="2539"/>
                  </a:lnTo>
                  <a:lnTo>
                    <a:pt x="563880" y="3809"/>
                  </a:lnTo>
                  <a:lnTo>
                    <a:pt x="565150" y="3809"/>
                  </a:lnTo>
                  <a:lnTo>
                    <a:pt x="567689" y="5079"/>
                  </a:lnTo>
                  <a:lnTo>
                    <a:pt x="570230" y="6350"/>
                  </a:lnTo>
                  <a:lnTo>
                    <a:pt x="571500" y="7619"/>
                  </a:lnTo>
                  <a:lnTo>
                    <a:pt x="574039" y="8889"/>
                  </a:lnTo>
                  <a:lnTo>
                    <a:pt x="576580" y="10159"/>
                  </a:lnTo>
                  <a:lnTo>
                    <a:pt x="577850" y="12700"/>
                  </a:lnTo>
                  <a:lnTo>
                    <a:pt x="580389" y="13969"/>
                  </a:lnTo>
                  <a:lnTo>
                    <a:pt x="581660" y="15239"/>
                  </a:lnTo>
                  <a:lnTo>
                    <a:pt x="582930" y="17779"/>
                  </a:lnTo>
                  <a:lnTo>
                    <a:pt x="584200" y="19050"/>
                  </a:lnTo>
                  <a:lnTo>
                    <a:pt x="585470" y="21589"/>
                  </a:lnTo>
                  <a:lnTo>
                    <a:pt x="586739" y="24129"/>
                  </a:lnTo>
                  <a:lnTo>
                    <a:pt x="588010" y="25400"/>
                  </a:lnTo>
                  <a:lnTo>
                    <a:pt x="589280" y="27939"/>
                  </a:lnTo>
                  <a:lnTo>
                    <a:pt x="590550" y="30479"/>
                  </a:lnTo>
                  <a:lnTo>
                    <a:pt x="591820" y="33019"/>
                  </a:lnTo>
                  <a:lnTo>
                    <a:pt x="591820" y="34289"/>
                  </a:lnTo>
                  <a:lnTo>
                    <a:pt x="593089" y="36829"/>
                  </a:lnTo>
                  <a:lnTo>
                    <a:pt x="593089" y="39369"/>
                  </a:lnTo>
                  <a:lnTo>
                    <a:pt x="593089" y="41909"/>
                  </a:lnTo>
                  <a:lnTo>
                    <a:pt x="593089" y="44450"/>
                  </a:lnTo>
                  <a:lnTo>
                    <a:pt x="593089" y="46989"/>
                  </a:lnTo>
                  <a:lnTo>
                    <a:pt x="594360" y="234950"/>
                  </a:lnTo>
                  <a:lnTo>
                    <a:pt x="594360" y="237489"/>
                  </a:lnTo>
                  <a:lnTo>
                    <a:pt x="593089" y="240029"/>
                  </a:lnTo>
                  <a:lnTo>
                    <a:pt x="593089" y="242569"/>
                  </a:lnTo>
                  <a:lnTo>
                    <a:pt x="593089" y="245109"/>
                  </a:lnTo>
                  <a:lnTo>
                    <a:pt x="593089" y="247650"/>
                  </a:lnTo>
                  <a:lnTo>
                    <a:pt x="591820" y="250189"/>
                  </a:lnTo>
                  <a:lnTo>
                    <a:pt x="590550" y="252729"/>
                  </a:lnTo>
                  <a:lnTo>
                    <a:pt x="590550" y="254000"/>
                  </a:lnTo>
                  <a:lnTo>
                    <a:pt x="589280" y="256539"/>
                  </a:lnTo>
                  <a:lnTo>
                    <a:pt x="588010" y="259079"/>
                  </a:lnTo>
                  <a:lnTo>
                    <a:pt x="586739" y="260350"/>
                  </a:lnTo>
                  <a:lnTo>
                    <a:pt x="585470" y="262889"/>
                  </a:lnTo>
                  <a:lnTo>
                    <a:pt x="582930" y="265429"/>
                  </a:lnTo>
                  <a:lnTo>
                    <a:pt x="581660" y="266700"/>
                  </a:lnTo>
                  <a:lnTo>
                    <a:pt x="580389" y="269239"/>
                  </a:lnTo>
                  <a:lnTo>
                    <a:pt x="579120" y="270509"/>
                  </a:lnTo>
                  <a:lnTo>
                    <a:pt x="576580" y="271779"/>
                  </a:lnTo>
                  <a:lnTo>
                    <a:pt x="574039" y="273050"/>
                  </a:lnTo>
                  <a:lnTo>
                    <a:pt x="572770" y="275589"/>
                  </a:lnTo>
                  <a:lnTo>
                    <a:pt x="570230" y="275589"/>
                  </a:lnTo>
                  <a:lnTo>
                    <a:pt x="567689" y="278129"/>
                  </a:lnTo>
                  <a:lnTo>
                    <a:pt x="566420" y="278129"/>
                  </a:lnTo>
                  <a:lnTo>
                    <a:pt x="563880" y="279400"/>
                  </a:lnTo>
                  <a:lnTo>
                    <a:pt x="561339" y="280669"/>
                  </a:lnTo>
                  <a:lnTo>
                    <a:pt x="558800" y="280669"/>
                  </a:lnTo>
                  <a:lnTo>
                    <a:pt x="556260" y="281939"/>
                  </a:lnTo>
                  <a:lnTo>
                    <a:pt x="553720" y="281939"/>
                  </a:lnTo>
                  <a:lnTo>
                    <a:pt x="552450" y="281939"/>
                  </a:lnTo>
                  <a:lnTo>
                    <a:pt x="549910" y="281939"/>
                  </a:lnTo>
                  <a:lnTo>
                    <a:pt x="547370" y="281939"/>
                  </a:lnTo>
                  <a:lnTo>
                    <a:pt x="46989" y="283209"/>
                  </a:lnTo>
                  <a:lnTo>
                    <a:pt x="44450" y="283209"/>
                  </a:lnTo>
                  <a:lnTo>
                    <a:pt x="41910" y="281939"/>
                  </a:lnTo>
                  <a:lnTo>
                    <a:pt x="39370" y="281939"/>
                  </a:lnTo>
                  <a:lnTo>
                    <a:pt x="36830" y="281939"/>
                  </a:lnTo>
                  <a:lnTo>
                    <a:pt x="34289" y="281939"/>
                  </a:lnTo>
                  <a:lnTo>
                    <a:pt x="33020" y="280669"/>
                  </a:lnTo>
                  <a:lnTo>
                    <a:pt x="30480" y="279400"/>
                  </a:lnTo>
                  <a:lnTo>
                    <a:pt x="27939" y="279400"/>
                  </a:lnTo>
                  <a:lnTo>
                    <a:pt x="25400" y="278129"/>
                  </a:lnTo>
                  <a:lnTo>
                    <a:pt x="24130" y="276859"/>
                  </a:lnTo>
                  <a:lnTo>
                    <a:pt x="21589" y="275589"/>
                  </a:lnTo>
                  <a:lnTo>
                    <a:pt x="19050" y="274319"/>
                  </a:lnTo>
                  <a:lnTo>
                    <a:pt x="10160" y="265429"/>
                  </a:lnTo>
                  <a:lnTo>
                    <a:pt x="8889" y="262889"/>
                  </a:lnTo>
                  <a:lnTo>
                    <a:pt x="7620" y="261619"/>
                  </a:lnTo>
                  <a:lnTo>
                    <a:pt x="6350" y="259079"/>
                  </a:lnTo>
                  <a:lnTo>
                    <a:pt x="5080" y="256539"/>
                  </a:lnTo>
                  <a:lnTo>
                    <a:pt x="3810" y="255269"/>
                  </a:lnTo>
                  <a:lnTo>
                    <a:pt x="3810" y="252729"/>
                  </a:lnTo>
                  <a:lnTo>
                    <a:pt x="2539" y="250189"/>
                  </a:lnTo>
                  <a:lnTo>
                    <a:pt x="1270" y="247650"/>
                  </a:lnTo>
                  <a:lnTo>
                    <a:pt x="1270" y="245109"/>
                  </a:lnTo>
                  <a:lnTo>
                    <a:pt x="1270" y="242569"/>
                  </a:lnTo>
                  <a:lnTo>
                    <a:pt x="0" y="241300"/>
                  </a:lnTo>
                  <a:lnTo>
                    <a:pt x="0" y="238759"/>
                  </a:lnTo>
                  <a:lnTo>
                    <a:pt x="0" y="236219"/>
                  </a:lnTo>
                  <a:lnTo>
                    <a:pt x="0" y="46989"/>
                  </a:lnTo>
                  <a:close/>
                </a:path>
              </a:pathLst>
            </a:custGeom>
            <a:ln w="38097">
              <a:solidFill>
                <a:srgbClr val="FF0000"/>
              </a:solidFill>
            </a:ln>
          </p:spPr>
          <p:txBody>
            <a:bodyPr wrap="square" lIns="0" tIns="0" rIns="0" bIns="0" rtlCol="0"/>
            <a:lstStyle/>
            <a:p>
              <a:endParaRPr sz="1240"/>
            </a:p>
          </p:txBody>
        </p:sp>
        <p:sp>
          <p:nvSpPr>
            <p:cNvPr id="8" name="object 8"/>
            <p:cNvSpPr/>
            <p:nvPr/>
          </p:nvSpPr>
          <p:spPr>
            <a:xfrm>
              <a:off x="4872990" y="2706022"/>
              <a:ext cx="632460" cy="321310"/>
            </a:xfrm>
            <a:custGeom>
              <a:avLst/>
              <a:gdLst/>
              <a:ahLst/>
              <a:cxnLst/>
              <a:rect l="l" t="t" r="r" b="b"/>
              <a:pathLst>
                <a:path w="632460" h="321310">
                  <a:moveTo>
                    <a:pt x="38087" y="19037"/>
                  </a:moveTo>
                  <a:lnTo>
                    <a:pt x="32512" y="5575"/>
                  </a:lnTo>
                  <a:lnTo>
                    <a:pt x="19050" y="0"/>
                  </a:lnTo>
                  <a:lnTo>
                    <a:pt x="5575" y="5575"/>
                  </a:lnTo>
                  <a:lnTo>
                    <a:pt x="0" y="19037"/>
                  </a:lnTo>
                  <a:lnTo>
                    <a:pt x="5575" y="32512"/>
                  </a:lnTo>
                  <a:lnTo>
                    <a:pt x="19050" y="38087"/>
                  </a:lnTo>
                  <a:lnTo>
                    <a:pt x="32512" y="32512"/>
                  </a:lnTo>
                  <a:lnTo>
                    <a:pt x="38087" y="19037"/>
                  </a:lnTo>
                  <a:close/>
                </a:path>
                <a:path w="632460" h="321310">
                  <a:moveTo>
                    <a:pt x="632447" y="302247"/>
                  </a:moveTo>
                  <a:lnTo>
                    <a:pt x="626872" y="288785"/>
                  </a:lnTo>
                  <a:lnTo>
                    <a:pt x="613410" y="283210"/>
                  </a:lnTo>
                  <a:lnTo>
                    <a:pt x="599935" y="288785"/>
                  </a:lnTo>
                  <a:lnTo>
                    <a:pt x="594360" y="302247"/>
                  </a:lnTo>
                  <a:lnTo>
                    <a:pt x="599935" y="315722"/>
                  </a:lnTo>
                  <a:lnTo>
                    <a:pt x="613410" y="321297"/>
                  </a:lnTo>
                  <a:lnTo>
                    <a:pt x="626872" y="315722"/>
                  </a:lnTo>
                  <a:lnTo>
                    <a:pt x="632447" y="302247"/>
                  </a:lnTo>
                  <a:close/>
                </a:path>
              </a:pathLst>
            </a:custGeom>
            <a:solidFill>
              <a:srgbClr val="FF0000"/>
            </a:solidFill>
          </p:spPr>
          <p:txBody>
            <a:bodyPr wrap="square" lIns="0" tIns="0" rIns="0" bIns="0" rtlCol="0"/>
            <a:lstStyle/>
            <a:p>
              <a:endParaRPr sz="1240"/>
            </a:p>
          </p:txBody>
        </p:sp>
        <p:sp>
          <p:nvSpPr>
            <p:cNvPr id="9" name="object 9"/>
            <p:cNvSpPr/>
            <p:nvPr/>
          </p:nvSpPr>
          <p:spPr>
            <a:xfrm>
              <a:off x="3827779" y="3007000"/>
              <a:ext cx="2592070" cy="2410460"/>
            </a:xfrm>
            <a:custGeom>
              <a:avLst/>
              <a:gdLst/>
              <a:ahLst/>
              <a:cxnLst/>
              <a:rect l="l" t="t" r="r" b="b"/>
              <a:pathLst>
                <a:path w="2592070" h="2410460">
                  <a:moveTo>
                    <a:pt x="0" y="402589"/>
                  </a:moveTo>
                  <a:lnTo>
                    <a:pt x="0" y="381000"/>
                  </a:lnTo>
                  <a:lnTo>
                    <a:pt x="1270" y="359410"/>
                  </a:lnTo>
                  <a:lnTo>
                    <a:pt x="7620" y="318769"/>
                  </a:lnTo>
                  <a:lnTo>
                    <a:pt x="19050" y="278129"/>
                  </a:lnTo>
                  <a:lnTo>
                    <a:pt x="34290" y="238760"/>
                  </a:lnTo>
                  <a:lnTo>
                    <a:pt x="43180" y="219710"/>
                  </a:lnTo>
                  <a:lnTo>
                    <a:pt x="64770" y="182879"/>
                  </a:lnTo>
                  <a:lnTo>
                    <a:pt x="88900" y="149860"/>
                  </a:lnTo>
                  <a:lnTo>
                    <a:pt x="116840" y="118110"/>
                  </a:lnTo>
                  <a:lnTo>
                    <a:pt x="148590" y="90169"/>
                  </a:lnTo>
                  <a:lnTo>
                    <a:pt x="182880" y="66039"/>
                  </a:lnTo>
                  <a:lnTo>
                    <a:pt x="200660" y="54610"/>
                  </a:lnTo>
                  <a:lnTo>
                    <a:pt x="218440" y="44450"/>
                  </a:lnTo>
                  <a:lnTo>
                    <a:pt x="237490" y="35560"/>
                  </a:lnTo>
                  <a:lnTo>
                    <a:pt x="256540" y="26669"/>
                  </a:lnTo>
                  <a:lnTo>
                    <a:pt x="297180" y="13969"/>
                  </a:lnTo>
                  <a:lnTo>
                    <a:pt x="337820" y="5079"/>
                  </a:lnTo>
                  <a:lnTo>
                    <a:pt x="379730" y="1269"/>
                  </a:lnTo>
                  <a:lnTo>
                    <a:pt x="401320" y="0"/>
                  </a:lnTo>
                  <a:lnTo>
                    <a:pt x="2189480" y="0"/>
                  </a:lnTo>
                  <a:lnTo>
                    <a:pt x="2232660" y="2539"/>
                  </a:lnTo>
                  <a:lnTo>
                    <a:pt x="2273300" y="8889"/>
                  </a:lnTo>
                  <a:lnTo>
                    <a:pt x="2313940" y="20319"/>
                  </a:lnTo>
                  <a:lnTo>
                    <a:pt x="2353310" y="35560"/>
                  </a:lnTo>
                  <a:lnTo>
                    <a:pt x="2372360" y="44450"/>
                  </a:lnTo>
                  <a:lnTo>
                    <a:pt x="2391410" y="54610"/>
                  </a:lnTo>
                  <a:lnTo>
                    <a:pt x="2407920" y="66039"/>
                  </a:lnTo>
                  <a:lnTo>
                    <a:pt x="2425700" y="77469"/>
                  </a:lnTo>
                  <a:lnTo>
                    <a:pt x="2458720" y="104139"/>
                  </a:lnTo>
                  <a:lnTo>
                    <a:pt x="2487930" y="133350"/>
                  </a:lnTo>
                  <a:lnTo>
                    <a:pt x="2514600" y="166369"/>
                  </a:lnTo>
                  <a:lnTo>
                    <a:pt x="2537460" y="201929"/>
                  </a:lnTo>
                  <a:lnTo>
                    <a:pt x="2556510" y="238760"/>
                  </a:lnTo>
                  <a:lnTo>
                    <a:pt x="2571750" y="278129"/>
                  </a:lnTo>
                  <a:lnTo>
                    <a:pt x="2583180" y="318769"/>
                  </a:lnTo>
                  <a:lnTo>
                    <a:pt x="2585720" y="339089"/>
                  </a:lnTo>
                  <a:lnTo>
                    <a:pt x="2589530" y="359410"/>
                  </a:lnTo>
                  <a:lnTo>
                    <a:pt x="2590800" y="381000"/>
                  </a:lnTo>
                  <a:lnTo>
                    <a:pt x="2590800" y="402589"/>
                  </a:lnTo>
                  <a:lnTo>
                    <a:pt x="2592070" y="2009139"/>
                  </a:lnTo>
                  <a:lnTo>
                    <a:pt x="2590800" y="2009139"/>
                  </a:lnTo>
                  <a:lnTo>
                    <a:pt x="2590800" y="2029459"/>
                  </a:lnTo>
                  <a:lnTo>
                    <a:pt x="2589530" y="2051050"/>
                  </a:lnTo>
                  <a:lnTo>
                    <a:pt x="2585720" y="2071370"/>
                  </a:lnTo>
                  <a:lnTo>
                    <a:pt x="2583180" y="2091689"/>
                  </a:lnTo>
                  <a:lnTo>
                    <a:pt x="2578100" y="2112010"/>
                  </a:lnTo>
                  <a:lnTo>
                    <a:pt x="2564130" y="2152650"/>
                  </a:lnTo>
                  <a:lnTo>
                    <a:pt x="2547620" y="2190750"/>
                  </a:lnTo>
                  <a:lnTo>
                    <a:pt x="2526030" y="2227579"/>
                  </a:lnTo>
                  <a:lnTo>
                    <a:pt x="2501900" y="2260600"/>
                  </a:lnTo>
                  <a:lnTo>
                    <a:pt x="2473960" y="2292350"/>
                  </a:lnTo>
                  <a:lnTo>
                    <a:pt x="2442210" y="2320290"/>
                  </a:lnTo>
                  <a:lnTo>
                    <a:pt x="2425700" y="2332990"/>
                  </a:lnTo>
                  <a:lnTo>
                    <a:pt x="2409190" y="2345690"/>
                  </a:lnTo>
                  <a:lnTo>
                    <a:pt x="2372360" y="2366010"/>
                  </a:lnTo>
                  <a:lnTo>
                    <a:pt x="2334260" y="2383790"/>
                  </a:lnTo>
                  <a:lnTo>
                    <a:pt x="2293620" y="2396490"/>
                  </a:lnTo>
                  <a:lnTo>
                    <a:pt x="2252980" y="2405379"/>
                  </a:lnTo>
                  <a:lnTo>
                    <a:pt x="2211070" y="2409190"/>
                  </a:lnTo>
                  <a:lnTo>
                    <a:pt x="2190750" y="2410460"/>
                  </a:lnTo>
                  <a:lnTo>
                    <a:pt x="401320" y="2410460"/>
                  </a:lnTo>
                  <a:lnTo>
                    <a:pt x="379730" y="2409190"/>
                  </a:lnTo>
                  <a:lnTo>
                    <a:pt x="359410" y="2407920"/>
                  </a:lnTo>
                  <a:lnTo>
                    <a:pt x="317500" y="2401570"/>
                  </a:lnTo>
                  <a:lnTo>
                    <a:pt x="276860" y="2390140"/>
                  </a:lnTo>
                  <a:lnTo>
                    <a:pt x="237490" y="2376170"/>
                  </a:lnTo>
                  <a:lnTo>
                    <a:pt x="200660" y="2355850"/>
                  </a:lnTo>
                  <a:lnTo>
                    <a:pt x="165100" y="2332990"/>
                  </a:lnTo>
                  <a:lnTo>
                    <a:pt x="148590" y="2320290"/>
                  </a:lnTo>
                  <a:lnTo>
                    <a:pt x="132080" y="2307590"/>
                  </a:lnTo>
                  <a:lnTo>
                    <a:pt x="116840" y="2292350"/>
                  </a:lnTo>
                  <a:lnTo>
                    <a:pt x="102870" y="2277110"/>
                  </a:lnTo>
                  <a:lnTo>
                    <a:pt x="88900" y="2261870"/>
                  </a:lnTo>
                  <a:lnTo>
                    <a:pt x="76200" y="2245360"/>
                  </a:lnTo>
                  <a:lnTo>
                    <a:pt x="64770" y="2227579"/>
                  </a:lnTo>
                  <a:lnTo>
                    <a:pt x="53340" y="2209800"/>
                  </a:lnTo>
                  <a:lnTo>
                    <a:pt x="43180" y="2190750"/>
                  </a:lnTo>
                  <a:lnTo>
                    <a:pt x="34290" y="2171700"/>
                  </a:lnTo>
                  <a:lnTo>
                    <a:pt x="25400" y="2152650"/>
                  </a:lnTo>
                  <a:lnTo>
                    <a:pt x="19050" y="2132329"/>
                  </a:lnTo>
                  <a:lnTo>
                    <a:pt x="12700" y="2113279"/>
                  </a:lnTo>
                  <a:lnTo>
                    <a:pt x="8890" y="2092959"/>
                  </a:lnTo>
                  <a:lnTo>
                    <a:pt x="3810" y="2071370"/>
                  </a:lnTo>
                  <a:lnTo>
                    <a:pt x="1270" y="2051050"/>
                  </a:lnTo>
                  <a:lnTo>
                    <a:pt x="0" y="2029459"/>
                  </a:lnTo>
                  <a:lnTo>
                    <a:pt x="0" y="2009139"/>
                  </a:lnTo>
                  <a:lnTo>
                    <a:pt x="0" y="402589"/>
                  </a:lnTo>
                  <a:close/>
                </a:path>
              </a:pathLst>
            </a:custGeom>
            <a:ln w="38097">
              <a:solidFill>
                <a:srgbClr val="FF0000"/>
              </a:solidFill>
            </a:ln>
          </p:spPr>
          <p:txBody>
            <a:bodyPr wrap="square" lIns="0" tIns="0" rIns="0" bIns="0" rtlCol="0"/>
            <a:lstStyle/>
            <a:p>
              <a:endParaRPr sz="1240"/>
            </a:p>
          </p:txBody>
        </p:sp>
        <p:sp>
          <p:nvSpPr>
            <p:cNvPr id="10" name="object 10"/>
            <p:cNvSpPr/>
            <p:nvPr/>
          </p:nvSpPr>
          <p:spPr>
            <a:xfrm>
              <a:off x="3808730" y="2987962"/>
              <a:ext cx="2630170" cy="2448560"/>
            </a:xfrm>
            <a:custGeom>
              <a:avLst/>
              <a:gdLst/>
              <a:ahLst/>
              <a:cxnLst/>
              <a:rect l="l" t="t" r="r" b="b"/>
              <a:pathLst>
                <a:path w="2630170" h="2448560">
                  <a:moveTo>
                    <a:pt x="38087" y="19037"/>
                  </a:moveTo>
                  <a:lnTo>
                    <a:pt x="32512" y="5575"/>
                  </a:lnTo>
                  <a:lnTo>
                    <a:pt x="19050" y="0"/>
                  </a:lnTo>
                  <a:lnTo>
                    <a:pt x="5575" y="5575"/>
                  </a:lnTo>
                  <a:lnTo>
                    <a:pt x="0" y="19037"/>
                  </a:lnTo>
                  <a:lnTo>
                    <a:pt x="5575" y="32512"/>
                  </a:lnTo>
                  <a:lnTo>
                    <a:pt x="19050" y="38087"/>
                  </a:lnTo>
                  <a:lnTo>
                    <a:pt x="32512" y="32512"/>
                  </a:lnTo>
                  <a:lnTo>
                    <a:pt x="38087" y="19037"/>
                  </a:lnTo>
                  <a:close/>
                </a:path>
                <a:path w="2630170" h="2448560">
                  <a:moveTo>
                    <a:pt x="2630157" y="2429497"/>
                  </a:moveTo>
                  <a:lnTo>
                    <a:pt x="2624582" y="2416035"/>
                  </a:lnTo>
                  <a:lnTo>
                    <a:pt x="2611120" y="2410460"/>
                  </a:lnTo>
                  <a:lnTo>
                    <a:pt x="2597645" y="2416035"/>
                  </a:lnTo>
                  <a:lnTo>
                    <a:pt x="2592070" y="2429497"/>
                  </a:lnTo>
                  <a:lnTo>
                    <a:pt x="2597645" y="2442972"/>
                  </a:lnTo>
                  <a:lnTo>
                    <a:pt x="2611120" y="2448547"/>
                  </a:lnTo>
                  <a:lnTo>
                    <a:pt x="2624582" y="2442972"/>
                  </a:lnTo>
                  <a:lnTo>
                    <a:pt x="2630157" y="2429497"/>
                  </a:lnTo>
                  <a:close/>
                </a:path>
              </a:pathLst>
            </a:custGeom>
            <a:solidFill>
              <a:srgbClr val="FF0000"/>
            </a:solidFill>
          </p:spPr>
          <p:txBody>
            <a:bodyPr wrap="square" lIns="0" tIns="0" rIns="0" bIns="0" rtlCol="0"/>
            <a:lstStyle/>
            <a:p>
              <a:endParaRPr sz="1240"/>
            </a:p>
          </p:txBody>
        </p:sp>
        <p:sp>
          <p:nvSpPr>
            <p:cNvPr id="11" name="object 11"/>
            <p:cNvSpPr/>
            <p:nvPr/>
          </p:nvSpPr>
          <p:spPr>
            <a:xfrm>
              <a:off x="6164579" y="2121810"/>
              <a:ext cx="2593340" cy="1800860"/>
            </a:xfrm>
            <a:custGeom>
              <a:avLst/>
              <a:gdLst/>
              <a:ahLst/>
              <a:cxnLst/>
              <a:rect l="l" t="t" r="r" b="b"/>
              <a:pathLst>
                <a:path w="2593340" h="1800860">
                  <a:moveTo>
                    <a:pt x="0" y="299719"/>
                  </a:moveTo>
                  <a:lnTo>
                    <a:pt x="1270" y="284479"/>
                  </a:lnTo>
                  <a:lnTo>
                    <a:pt x="2540" y="269239"/>
                  </a:lnTo>
                  <a:lnTo>
                    <a:pt x="3810" y="252729"/>
                  </a:lnTo>
                  <a:lnTo>
                    <a:pt x="15240" y="207009"/>
                  </a:lnTo>
                  <a:lnTo>
                    <a:pt x="33020" y="163829"/>
                  </a:lnTo>
                  <a:lnTo>
                    <a:pt x="57150" y="123189"/>
                  </a:lnTo>
                  <a:lnTo>
                    <a:pt x="67310" y="111759"/>
                  </a:lnTo>
                  <a:lnTo>
                    <a:pt x="77470" y="99059"/>
                  </a:lnTo>
                  <a:lnTo>
                    <a:pt x="87630" y="87629"/>
                  </a:lnTo>
                  <a:lnTo>
                    <a:pt x="100330" y="77469"/>
                  </a:lnTo>
                  <a:lnTo>
                    <a:pt x="111760" y="67309"/>
                  </a:lnTo>
                  <a:lnTo>
                    <a:pt x="124460" y="57150"/>
                  </a:lnTo>
                  <a:lnTo>
                    <a:pt x="137160" y="48259"/>
                  </a:lnTo>
                  <a:lnTo>
                    <a:pt x="151130" y="40639"/>
                  </a:lnTo>
                  <a:lnTo>
                    <a:pt x="163830" y="33019"/>
                  </a:lnTo>
                  <a:lnTo>
                    <a:pt x="177800" y="26669"/>
                  </a:lnTo>
                  <a:lnTo>
                    <a:pt x="193040" y="20319"/>
                  </a:lnTo>
                  <a:lnTo>
                    <a:pt x="208280" y="15239"/>
                  </a:lnTo>
                  <a:lnTo>
                    <a:pt x="222250" y="10159"/>
                  </a:lnTo>
                  <a:lnTo>
                    <a:pt x="237490" y="6350"/>
                  </a:lnTo>
                  <a:lnTo>
                    <a:pt x="254000" y="3809"/>
                  </a:lnTo>
                  <a:lnTo>
                    <a:pt x="269240" y="2539"/>
                  </a:lnTo>
                  <a:lnTo>
                    <a:pt x="284480" y="0"/>
                  </a:lnTo>
                  <a:lnTo>
                    <a:pt x="299720" y="0"/>
                  </a:lnTo>
                  <a:lnTo>
                    <a:pt x="2292350" y="0"/>
                  </a:lnTo>
                  <a:lnTo>
                    <a:pt x="2308860" y="0"/>
                  </a:lnTo>
                  <a:lnTo>
                    <a:pt x="2324100" y="2539"/>
                  </a:lnTo>
                  <a:lnTo>
                    <a:pt x="2339340" y="3809"/>
                  </a:lnTo>
                  <a:lnTo>
                    <a:pt x="2354579" y="6350"/>
                  </a:lnTo>
                  <a:lnTo>
                    <a:pt x="2369820" y="10159"/>
                  </a:lnTo>
                  <a:lnTo>
                    <a:pt x="2385060" y="15239"/>
                  </a:lnTo>
                  <a:lnTo>
                    <a:pt x="2400300" y="20319"/>
                  </a:lnTo>
                  <a:lnTo>
                    <a:pt x="2414270" y="26669"/>
                  </a:lnTo>
                  <a:lnTo>
                    <a:pt x="2428240" y="33019"/>
                  </a:lnTo>
                  <a:lnTo>
                    <a:pt x="2442210" y="40639"/>
                  </a:lnTo>
                  <a:lnTo>
                    <a:pt x="2481579" y="67309"/>
                  </a:lnTo>
                  <a:lnTo>
                    <a:pt x="2515870" y="99059"/>
                  </a:lnTo>
                  <a:lnTo>
                    <a:pt x="2543810" y="137159"/>
                  </a:lnTo>
                  <a:lnTo>
                    <a:pt x="2552700" y="149859"/>
                  </a:lnTo>
                  <a:lnTo>
                    <a:pt x="2559050" y="163829"/>
                  </a:lnTo>
                  <a:lnTo>
                    <a:pt x="2566670" y="177800"/>
                  </a:lnTo>
                  <a:lnTo>
                    <a:pt x="2573020" y="193039"/>
                  </a:lnTo>
                  <a:lnTo>
                    <a:pt x="2585720" y="237489"/>
                  </a:lnTo>
                  <a:lnTo>
                    <a:pt x="2592070" y="284479"/>
                  </a:lnTo>
                  <a:lnTo>
                    <a:pt x="2592070" y="299719"/>
                  </a:lnTo>
                  <a:lnTo>
                    <a:pt x="2593340" y="1499869"/>
                  </a:lnTo>
                  <a:lnTo>
                    <a:pt x="2592070" y="1499869"/>
                  </a:lnTo>
                  <a:lnTo>
                    <a:pt x="2592070" y="1516379"/>
                  </a:lnTo>
                  <a:lnTo>
                    <a:pt x="2590800" y="1531619"/>
                  </a:lnTo>
                  <a:lnTo>
                    <a:pt x="2581910" y="1577339"/>
                  </a:lnTo>
                  <a:lnTo>
                    <a:pt x="2566670" y="1621789"/>
                  </a:lnTo>
                  <a:lnTo>
                    <a:pt x="2559050" y="1637029"/>
                  </a:lnTo>
                  <a:lnTo>
                    <a:pt x="2552700" y="1649729"/>
                  </a:lnTo>
                  <a:lnTo>
                    <a:pt x="2543810" y="1663699"/>
                  </a:lnTo>
                  <a:lnTo>
                    <a:pt x="2534920" y="1676399"/>
                  </a:lnTo>
                  <a:lnTo>
                    <a:pt x="2526029" y="1689099"/>
                  </a:lnTo>
                  <a:lnTo>
                    <a:pt x="2515870" y="1700529"/>
                  </a:lnTo>
                  <a:lnTo>
                    <a:pt x="2504440" y="1711959"/>
                  </a:lnTo>
                  <a:lnTo>
                    <a:pt x="2493010" y="1723389"/>
                  </a:lnTo>
                  <a:lnTo>
                    <a:pt x="2456179" y="1751329"/>
                  </a:lnTo>
                  <a:lnTo>
                    <a:pt x="2414270" y="1774189"/>
                  </a:lnTo>
                  <a:lnTo>
                    <a:pt x="2400300" y="1780539"/>
                  </a:lnTo>
                  <a:lnTo>
                    <a:pt x="2385060" y="1785619"/>
                  </a:lnTo>
                  <a:lnTo>
                    <a:pt x="2369820" y="1789429"/>
                  </a:lnTo>
                  <a:lnTo>
                    <a:pt x="2354579" y="1793239"/>
                  </a:lnTo>
                  <a:lnTo>
                    <a:pt x="2339340" y="1797049"/>
                  </a:lnTo>
                  <a:lnTo>
                    <a:pt x="2324100" y="1798319"/>
                  </a:lnTo>
                  <a:lnTo>
                    <a:pt x="2308860" y="1799589"/>
                  </a:lnTo>
                  <a:lnTo>
                    <a:pt x="2292350" y="1799589"/>
                  </a:lnTo>
                  <a:lnTo>
                    <a:pt x="299720" y="1800859"/>
                  </a:lnTo>
                  <a:lnTo>
                    <a:pt x="299720" y="1799589"/>
                  </a:lnTo>
                  <a:lnTo>
                    <a:pt x="284480" y="1799589"/>
                  </a:lnTo>
                  <a:lnTo>
                    <a:pt x="269240" y="1798319"/>
                  </a:lnTo>
                  <a:lnTo>
                    <a:pt x="254000" y="1797049"/>
                  </a:lnTo>
                  <a:lnTo>
                    <a:pt x="237490" y="1793239"/>
                  </a:lnTo>
                  <a:lnTo>
                    <a:pt x="223520" y="1790699"/>
                  </a:lnTo>
                  <a:lnTo>
                    <a:pt x="208280" y="1785619"/>
                  </a:lnTo>
                  <a:lnTo>
                    <a:pt x="193040" y="1780539"/>
                  </a:lnTo>
                  <a:lnTo>
                    <a:pt x="177800" y="1774189"/>
                  </a:lnTo>
                  <a:lnTo>
                    <a:pt x="163830" y="1767839"/>
                  </a:lnTo>
                  <a:lnTo>
                    <a:pt x="151130" y="1760219"/>
                  </a:lnTo>
                  <a:lnTo>
                    <a:pt x="137160" y="1752599"/>
                  </a:lnTo>
                  <a:lnTo>
                    <a:pt x="124460" y="1742439"/>
                  </a:lnTo>
                  <a:lnTo>
                    <a:pt x="111760" y="1733549"/>
                  </a:lnTo>
                  <a:lnTo>
                    <a:pt x="100330" y="1723389"/>
                  </a:lnTo>
                  <a:lnTo>
                    <a:pt x="87630" y="1711959"/>
                  </a:lnTo>
                  <a:lnTo>
                    <a:pt x="77470" y="1701799"/>
                  </a:lnTo>
                  <a:lnTo>
                    <a:pt x="67310" y="1689099"/>
                  </a:lnTo>
                  <a:lnTo>
                    <a:pt x="57150" y="1676399"/>
                  </a:lnTo>
                  <a:lnTo>
                    <a:pt x="49530" y="1663699"/>
                  </a:lnTo>
                  <a:lnTo>
                    <a:pt x="40640" y="1650999"/>
                  </a:lnTo>
                  <a:lnTo>
                    <a:pt x="33020" y="1637029"/>
                  </a:lnTo>
                  <a:lnTo>
                    <a:pt x="26670" y="1621789"/>
                  </a:lnTo>
                  <a:lnTo>
                    <a:pt x="20320" y="1607819"/>
                  </a:lnTo>
                  <a:lnTo>
                    <a:pt x="15240" y="1593849"/>
                  </a:lnTo>
                  <a:lnTo>
                    <a:pt x="11430" y="1578609"/>
                  </a:lnTo>
                  <a:lnTo>
                    <a:pt x="6350" y="1563369"/>
                  </a:lnTo>
                  <a:lnTo>
                    <a:pt x="3810" y="1548129"/>
                  </a:lnTo>
                  <a:lnTo>
                    <a:pt x="2540" y="1531619"/>
                  </a:lnTo>
                  <a:lnTo>
                    <a:pt x="1270" y="1516379"/>
                  </a:lnTo>
                  <a:lnTo>
                    <a:pt x="0" y="1501139"/>
                  </a:lnTo>
                  <a:lnTo>
                    <a:pt x="0" y="299719"/>
                  </a:lnTo>
                  <a:close/>
                </a:path>
              </a:pathLst>
            </a:custGeom>
            <a:ln w="38097">
              <a:solidFill>
                <a:srgbClr val="FF0000"/>
              </a:solidFill>
            </a:ln>
          </p:spPr>
          <p:txBody>
            <a:bodyPr wrap="square" lIns="0" tIns="0" rIns="0" bIns="0" rtlCol="0"/>
            <a:lstStyle/>
            <a:p>
              <a:endParaRPr sz="1240"/>
            </a:p>
          </p:txBody>
        </p:sp>
        <p:sp>
          <p:nvSpPr>
            <p:cNvPr id="12" name="object 12"/>
            <p:cNvSpPr/>
            <p:nvPr/>
          </p:nvSpPr>
          <p:spPr>
            <a:xfrm>
              <a:off x="6145530" y="2102772"/>
              <a:ext cx="2631440" cy="1838960"/>
            </a:xfrm>
            <a:custGeom>
              <a:avLst/>
              <a:gdLst/>
              <a:ahLst/>
              <a:cxnLst/>
              <a:rect l="l" t="t" r="r" b="b"/>
              <a:pathLst>
                <a:path w="2631440" h="1838960">
                  <a:moveTo>
                    <a:pt x="38087" y="19037"/>
                  </a:moveTo>
                  <a:lnTo>
                    <a:pt x="32512" y="5575"/>
                  </a:lnTo>
                  <a:lnTo>
                    <a:pt x="19050" y="0"/>
                  </a:lnTo>
                  <a:lnTo>
                    <a:pt x="5575" y="5575"/>
                  </a:lnTo>
                  <a:lnTo>
                    <a:pt x="0" y="19037"/>
                  </a:lnTo>
                  <a:lnTo>
                    <a:pt x="5575" y="32512"/>
                  </a:lnTo>
                  <a:lnTo>
                    <a:pt x="19050" y="38087"/>
                  </a:lnTo>
                  <a:lnTo>
                    <a:pt x="32512" y="32512"/>
                  </a:lnTo>
                  <a:lnTo>
                    <a:pt x="38087" y="19037"/>
                  </a:lnTo>
                  <a:close/>
                </a:path>
                <a:path w="2631440" h="1838960">
                  <a:moveTo>
                    <a:pt x="2631427" y="1819897"/>
                  </a:moveTo>
                  <a:lnTo>
                    <a:pt x="2625852" y="1806435"/>
                  </a:lnTo>
                  <a:lnTo>
                    <a:pt x="2612390" y="1800860"/>
                  </a:lnTo>
                  <a:lnTo>
                    <a:pt x="2598915" y="1806435"/>
                  </a:lnTo>
                  <a:lnTo>
                    <a:pt x="2593340" y="1819897"/>
                  </a:lnTo>
                  <a:lnTo>
                    <a:pt x="2598915" y="1833372"/>
                  </a:lnTo>
                  <a:lnTo>
                    <a:pt x="2612390" y="1838947"/>
                  </a:lnTo>
                  <a:lnTo>
                    <a:pt x="2625852" y="1833372"/>
                  </a:lnTo>
                  <a:lnTo>
                    <a:pt x="2631427" y="1819897"/>
                  </a:lnTo>
                  <a:close/>
                </a:path>
              </a:pathLst>
            </a:custGeom>
            <a:solidFill>
              <a:srgbClr val="FF0000"/>
            </a:solidFill>
          </p:spPr>
          <p:txBody>
            <a:bodyPr wrap="square" lIns="0" tIns="0" rIns="0" bIns="0" rtlCol="0"/>
            <a:lstStyle/>
            <a:p>
              <a:endParaRPr sz="1240"/>
            </a:p>
          </p:txBody>
        </p:sp>
        <p:sp>
          <p:nvSpPr>
            <p:cNvPr id="13" name="object 13"/>
            <p:cNvSpPr/>
            <p:nvPr/>
          </p:nvSpPr>
          <p:spPr>
            <a:xfrm>
              <a:off x="7202169" y="3922670"/>
              <a:ext cx="1319530" cy="678180"/>
            </a:xfrm>
            <a:custGeom>
              <a:avLst/>
              <a:gdLst/>
              <a:ahLst/>
              <a:cxnLst/>
              <a:rect l="l" t="t" r="r" b="b"/>
              <a:pathLst>
                <a:path w="1319529" h="678179">
                  <a:moveTo>
                    <a:pt x="0" y="113030"/>
                  </a:moveTo>
                  <a:lnTo>
                    <a:pt x="0" y="106680"/>
                  </a:lnTo>
                  <a:lnTo>
                    <a:pt x="0" y="100330"/>
                  </a:lnTo>
                  <a:lnTo>
                    <a:pt x="1270" y="95250"/>
                  </a:lnTo>
                  <a:lnTo>
                    <a:pt x="2539" y="88900"/>
                  </a:lnTo>
                  <a:lnTo>
                    <a:pt x="3809" y="83820"/>
                  </a:lnTo>
                  <a:lnTo>
                    <a:pt x="5079" y="77470"/>
                  </a:lnTo>
                  <a:lnTo>
                    <a:pt x="7620" y="72390"/>
                  </a:lnTo>
                  <a:lnTo>
                    <a:pt x="8889" y="67310"/>
                  </a:lnTo>
                  <a:lnTo>
                    <a:pt x="11429" y="60960"/>
                  </a:lnTo>
                  <a:lnTo>
                    <a:pt x="15239" y="55880"/>
                  </a:lnTo>
                  <a:lnTo>
                    <a:pt x="17779" y="50800"/>
                  </a:lnTo>
                  <a:lnTo>
                    <a:pt x="21589" y="45720"/>
                  </a:lnTo>
                  <a:lnTo>
                    <a:pt x="25400" y="41910"/>
                  </a:lnTo>
                  <a:lnTo>
                    <a:pt x="29209" y="36830"/>
                  </a:lnTo>
                  <a:lnTo>
                    <a:pt x="33020" y="33020"/>
                  </a:lnTo>
                  <a:lnTo>
                    <a:pt x="36829" y="29210"/>
                  </a:lnTo>
                  <a:lnTo>
                    <a:pt x="41909" y="25400"/>
                  </a:lnTo>
                  <a:lnTo>
                    <a:pt x="45720" y="21590"/>
                  </a:lnTo>
                  <a:lnTo>
                    <a:pt x="50800" y="17780"/>
                  </a:lnTo>
                  <a:lnTo>
                    <a:pt x="55879" y="15240"/>
                  </a:lnTo>
                  <a:lnTo>
                    <a:pt x="60959" y="11430"/>
                  </a:lnTo>
                  <a:lnTo>
                    <a:pt x="66039" y="8890"/>
                  </a:lnTo>
                  <a:lnTo>
                    <a:pt x="72389" y="7620"/>
                  </a:lnTo>
                  <a:lnTo>
                    <a:pt x="77470" y="5080"/>
                  </a:lnTo>
                  <a:lnTo>
                    <a:pt x="83820" y="3810"/>
                  </a:lnTo>
                  <a:lnTo>
                    <a:pt x="88900" y="2540"/>
                  </a:lnTo>
                  <a:lnTo>
                    <a:pt x="95250" y="1270"/>
                  </a:lnTo>
                  <a:lnTo>
                    <a:pt x="100329" y="0"/>
                  </a:lnTo>
                  <a:lnTo>
                    <a:pt x="106679" y="0"/>
                  </a:lnTo>
                  <a:lnTo>
                    <a:pt x="113029" y="0"/>
                  </a:lnTo>
                  <a:lnTo>
                    <a:pt x="1206500" y="0"/>
                  </a:lnTo>
                  <a:lnTo>
                    <a:pt x="1211579" y="0"/>
                  </a:lnTo>
                  <a:lnTo>
                    <a:pt x="1217929" y="0"/>
                  </a:lnTo>
                  <a:lnTo>
                    <a:pt x="1223009" y="1270"/>
                  </a:lnTo>
                  <a:lnTo>
                    <a:pt x="1229359" y="2540"/>
                  </a:lnTo>
                  <a:lnTo>
                    <a:pt x="1235709" y="3810"/>
                  </a:lnTo>
                  <a:lnTo>
                    <a:pt x="1240789" y="5080"/>
                  </a:lnTo>
                  <a:lnTo>
                    <a:pt x="1247139" y="7620"/>
                  </a:lnTo>
                  <a:lnTo>
                    <a:pt x="1252220" y="8890"/>
                  </a:lnTo>
                  <a:lnTo>
                    <a:pt x="1257300" y="11430"/>
                  </a:lnTo>
                  <a:lnTo>
                    <a:pt x="1262379" y="15240"/>
                  </a:lnTo>
                  <a:lnTo>
                    <a:pt x="1267459" y="17780"/>
                  </a:lnTo>
                  <a:lnTo>
                    <a:pt x="1272539" y="21590"/>
                  </a:lnTo>
                  <a:lnTo>
                    <a:pt x="1277620" y="25400"/>
                  </a:lnTo>
                  <a:lnTo>
                    <a:pt x="1281429" y="29210"/>
                  </a:lnTo>
                  <a:lnTo>
                    <a:pt x="1286509" y="33020"/>
                  </a:lnTo>
                  <a:lnTo>
                    <a:pt x="1290320" y="36830"/>
                  </a:lnTo>
                  <a:lnTo>
                    <a:pt x="1294129" y="41910"/>
                  </a:lnTo>
                  <a:lnTo>
                    <a:pt x="1297939" y="45720"/>
                  </a:lnTo>
                  <a:lnTo>
                    <a:pt x="1300479" y="50800"/>
                  </a:lnTo>
                  <a:lnTo>
                    <a:pt x="1304289" y="55880"/>
                  </a:lnTo>
                  <a:lnTo>
                    <a:pt x="1306829" y="60960"/>
                  </a:lnTo>
                  <a:lnTo>
                    <a:pt x="1309370" y="67310"/>
                  </a:lnTo>
                  <a:lnTo>
                    <a:pt x="1311909" y="72390"/>
                  </a:lnTo>
                  <a:lnTo>
                    <a:pt x="1313179" y="77470"/>
                  </a:lnTo>
                  <a:lnTo>
                    <a:pt x="1314450" y="83820"/>
                  </a:lnTo>
                  <a:lnTo>
                    <a:pt x="1316989" y="88900"/>
                  </a:lnTo>
                  <a:lnTo>
                    <a:pt x="1316989" y="95250"/>
                  </a:lnTo>
                  <a:lnTo>
                    <a:pt x="1318259" y="100330"/>
                  </a:lnTo>
                  <a:lnTo>
                    <a:pt x="1319529" y="106680"/>
                  </a:lnTo>
                  <a:lnTo>
                    <a:pt x="1319529" y="113030"/>
                  </a:lnTo>
                  <a:lnTo>
                    <a:pt x="1319529" y="565150"/>
                  </a:lnTo>
                  <a:lnTo>
                    <a:pt x="1319529" y="570230"/>
                  </a:lnTo>
                  <a:lnTo>
                    <a:pt x="1318259" y="576580"/>
                  </a:lnTo>
                  <a:lnTo>
                    <a:pt x="1318259" y="582930"/>
                  </a:lnTo>
                  <a:lnTo>
                    <a:pt x="1316989" y="588010"/>
                  </a:lnTo>
                  <a:lnTo>
                    <a:pt x="1315720" y="594360"/>
                  </a:lnTo>
                  <a:lnTo>
                    <a:pt x="1314450" y="599440"/>
                  </a:lnTo>
                  <a:lnTo>
                    <a:pt x="1311909" y="605790"/>
                  </a:lnTo>
                  <a:lnTo>
                    <a:pt x="1309370" y="610870"/>
                  </a:lnTo>
                  <a:lnTo>
                    <a:pt x="1306829" y="615950"/>
                  </a:lnTo>
                  <a:lnTo>
                    <a:pt x="1304289" y="621030"/>
                  </a:lnTo>
                  <a:lnTo>
                    <a:pt x="1300479" y="626110"/>
                  </a:lnTo>
                  <a:lnTo>
                    <a:pt x="1297939" y="631190"/>
                  </a:lnTo>
                  <a:lnTo>
                    <a:pt x="1294129" y="636270"/>
                  </a:lnTo>
                  <a:lnTo>
                    <a:pt x="1290320" y="640080"/>
                  </a:lnTo>
                  <a:lnTo>
                    <a:pt x="1286509" y="645160"/>
                  </a:lnTo>
                  <a:lnTo>
                    <a:pt x="1281429" y="648970"/>
                  </a:lnTo>
                  <a:lnTo>
                    <a:pt x="1277620" y="652780"/>
                  </a:lnTo>
                  <a:lnTo>
                    <a:pt x="1272539" y="656590"/>
                  </a:lnTo>
                  <a:lnTo>
                    <a:pt x="1267459" y="659130"/>
                  </a:lnTo>
                  <a:lnTo>
                    <a:pt x="1262379" y="662940"/>
                  </a:lnTo>
                  <a:lnTo>
                    <a:pt x="1229359" y="675640"/>
                  </a:lnTo>
                  <a:lnTo>
                    <a:pt x="1224279" y="676910"/>
                  </a:lnTo>
                  <a:lnTo>
                    <a:pt x="1217929" y="676910"/>
                  </a:lnTo>
                  <a:lnTo>
                    <a:pt x="1211579" y="678180"/>
                  </a:lnTo>
                  <a:lnTo>
                    <a:pt x="1206500" y="678180"/>
                  </a:lnTo>
                  <a:lnTo>
                    <a:pt x="113029" y="678180"/>
                  </a:lnTo>
                  <a:lnTo>
                    <a:pt x="106679" y="678180"/>
                  </a:lnTo>
                  <a:lnTo>
                    <a:pt x="100329" y="678180"/>
                  </a:lnTo>
                  <a:lnTo>
                    <a:pt x="95250" y="676910"/>
                  </a:lnTo>
                  <a:lnTo>
                    <a:pt x="88900" y="675640"/>
                  </a:lnTo>
                  <a:lnTo>
                    <a:pt x="83820" y="674370"/>
                  </a:lnTo>
                  <a:lnTo>
                    <a:pt x="77470" y="673100"/>
                  </a:lnTo>
                  <a:lnTo>
                    <a:pt x="72389" y="670560"/>
                  </a:lnTo>
                  <a:lnTo>
                    <a:pt x="66039" y="668020"/>
                  </a:lnTo>
                  <a:lnTo>
                    <a:pt x="60959" y="665480"/>
                  </a:lnTo>
                  <a:lnTo>
                    <a:pt x="55879" y="662940"/>
                  </a:lnTo>
                  <a:lnTo>
                    <a:pt x="50800" y="660400"/>
                  </a:lnTo>
                  <a:lnTo>
                    <a:pt x="45720" y="656590"/>
                  </a:lnTo>
                  <a:lnTo>
                    <a:pt x="41909" y="652780"/>
                  </a:lnTo>
                  <a:lnTo>
                    <a:pt x="36829" y="648970"/>
                  </a:lnTo>
                  <a:lnTo>
                    <a:pt x="33020" y="645160"/>
                  </a:lnTo>
                  <a:lnTo>
                    <a:pt x="29209" y="641350"/>
                  </a:lnTo>
                  <a:lnTo>
                    <a:pt x="25400" y="636270"/>
                  </a:lnTo>
                  <a:lnTo>
                    <a:pt x="21589" y="632460"/>
                  </a:lnTo>
                  <a:lnTo>
                    <a:pt x="17779" y="627380"/>
                  </a:lnTo>
                  <a:lnTo>
                    <a:pt x="15239" y="622300"/>
                  </a:lnTo>
                  <a:lnTo>
                    <a:pt x="11429" y="617220"/>
                  </a:lnTo>
                  <a:lnTo>
                    <a:pt x="8889" y="610870"/>
                  </a:lnTo>
                  <a:lnTo>
                    <a:pt x="7620" y="605790"/>
                  </a:lnTo>
                  <a:lnTo>
                    <a:pt x="5079" y="600710"/>
                  </a:lnTo>
                  <a:lnTo>
                    <a:pt x="3809" y="594360"/>
                  </a:lnTo>
                  <a:lnTo>
                    <a:pt x="2539" y="589280"/>
                  </a:lnTo>
                  <a:lnTo>
                    <a:pt x="1270" y="582930"/>
                  </a:lnTo>
                  <a:lnTo>
                    <a:pt x="0" y="576580"/>
                  </a:lnTo>
                  <a:lnTo>
                    <a:pt x="0" y="571500"/>
                  </a:lnTo>
                  <a:lnTo>
                    <a:pt x="0" y="565150"/>
                  </a:lnTo>
                  <a:lnTo>
                    <a:pt x="0" y="113030"/>
                  </a:lnTo>
                  <a:close/>
                </a:path>
              </a:pathLst>
            </a:custGeom>
            <a:ln w="38097">
              <a:solidFill>
                <a:srgbClr val="FF0000"/>
              </a:solidFill>
            </a:ln>
          </p:spPr>
          <p:txBody>
            <a:bodyPr wrap="square" lIns="0" tIns="0" rIns="0" bIns="0" rtlCol="0"/>
            <a:lstStyle/>
            <a:p>
              <a:endParaRPr sz="1240"/>
            </a:p>
          </p:txBody>
        </p:sp>
        <p:sp>
          <p:nvSpPr>
            <p:cNvPr id="14" name="object 14"/>
            <p:cNvSpPr/>
            <p:nvPr/>
          </p:nvSpPr>
          <p:spPr>
            <a:xfrm>
              <a:off x="7183120" y="3903632"/>
              <a:ext cx="1357630" cy="716280"/>
            </a:xfrm>
            <a:custGeom>
              <a:avLst/>
              <a:gdLst/>
              <a:ahLst/>
              <a:cxnLst/>
              <a:rect l="l" t="t" r="r" b="b"/>
              <a:pathLst>
                <a:path w="1357629" h="716279">
                  <a:moveTo>
                    <a:pt x="38087" y="19037"/>
                  </a:moveTo>
                  <a:lnTo>
                    <a:pt x="32512" y="5575"/>
                  </a:lnTo>
                  <a:lnTo>
                    <a:pt x="19050" y="0"/>
                  </a:lnTo>
                  <a:lnTo>
                    <a:pt x="5575" y="5575"/>
                  </a:lnTo>
                  <a:lnTo>
                    <a:pt x="0" y="19037"/>
                  </a:lnTo>
                  <a:lnTo>
                    <a:pt x="5575" y="32512"/>
                  </a:lnTo>
                  <a:lnTo>
                    <a:pt x="19050" y="38087"/>
                  </a:lnTo>
                  <a:lnTo>
                    <a:pt x="32512" y="32512"/>
                  </a:lnTo>
                  <a:lnTo>
                    <a:pt x="38087" y="19037"/>
                  </a:lnTo>
                  <a:close/>
                </a:path>
                <a:path w="1357629" h="716279">
                  <a:moveTo>
                    <a:pt x="1357617" y="697217"/>
                  </a:moveTo>
                  <a:lnTo>
                    <a:pt x="1352042" y="683755"/>
                  </a:lnTo>
                  <a:lnTo>
                    <a:pt x="1338580" y="678180"/>
                  </a:lnTo>
                  <a:lnTo>
                    <a:pt x="1325105" y="683755"/>
                  </a:lnTo>
                  <a:lnTo>
                    <a:pt x="1319530" y="697217"/>
                  </a:lnTo>
                  <a:lnTo>
                    <a:pt x="1325105" y="710692"/>
                  </a:lnTo>
                  <a:lnTo>
                    <a:pt x="1338580" y="716267"/>
                  </a:lnTo>
                  <a:lnTo>
                    <a:pt x="1352042" y="710692"/>
                  </a:lnTo>
                  <a:lnTo>
                    <a:pt x="1357617" y="697217"/>
                  </a:lnTo>
                  <a:close/>
                </a:path>
              </a:pathLst>
            </a:custGeom>
            <a:solidFill>
              <a:srgbClr val="FF0000"/>
            </a:solidFill>
          </p:spPr>
          <p:txBody>
            <a:bodyPr wrap="square" lIns="0" tIns="0" rIns="0" bIns="0" rtlCol="0"/>
            <a:lstStyle/>
            <a:p>
              <a:endParaRPr sz="1240"/>
            </a:p>
          </p:txBody>
        </p:sp>
        <p:sp>
          <p:nvSpPr>
            <p:cNvPr id="15" name="object 15"/>
            <p:cNvSpPr/>
            <p:nvPr/>
          </p:nvSpPr>
          <p:spPr>
            <a:xfrm>
              <a:off x="6004559" y="839110"/>
              <a:ext cx="3028950" cy="688340"/>
            </a:xfrm>
            <a:custGeom>
              <a:avLst/>
              <a:gdLst/>
              <a:ahLst/>
              <a:cxnLst/>
              <a:rect l="l" t="t" r="r" b="b"/>
              <a:pathLst>
                <a:path w="3028950" h="688340">
                  <a:moveTo>
                    <a:pt x="0" y="688339"/>
                  </a:moveTo>
                  <a:lnTo>
                    <a:pt x="3028949" y="0"/>
                  </a:lnTo>
                </a:path>
              </a:pathLst>
            </a:custGeom>
            <a:ln w="38097">
              <a:solidFill>
                <a:srgbClr val="FF0000"/>
              </a:solidFill>
            </a:ln>
          </p:spPr>
          <p:txBody>
            <a:bodyPr wrap="square" lIns="0" tIns="0" rIns="0" bIns="0" rtlCol="0"/>
            <a:lstStyle/>
            <a:p>
              <a:endParaRPr sz="1240"/>
            </a:p>
          </p:txBody>
        </p:sp>
        <p:pic>
          <p:nvPicPr>
            <p:cNvPr id="16" name="object 16"/>
            <p:cNvPicPr/>
            <p:nvPr/>
          </p:nvPicPr>
          <p:blipFill>
            <a:blip r:embed="rId3" cstate="print"/>
            <a:stretch>
              <a:fillRect/>
            </a:stretch>
          </p:blipFill>
          <p:spPr>
            <a:xfrm>
              <a:off x="9113519" y="366670"/>
              <a:ext cx="1365250" cy="927099"/>
            </a:xfrm>
            <a:prstGeom prst="rect">
              <a:avLst/>
            </a:prstGeom>
          </p:spPr>
        </p:pic>
        <p:sp>
          <p:nvSpPr>
            <p:cNvPr id="17" name="object 17"/>
            <p:cNvSpPr/>
            <p:nvPr/>
          </p:nvSpPr>
          <p:spPr>
            <a:xfrm>
              <a:off x="9137650" y="366670"/>
              <a:ext cx="1341120" cy="899160"/>
            </a:xfrm>
            <a:custGeom>
              <a:avLst/>
              <a:gdLst/>
              <a:ahLst/>
              <a:cxnLst/>
              <a:rect l="l" t="t" r="r" b="b"/>
              <a:pathLst>
                <a:path w="1341120" h="899160">
                  <a:moveTo>
                    <a:pt x="0" y="149860"/>
                  </a:moveTo>
                  <a:lnTo>
                    <a:pt x="0" y="142240"/>
                  </a:lnTo>
                  <a:lnTo>
                    <a:pt x="0" y="134620"/>
                  </a:lnTo>
                  <a:lnTo>
                    <a:pt x="1270" y="125730"/>
                  </a:lnTo>
                  <a:lnTo>
                    <a:pt x="2540" y="119380"/>
                  </a:lnTo>
                  <a:lnTo>
                    <a:pt x="5079" y="110490"/>
                  </a:lnTo>
                  <a:lnTo>
                    <a:pt x="7620" y="102870"/>
                  </a:lnTo>
                  <a:lnTo>
                    <a:pt x="10159" y="96520"/>
                  </a:lnTo>
                  <a:lnTo>
                    <a:pt x="12700" y="88900"/>
                  </a:lnTo>
                  <a:lnTo>
                    <a:pt x="16509" y="81280"/>
                  </a:lnTo>
                  <a:lnTo>
                    <a:pt x="20320" y="74930"/>
                  </a:lnTo>
                  <a:lnTo>
                    <a:pt x="24129" y="68580"/>
                  </a:lnTo>
                  <a:lnTo>
                    <a:pt x="27940" y="60960"/>
                  </a:lnTo>
                  <a:lnTo>
                    <a:pt x="33020" y="55880"/>
                  </a:lnTo>
                  <a:lnTo>
                    <a:pt x="38100" y="49530"/>
                  </a:lnTo>
                  <a:lnTo>
                    <a:pt x="43179" y="44450"/>
                  </a:lnTo>
                  <a:lnTo>
                    <a:pt x="49529" y="38100"/>
                  </a:lnTo>
                  <a:lnTo>
                    <a:pt x="55879" y="33020"/>
                  </a:lnTo>
                  <a:lnTo>
                    <a:pt x="60959" y="27940"/>
                  </a:lnTo>
                  <a:lnTo>
                    <a:pt x="67309" y="24130"/>
                  </a:lnTo>
                  <a:lnTo>
                    <a:pt x="74929" y="20320"/>
                  </a:lnTo>
                  <a:lnTo>
                    <a:pt x="81279" y="16510"/>
                  </a:lnTo>
                  <a:lnTo>
                    <a:pt x="88900" y="12700"/>
                  </a:lnTo>
                  <a:lnTo>
                    <a:pt x="96520" y="10160"/>
                  </a:lnTo>
                  <a:lnTo>
                    <a:pt x="102870" y="7620"/>
                  </a:lnTo>
                  <a:lnTo>
                    <a:pt x="110490" y="5080"/>
                  </a:lnTo>
                  <a:lnTo>
                    <a:pt x="118109" y="3810"/>
                  </a:lnTo>
                  <a:lnTo>
                    <a:pt x="125729" y="1270"/>
                  </a:lnTo>
                  <a:lnTo>
                    <a:pt x="134620" y="1270"/>
                  </a:lnTo>
                  <a:lnTo>
                    <a:pt x="142240" y="0"/>
                  </a:lnTo>
                  <a:lnTo>
                    <a:pt x="149859" y="0"/>
                  </a:lnTo>
                  <a:lnTo>
                    <a:pt x="1191259" y="0"/>
                  </a:lnTo>
                  <a:lnTo>
                    <a:pt x="1198879" y="0"/>
                  </a:lnTo>
                  <a:lnTo>
                    <a:pt x="1206500" y="1270"/>
                  </a:lnTo>
                  <a:lnTo>
                    <a:pt x="1215390" y="1270"/>
                  </a:lnTo>
                  <a:lnTo>
                    <a:pt x="1223009" y="3810"/>
                  </a:lnTo>
                  <a:lnTo>
                    <a:pt x="1230629" y="5080"/>
                  </a:lnTo>
                  <a:lnTo>
                    <a:pt x="1238250" y="7620"/>
                  </a:lnTo>
                  <a:lnTo>
                    <a:pt x="1244600" y="10160"/>
                  </a:lnTo>
                  <a:lnTo>
                    <a:pt x="1252220" y="12700"/>
                  </a:lnTo>
                  <a:lnTo>
                    <a:pt x="1259840" y="16510"/>
                  </a:lnTo>
                  <a:lnTo>
                    <a:pt x="1266190" y="20320"/>
                  </a:lnTo>
                  <a:lnTo>
                    <a:pt x="1273809" y="24130"/>
                  </a:lnTo>
                  <a:lnTo>
                    <a:pt x="1280159" y="27940"/>
                  </a:lnTo>
                  <a:lnTo>
                    <a:pt x="1285240" y="33020"/>
                  </a:lnTo>
                  <a:lnTo>
                    <a:pt x="1291590" y="38100"/>
                  </a:lnTo>
                  <a:lnTo>
                    <a:pt x="1297940" y="44450"/>
                  </a:lnTo>
                  <a:lnTo>
                    <a:pt x="1303020" y="49530"/>
                  </a:lnTo>
                  <a:lnTo>
                    <a:pt x="1308100" y="55880"/>
                  </a:lnTo>
                  <a:lnTo>
                    <a:pt x="1313179" y="60960"/>
                  </a:lnTo>
                  <a:lnTo>
                    <a:pt x="1316990" y="68580"/>
                  </a:lnTo>
                  <a:lnTo>
                    <a:pt x="1320800" y="74930"/>
                  </a:lnTo>
                  <a:lnTo>
                    <a:pt x="1324609" y="81280"/>
                  </a:lnTo>
                  <a:lnTo>
                    <a:pt x="1328420" y="88900"/>
                  </a:lnTo>
                  <a:lnTo>
                    <a:pt x="1330959" y="96520"/>
                  </a:lnTo>
                  <a:lnTo>
                    <a:pt x="1333500" y="102870"/>
                  </a:lnTo>
                  <a:lnTo>
                    <a:pt x="1336040" y="110490"/>
                  </a:lnTo>
                  <a:lnTo>
                    <a:pt x="1338579" y="119380"/>
                  </a:lnTo>
                  <a:lnTo>
                    <a:pt x="1339850" y="125730"/>
                  </a:lnTo>
                  <a:lnTo>
                    <a:pt x="1341120" y="134620"/>
                  </a:lnTo>
                  <a:lnTo>
                    <a:pt x="1341120" y="142240"/>
                  </a:lnTo>
                  <a:lnTo>
                    <a:pt x="1341120" y="149860"/>
                  </a:lnTo>
                  <a:lnTo>
                    <a:pt x="1341120" y="748030"/>
                  </a:lnTo>
                  <a:lnTo>
                    <a:pt x="1341120" y="756920"/>
                  </a:lnTo>
                  <a:lnTo>
                    <a:pt x="1341120" y="764540"/>
                  </a:lnTo>
                  <a:lnTo>
                    <a:pt x="1339850" y="772160"/>
                  </a:lnTo>
                  <a:lnTo>
                    <a:pt x="1338579" y="779780"/>
                  </a:lnTo>
                  <a:lnTo>
                    <a:pt x="1336040" y="787400"/>
                  </a:lnTo>
                  <a:lnTo>
                    <a:pt x="1334770" y="795020"/>
                  </a:lnTo>
                  <a:lnTo>
                    <a:pt x="1330959" y="802640"/>
                  </a:lnTo>
                  <a:lnTo>
                    <a:pt x="1328420" y="808990"/>
                  </a:lnTo>
                  <a:lnTo>
                    <a:pt x="1325879" y="816610"/>
                  </a:lnTo>
                  <a:lnTo>
                    <a:pt x="1320800" y="822960"/>
                  </a:lnTo>
                  <a:lnTo>
                    <a:pt x="1316990" y="830580"/>
                  </a:lnTo>
                  <a:lnTo>
                    <a:pt x="1313179" y="836930"/>
                  </a:lnTo>
                  <a:lnTo>
                    <a:pt x="1308100" y="843280"/>
                  </a:lnTo>
                  <a:lnTo>
                    <a:pt x="1303020" y="848360"/>
                  </a:lnTo>
                  <a:lnTo>
                    <a:pt x="1297940" y="854710"/>
                  </a:lnTo>
                  <a:lnTo>
                    <a:pt x="1291590" y="859790"/>
                  </a:lnTo>
                  <a:lnTo>
                    <a:pt x="1286509" y="864870"/>
                  </a:lnTo>
                  <a:lnTo>
                    <a:pt x="1280159" y="869950"/>
                  </a:lnTo>
                  <a:lnTo>
                    <a:pt x="1273809" y="873760"/>
                  </a:lnTo>
                  <a:lnTo>
                    <a:pt x="1266190" y="877570"/>
                  </a:lnTo>
                  <a:lnTo>
                    <a:pt x="1259840" y="881380"/>
                  </a:lnTo>
                  <a:lnTo>
                    <a:pt x="1252220" y="885190"/>
                  </a:lnTo>
                  <a:lnTo>
                    <a:pt x="1245870" y="887730"/>
                  </a:lnTo>
                  <a:lnTo>
                    <a:pt x="1238250" y="891540"/>
                  </a:lnTo>
                  <a:lnTo>
                    <a:pt x="1230629" y="892810"/>
                  </a:lnTo>
                  <a:lnTo>
                    <a:pt x="1223009" y="895350"/>
                  </a:lnTo>
                  <a:lnTo>
                    <a:pt x="1215390" y="896620"/>
                  </a:lnTo>
                  <a:lnTo>
                    <a:pt x="1207770" y="897890"/>
                  </a:lnTo>
                  <a:lnTo>
                    <a:pt x="1200150" y="897890"/>
                  </a:lnTo>
                  <a:lnTo>
                    <a:pt x="1191259" y="897890"/>
                  </a:lnTo>
                  <a:lnTo>
                    <a:pt x="149859" y="899160"/>
                  </a:lnTo>
                  <a:lnTo>
                    <a:pt x="142240" y="897890"/>
                  </a:lnTo>
                  <a:lnTo>
                    <a:pt x="134620" y="897890"/>
                  </a:lnTo>
                  <a:lnTo>
                    <a:pt x="125729" y="896620"/>
                  </a:lnTo>
                  <a:lnTo>
                    <a:pt x="118109" y="895350"/>
                  </a:lnTo>
                  <a:lnTo>
                    <a:pt x="110490" y="894080"/>
                  </a:lnTo>
                  <a:lnTo>
                    <a:pt x="102870" y="891540"/>
                  </a:lnTo>
                  <a:lnTo>
                    <a:pt x="96520" y="889000"/>
                  </a:lnTo>
                  <a:lnTo>
                    <a:pt x="88900" y="885190"/>
                  </a:lnTo>
                  <a:lnTo>
                    <a:pt x="81279" y="882650"/>
                  </a:lnTo>
                  <a:lnTo>
                    <a:pt x="74929" y="878840"/>
                  </a:lnTo>
                  <a:lnTo>
                    <a:pt x="67309" y="875030"/>
                  </a:lnTo>
                  <a:lnTo>
                    <a:pt x="60959" y="869950"/>
                  </a:lnTo>
                  <a:lnTo>
                    <a:pt x="55879" y="864870"/>
                  </a:lnTo>
                  <a:lnTo>
                    <a:pt x="49529" y="859790"/>
                  </a:lnTo>
                  <a:lnTo>
                    <a:pt x="43179" y="854710"/>
                  </a:lnTo>
                  <a:lnTo>
                    <a:pt x="38100" y="848360"/>
                  </a:lnTo>
                  <a:lnTo>
                    <a:pt x="33020" y="843280"/>
                  </a:lnTo>
                  <a:lnTo>
                    <a:pt x="27940" y="836930"/>
                  </a:lnTo>
                  <a:lnTo>
                    <a:pt x="24129" y="830580"/>
                  </a:lnTo>
                  <a:lnTo>
                    <a:pt x="20320" y="824230"/>
                  </a:lnTo>
                  <a:lnTo>
                    <a:pt x="16509" y="816610"/>
                  </a:lnTo>
                  <a:lnTo>
                    <a:pt x="12700" y="810260"/>
                  </a:lnTo>
                  <a:lnTo>
                    <a:pt x="10159" y="802640"/>
                  </a:lnTo>
                  <a:lnTo>
                    <a:pt x="7620" y="795020"/>
                  </a:lnTo>
                  <a:lnTo>
                    <a:pt x="5079" y="787400"/>
                  </a:lnTo>
                  <a:lnTo>
                    <a:pt x="2540" y="779780"/>
                  </a:lnTo>
                  <a:lnTo>
                    <a:pt x="1270" y="772160"/>
                  </a:lnTo>
                  <a:lnTo>
                    <a:pt x="0" y="764540"/>
                  </a:lnTo>
                  <a:lnTo>
                    <a:pt x="0" y="756920"/>
                  </a:lnTo>
                  <a:lnTo>
                    <a:pt x="0" y="749300"/>
                  </a:lnTo>
                  <a:lnTo>
                    <a:pt x="0" y="149860"/>
                  </a:lnTo>
                  <a:close/>
                </a:path>
              </a:pathLst>
            </a:custGeom>
            <a:ln w="38097">
              <a:solidFill>
                <a:srgbClr val="FF0000"/>
              </a:solidFill>
            </a:ln>
          </p:spPr>
          <p:txBody>
            <a:bodyPr wrap="square" lIns="0" tIns="0" rIns="0" bIns="0" rtlCol="0"/>
            <a:lstStyle/>
            <a:p>
              <a:endParaRPr sz="1240"/>
            </a:p>
          </p:txBody>
        </p:sp>
        <p:sp>
          <p:nvSpPr>
            <p:cNvPr id="18" name="object 18"/>
            <p:cNvSpPr/>
            <p:nvPr/>
          </p:nvSpPr>
          <p:spPr>
            <a:xfrm>
              <a:off x="9118600" y="347632"/>
              <a:ext cx="1379220" cy="937260"/>
            </a:xfrm>
            <a:custGeom>
              <a:avLst/>
              <a:gdLst/>
              <a:ahLst/>
              <a:cxnLst/>
              <a:rect l="l" t="t" r="r" b="b"/>
              <a:pathLst>
                <a:path w="1379220" h="937260">
                  <a:moveTo>
                    <a:pt x="38087" y="19037"/>
                  </a:moveTo>
                  <a:lnTo>
                    <a:pt x="32512" y="5575"/>
                  </a:lnTo>
                  <a:lnTo>
                    <a:pt x="19050" y="0"/>
                  </a:lnTo>
                  <a:lnTo>
                    <a:pt x="5575" y="5575"/>
                  </a:lnTo>
                  <a:lnTo>
                    <a:pt x="0" y="19037"/>
                  </a:lnTo>
                  <a:lnTo>
                    <a:pt x="5575" y="32512"/>
                  </a:lnTo>
                  <a:lnTo>
                    <a:pt x="19050" y="38087"/>
                  </a:lnTo>
                  <a:lnTo>
                    <a:pt x="32512" y="32512"/>
                  </a:lnTo>
                  <a:lnTo>
                    <a:pt x="38087" y="19037"/>
                  </a:lnTo>
                  <a:close/>
                </a:path>
                <a:path w="1379220" h="937260">
                  <a:moveTo>
                    <a:pt x="1379207" y="918197"/>
                  </a:moveTo>
                  <a:lnTo>
                    <a:pt x="1373632" y="904735"/>
                  </a:lnTo>
                  <a:lnTo>
                    <a:pt x="1360170" y="899160"/>
                  </a:lnTo>
                  <a:lnTo>
                    <a:pt x="1346695" y="904735"/>
                  </a:lnTo>
                  <a:lnTo>
                    <a:pt x="1341120" y="918197"/>
                  </a:lnTo>
                  <a:lnTo>
                    <a:pt x="1346695" y="931672"/>
                  </a:lnTo>
                  <a:lnTo>
                    <a:pt x="1360170" y="937247"/>
                  </a:lnTo>
                  <a:lnTo>
                    <a:pt x="1373632" y="931672"/>
                  </a:lnTo>
                  <a:lnTo>
                    <a:pt x="1379207" y="918197"/>
                  </a:lnTo>
                  <a:close/>
                </a:path>
              </a:pathLst>
            </a:custGeom>
            <a:solidFill>
              <a:srgbClr val="FF0000"/>
            </a:solidFill>
          </p:spPr>
          <p:txBody>
            <a:bodyPr wrap="square" lIns="0" tIns="0" rIns="0" bIns="0" rtlCol="0"/>
            <a:lstStyle/>
            <a:p>
              <a:endParaRPr sz="1240"/>
            </a:p>
          </p:txBody>
        </p:sp>
        <p:sp>
          <p:nvSpPr>
            <p:cNvPr id="19" name="object 19"/>
            <p:cNvSpPr/>
            <p:nvPr/>
          </p:nvSpPr>
          <p:spPr>
            <a:xfrm>
              <a:off x="9013190" y="785770"/>
              <a:ext cx="124460" cy="111760"/>
            </a:xfrm>
            <a:custGeom>
              <a:avLst/>
              <a:gdLst/>
              <a:ahLst/>
              <a:cxnLst/>
              <a:rect l="l" t="t" r="r" b="b"/>
              <a:pathLst>
                <a:path w="124459" h="111759">
                  <a:moveTo>
                    <a:pt x="0" y="0"/>
                  </a:moveTo>
                  <a:lnTo>
                    <a:pt x="25400" y="111760"/>
                  </a:lnTo>
                  <a:lnTo>
                    <a:pt x="124459" y="30480"/>
                  </a:lnTo>
                  <a:lnTo>
                    <a:pt x="0" y="0"/>
                  </a:lnTo>
                  <a:close/>
                </a:path>
              </a:pathLst>
            </a:custGeom>
            <a:solidFill>
              <a:srgbClr val="FF0000"/>
            </a:solidFill>
          </p:spPr>
          <p:txBody>
            <a:bodyPr wrap="square" lIns="0" tIns="0" rIns="0" bIns="0" rtlCol="0"/>
            <a:lstStyle/>
            <a:p>
              <a:endParaRPr sz="1240"/>
            </a:p>
          </p:txBody>
        </p:sp>
        <p:pic>
          <p:nvPicPr>
            <p:cNvPr id="20" name="object 20"/>
            <p:cNvPicPr/>
            <p:nvPr/>
          </p:nvPicPr>
          <p:blipFill>
            <a:blip r:embed="rId4" cstate="print"/>
            <a:stretch>
              <a:fillRect/>
            </a:stretch>
          </p:blipFill>
          <p:spPr>
            <a:xfrm>
              <a:off x="209550" y="2906670"/>
              <a:ext cx="2879090" cy="2379980"/>
            </a:xfrm>
            <a:prstGeom prst="rect">
              <a:avLst/>
            </a:prstGeom>
          </p:spPr>
        </p:pic>
        <p:sp>
          <p:nvSpPr>
            <p:cNvPr id="21" name="object 21"/>
            <p:cNvSpPr/>
            <p:nvPr/>
          </p:nvSpPr>
          <p:spPr>
            <a:xfrm>
              <a:off x="233679" y="2906670"/>
              <a:ext cx="2854960" cy="2350770"/>
            </a:xfrm>
            <a:custGeom>
              <a:avLst/>
              <a:gdLst/>
              <a:ahLst/>
              <a:cxnLst/>
              <a:rect l="l" t="t" r="r" b="b"/>
              <a:pathLst>
                <a:path w="2854960" h="2350770">
                  <a:moveTo>
                    <a:pt x="0" y="392430"/>
                  </a:moveTo>
                  <a:lnTo>
                    <a:pt x="1270" y="370840"/>
                  </a:lnTo>
                  <a:lnTo>
                    <a:pt x="2540" y="350520"/>
                  </a:lnTo>
                  <a:lnTo>
                    <a:pt x="5080" y="330200"/>
                  </a:lnTo>
                  <a:lnTo>
                    <a:pt x="8890" y="309880"/>
                  </a:lnTo>
                  <a:lnTo>
                    <a:pt x="13970" y="290830"/>
                  </a:lnTo>
                  <a:lnTo>
                    <a:pt x="19050" y="270510"/>
                  </a:lnTo>
                  <a:lnTo>
                    <a:pt x="26670" y="251460"/>
                  </a:lnTo>
                  <a:lnTo>
                    <a:pt x="34290" y="232410"/>
                  </a:lnTo>
                  <a:lnTo>
                    <a:pt x="43180" y="214630"/>
                  </a:lnTo>
                  <a:lnTo>
                    <a:pt x="63500" y="177800"/>
                  </a:lnTo>
                  <a:lnTo>
                    <a:pt x="87630" y="144780"/>
                  </a:lnTo>
                  <a:lnTo>
                    <a:pt x="115570" y="115570"/>
                  </a:lnTo>
                  <a:lnTo>
                    <a:pt x="129540" y="100330"/>
                  </a:lnTo>
                  <a:lnTo>
                    <a:pt x="161290" y="74930"/>
                  </a:lnTo>
                  <a:lnTo>
                    <a:pt x="195579" y="53340"/>
                  </a:lnTo>
                  <a:lnTo>
                    <a:pt x="232410" y="34290"/>
                  </a:lnTo>
                  <a:lnTo>
                    <a:pt x="251460" y="26670"/>
                  </a:lnTo>
                  <a:lnTo>
                    <a:pt x="270510" y="19050"/>
                  </a:lnTo>
                  <a:lnTo>
                    <a:pt x="311150" y="8890"/>
                  </a:lnTo>
                  <a:lnTo>
                    <a:pt x="350520" y="2540"/>
                  </a:lnTo>
                  <a:lnTo>
                    <a:pt x="372110" y="0"/>
                  </a:lnTo>
                  <a:lnTo>
                    <a:pt x="392430" y="0"/>
                  </a:lnTo>
                  <a:lnTo>
                    <a:pt x="2463800" y="0"/>
                  </a:lnTo>
                  <a:lnTo>
                    <a:pt x="2484120" y="0"/>
                  </a:lnTo>
                  <a:lnTo>
                    <a:pt x="2504440" y="2540"/>
                  </a:lnTo>
                  <a:lnTo>
                    <a:pt x="2545080" y="8890"/>
                  </a:lnTo>
                  <a:lnTo>
                    <a:pt x="2584450" y="19050"/>
                  </a:lnTo>
                  <a:lnTo>
                    <a:pt x="2603500" y="26670"/>
                  </a:lnTo>
                  <a:lnTo>
                    <a:pt x="2622550" y="34290"/>
                  </a:lnTo>
                  <a:lnTo>
                    <a:pt x="2641600" y="43180"/>
                  </a:lnTo>
                  <a:lnTo>
                    <a:pt x="2659380" y="53340"/>
                  </a:lnTo>
                  <a:lnTo>
                    <a:pt x="2677160" y="63500"/>
                  </a:lnTo>
                  <a:lnTo>
                    <a:pt x="2693670" y="74930"/>
                  </a:lnTo>
                  <a:lnTo>
                    <a:pt x="2710180" y="87630"/>
                  </a:lnTo>
                  <a:lnTo>
                    <a:pt x="2725420" y="100330"/>
                  </a:lnTo>
                  <a:lnTo>
                    <a:pt x="2740660" y="115570"/>
                  </a:lnTo>
                  <a:lnTo>
                    <a:pt x="2754630" y="129540"/>
                  </a:lnTo>
                  <a:lnTo>
                    <a:pt x="2768600" y="144780"/>
                  </a:lnTo>
                  <a:lnTo>
                    <a:pt x="2780030" y="161290"/>
                  </a:lnTo>
                  <a:lnTo>
                    <a:pt x="2791460" y="177800"/>
                  </a:lnTo>
                  <a:lnTo>
                    <a:pt x="2802890" y="195580"/>
                  </a:lnTo>
                  <a:lnTo>
                    <a:pt x="2811780" y="214630"/>
                  </a:lnTo>
                  <a:lnTo>
                    <a:pt x="2820670" y="232410"/>
                  </a:lnTo>
                  <a:lnTo>
                    <a:pt x="2835910" y="270510"/>
                  </a:lnTo>
                  <a:lnTo>
                    <a:pt x="2846070" y="309880"/>
                  </a:lnTo>
                  <a:lnTo>
                    <a:pt x="2852420" y="350520"/>
                  </a:lnTo>
                  <a:lnTo>
                    <a:pt x="2854960" y="370840"/>
                  </a:lnTo>
                  <a:lnTo>
                    <a:pt x="2854960" y="392430"/>
                  </a:lnTo>
                  <a:lnTo>
                    <a:pt x="2854960" y="1958340"/>
                  </a:lnTo>
                  <a:lnTo>
                    <a:pt x="2854960" y="1978660"/>
                  </a:lnTo>
                  <a:lnTo>
                    <a:pt x="2853690" y="1998980"/>
                  </a:lnTo>
                  <a:lnTo>
                    <a:pt x="2851150" y="2019300"/>
                  </a:lnTo>
                  <a:lnTo>
                    <a:pt x="2847340" y="2039620"/>
                  </a:lnTo>
                  <a:lnTo>
                    <a:pt x="2842260" y="2059940"/>
                  </a:lnTo>
                  <a:lnTo>
                    <a:pt x="2835910" y="2078990"/>
                  </a:lnTo>
                  <a:lnTo>
                    <a:pt x="2829560" y="2098040"/>
                  </a:lnTo>
                  <a:lnTo>
                    <a:pt x="2821940" y="2117090"/>
                  </a:lnTo>
                  <a:lnTo>
                    <a:pt x="2813050" y="2136140"/>
                  </a:lnTo>
                  <a:lnTo>
                    <a:pt x="2802890" y="2153920"/>
                  </a:lnTo>
                  <a:lnTo>
                    <a:pt x="2792730" y="2171700"/>
                  </a:lnTo>
                  <a:lnTo>
                    <a:pt x="2780030" y="2188210"/>
                  </a:lnTo>
                  <a:lnTo>
                    <a:pt x="2768600" y="2204720"/>
                  </a:lnTo>
                  <a:lnTo>
                    <a:pt x="2754630" y="2219960"/>
                  </a:lnTo>
                  <a:lnTo>
                    <a:pt x="2740660" y="2235200"/>
                  </a:lnTo>
                  <a:lnTo>
                    <a:pt x="2725420" y="2249170"/>
                  </a:lnTo>
                  <a:lnTo>
                    <a:pt x="2710180" y="2263140"/>
                  </a:lnTo>
                  <a:lnTo>
                    <a:pt x="2693670" y="2274570"/>
                  </a:lnTo>
                  <a:lnTo>
                    <a:pt x="2677160" y="2286000"/>
                  </a:lnTo>
                  <a:lnTo>
                    <a:pt x="2659380" y="2297430"/>
                  </a:lnTo>
                  <a:lnTo>
                    <a:pt x="2641600" y="2307590"/>
                  </a:lnTo>
                  <a:lnTo>
                    <a:pt x="2623820" y="2316480"/>
                  </a:lnTo>
                  <a:lnTo>
                    <a:pt x="2604770" y="2324100"/>
                  </a:lnTo>
                  <a:lnTo>
                    <a:pt x="2584450" y="2330450"/>
                  </a:lnTo>
                  <a:lnTo>
                    <a:pt x="2565400" y="2336800"/>
                  </a:lnTo>
                  <a:lnTo>
                    <a:pt x="2545080" y="2340610"/>
                  </a:lnTo>
                  <a:lnTo>
                    <a:pt x="2524760" y="2345690"/>
                  </a:lnTo>
                  <a:lnTo>
                    <a:pt x="2504440" y="2348230"/>
                  </a:lnTo>
                  <a:lnTo>
                    <a:pt x="2484120" y="2349500"/>
                  </a:lnTo>
                  <a:lnTo>
                    <a:pt x="2463800" y="2349500"/>
                  </a:lnTo>
                  <a:lnTo>
                    <a:pt x="392430" y="2350770"/>
                  </a:lnTo>
                  <a:lnTo>
                    <a:pt x="372110" y="2349500"/>
                  </a:lnTo>
                  <a:lnTo>
                    <a:pt x="350520" y="2348230"/>
                  </a:lnTo>
                  <a:lnTo>
                    <a:pt x="311150" y="2341880"/>
                  </a:lnTo>
                  <a:lnTo>
                    <a:pt x="270510" y="2331720"/>
                  </a:lnTo>
                  <a:lnTo>
                    <a:pt x="251460" y="2324100"/>
                  </a:lnTo>
                  <a:lnTo>
                    <a:pt x="232410" y="2316480"/>
                  </a:lnTo>
                  <a:lnTo>
                    <a:pt x="195579" y="2297430"/>
                  </a:lnTo>
                  <a:lnTo>
                    <a:pt x="161290" y="2275840"/>
                  </a:lnTo>
                  <a:lnTo>
                    <a:pt x="129540" y="2249170"/>
                  </a:lnTo>
                  <a:lnTo>
                    <a:pt x="115570" y="2235200"/>
                  </a:lnTo>
                  <a:lnTo>
                    <a:pt x="100330" y="2221230"/>
                  </a:lnTo>
                  <a:lnTo>
                    <a:pt x="87630" y="2204720"/>
                  </a:lnTo>
                  <a:lnTo>
                    <a:pt x="74930" y="2189480"/>
                  </a:lnTo>
                  <a:lnTo>
                    <a:pt x="63500" y="2171700"/>
                  </a:lnTo>
                  <a:lnTo>
                    <a:pt x="53340" y="2153920"/>
                  </a:lnTo>
                  <a:lnTo>
                    <a:pt x="43180" y="2136140"/>
                  </a:lnTo>
                  <a:lnTo>
                    <a:pt x="34290" y="2118360"/>
                  </a:lnTo>
                  <a:lnTo>
                    <a:pt x="19050" y="2078990"/>
                  </a:lnTo>
                  <a:lnTo>
                    <a:pt x="8890" y="2039620"/>
                  </a:lnTo>
                  <a:lnTo>
                    <a:pt x="2540" y="1998980"/>
                  </a:lnTo>
                  <a:lnTo>
                    <a:pt x="1270" y="1978660"/>
                  </a:lnTo>
                  <a:lnTo>
                    <a:pt x="0" y="1958340"/>
                  </a:lnTo>
                  <a:lnTo>
                    <a:pt x="0" y="392430"/>
                  </a:lnTo>
                  <a:close/>
                </a:path>
              </a:pathLst>
            </a:custGeom>
            <a:ln w="38097">
              <a:solidFill>
                <a:srgbClr val="FF0000"/>
              </a:solidFill>
            </a:ln>
          </p:spPr>
          <p:txBody>
            <a:bodyPr wrap="square" lIns="0" tIns="0" rIns="0" bIns="0" rtlCol="0"/>
            <a:lstStyle/>
            <a:p>
              <a:endParaRPr sz="1240"/>
            </a:p>
          </p:txBody>
        </p:sp>
        <p:sp>
          <p:nvSpPr>
            <p:cNvPr id="22" name="object 22"/>
            <p:cNvSpPr/>
            <p:nvPr/>
          </p:nvSpPr>
          <p:spPr>
            <a:xfrm>
              <a:off x="214630" y="2887632"/>
              <a:ext cx="2893060" cy="2388870"/>
            </a:xfrm>
            <a:custGeom>
              <a:avLst/>
              <a:gdLst/>
              <a:ahLst/>
              <a:cxnLst/>
              <a:rect l="l" t="t" r="r" b="b"/>
              <a:pathLst>
                <a:path w="2893060" h="2388870">
                  <a:moveTo>
                    <a:pt x="38087" y="19037"/>
                  </a:moveTo>
                  <a:lnTo>
                    <a:pt x="32512" y="5575"/>
                  </a:lnTo>
                  <a:lnTo>
                    <a:pt x="19050" y="0"/>
                  </a:lnTo>
                  <a:lnTo>
                    <a:pt x="5575" y="5575"/>
                  </a:lnTo>
                  <a:lnTo>
                    <a:pt x="0" y="19037"/>
                  </a:lnTo>
                  <a:lnTo>
                    <a:pt x="5575" y="32512"/>
                  </a:lnTo>
                  <a:lnTo>
                    <a:pt x="19050" y="38087"/>
                  </a:lnTo>
                  <a:lnTo>
                    <a:pt x="32512" y="32512"/>
                  </a:lnTo>
                  <a:lnTo>
                    <a:pt x="38087" y="19037"/>
                  </a:lnTo>
                  <a:close/>
                </a:path>
                <a:path w="2893060" h="2388870">
                  <a:moveTo>
                    <a:pt x="2893047" y="2369807"/>
                  </a:moveTo>
                  <a:lnTo>
                    <a:pt x="2887472" y="2356345"/>
                  </a:lnTo>
                  <a:lnTo>
                    <a:pt x="2874010" y="2350770"/>
                  </a:lnTo>
                  <a:lnTo>
                    <a:pt x="2860535" y="2356345"/>
                  </a:lnTo>
                  <a:lnTo>
                    <a:pt x="2854960" y="2369807"/>
                  </a:lnTo>
                  <a:lnTo>
                    <a:pt x="2860535" y="2383282"/>
                  </a:lnTo>
                  <a:lnTo>
                    <a:pt x="2874010" y="2388857"/>
                  </a:lnTo>
                  <a:lnTo>
                    <a:pt x="2887472" y="2383282"/>
                  </a:lnTo>
                  <a:lnTo>
                    <a:pt x="2893047" y="2369807"/>
                  </a:lnTo>
                  <a:close/>
                </a:path>
              </a:pathLst>
            </a:custGeom>
            <a:solidFill>
              <a:srgbClr val="FF0000"/>
            </a:solidFill>
          </p:spPr>
          <p:txBody>
            <a:bodyPr wrap="square" lIns="0" tIns="0" rIns="0" bIns="0" rtlCol="0"/>
            <a:lstStyle/>
            <a:p>
              <a:endParaRPr sz="1240"/>
            </a:p>
          </p:txBody>
        </p:sp>
        <p:sp>
          <p:nvSpPr>
            <p:cNvPr id="23" name="object 23"/>
            <p:cNvSpPr/>
            <p:nvPr/>
          </p:nvSpPr>
          <p:spPr>
            <a:xfrm>
              <a:off x="2852420" y="1505860"/>
              <a:ext cx="2039620" cy="1360170"/>
            </a:xfrm>
            <a:custGeom>
              <a:avLst/>
              <a:gdLst/>
              <a:ahLst/>
              <a:cxnLst/>
              <a:rect l="l" t="t" r="r" b="b"/>
              <a:pathLst>
                <a:path w="2039620" h="1360170">
                  <a:moveTo>
                    <a:pt x="2039620" y="1360169"/>
                  </a:moveTo>
                  <a:lnTo>
                    <a:pt x="0" y="0"/>
                  </a:lnTo>
                </a:path>
              </a:pathLst>
            </a:custGeom>
            <a:ln w="38097">
              <a:solidFill>
                <a:srgbClr val="FF0000"/>
              </a:solidFill>
            </a:ln>
          </p:spPr>
          <p:txBody>
            <a:bodyPr wrap="square" lIns="0" tIns="0" rIns="0" bIns="0" rtlCol="0"/>
            <a:lstStyle/>
            <a:p>
              <a:endParaRPr sz="1240"/>
            </a:p>
          </p:txBody>
        </p:sp>
        <p:pic>
          <p:nvPicPr>
            <p:cNvPr id="24" name="object 24"/>
            <p:cNvPicPr/>
            <p:nvPr/>
          </p:nvPicPr>
          <p:blipFill>
            <a:blip r:embed="rId5" cstate="print"/>
            <a:stretch>
              <a:fillRect/>
            </a:stretch>
          </p:blipFill>
          <p:spPr>
            <a:xfrm>
              <a:off x="908050" y="884830"/>
              <a:ext cx="1855470" cy="1154430"/>
            </a:xfrm>
            <a:prstGeom prst="rect">
              <a:avLst/>
            </a:prstGeom>
          </p:spPr>
        </p:pic>
        <p:sp>
          <p:nvSpPr>
            <p:cNvPr id="25" name="object 25"/>
            <p:cNvSpPr/>
            <p:nvPr/>
          </p:nvSpPr>
          <p:spPr>
            <a:xfrm>
              <a:off x="932180" y="884830"/>
              <a:ext cx="1832610" cy="1125220"/>
            </a:xfrm>
            <a:custGeom>
              <a:avLst/>
              <a:gdLst/>
              <a:ahLst/>
              <a:cxnLst/>
              <a:rect l="l" t="t" r="r" b="b"/>
              <a:pathLst>
                <a:path w="1832610" h="1125220">
                  <a:moveTo>
                    <a:pt x="0" y="187960"/>
                  </a:moveTo>
                  <a:lnTo>
                    <a:pt x="1269" y="177800"/>
                  </a:lnTo>
                  <a:lnTo>
                    <a:pt x="1269" y="167639"/>
                  </a:lnTo>
                  <a:lnTo>
                    <a:pt x="10159" y="129539"/>
                  </a:lnTo>
                  <a:lnTo>
                    <a:pt x="21589" y="102870"/>
                  </a:lnTo>
                  <a:lnTo>
                    <a:pt x="25400" y="93980"/>
                  </a:lnTo>
                  <a:lnTo>
                    <a:pt x="30479" y="85089"/>
                  </a:lnTo>
                  <a:lnTo>
                    <a:pt x="36829" y="77470"/>
                  </a:lnTo>
                  <a:lnTo>
                    <a:pt x="41909" y="69850"/>
                  </a:lnTo>
                  <a:lnTo>
                    <a:pt x="48259" y="62230"/>
                  </a:lnTo>
                  <a:lnTo>
                    <a:pt x="55879" y="54610"/>
                  </a:lnTo>
                  <a:lnTo>
                    <a:pt x="62229" y="48260"/>
                  </a:lnTo>
                  <a:lnTo>
                    <a:pt x="69850" y="41910"/>
                  </a:lnTo>
                  <a:lnTo>
                    <a:pt x="77469" y="35560"/>
                  </a:lnTo>
                  <a:lnTo>
                    <a:pt x="86359" y="30480"/>
                  </a:lnTo>
                  <a:lnTo>
                    <a:pt x="93979" y="25400"/>
                  </a:lnTo>
                  <a:lnTo>
                    <a:pt x="102869" y="20320"/>
                  </a:lnTo>
                  <a:lnTo>
                    <a:pt x="111759" y="16510"/>
                  </a:lnTo>
                  <a:lnTo>
                    <a:pt x="120650" y="12700"/>
                  </a:lnTo>
                  <a:lnTo>
                    <a:pt x="129539" y="8889"/>
                  </a:lnTo>
                  <a:lnTo>
                    <a:pt x="139700" y="6350"/>
                  </a:lnTo>
                  <a:lnTo>
                    <a:pt x="148589" y="3810"/>
                  </a:lnTo>
                  <a:lnTo>
                    <a:pt x="158750" y="2539"/>
                  </a:lnTo>
                  <a:lnTo>
                    <a:pt x="168909" y="1270"/>
                  </a:lnTo>
                  <a:lnTo>
                    <a:pt x="177800" y="0"/>
                  </a:lnTo>
                  <a:lnTo>
                    <a:pt x="187959" y="0"/>
                  </a:lnTo>
                  <a:lnTo>
                    <a:pt x="1644650" y="0"/>
                  </a:lnTo>
                  <a:lnTo>
                    <a:pt x="1654809" y="0"/>
                  </a:lnTo>
                  <a:lnTo>
                    <a:pt x="1664970" y="1270"/>
                  </a:lnTo>
                  <a:lnTo>
                    <a:pt x="1673859" y="2539"/>
                  </a:lnTo>
                  <a:lnTo>
                    <a:pt x="1684020" y="3810"/>
                  </a:lnTo>
                  <a:lnTo>
                    <a:pt x="1694180" y="6350"/>
                  </a:lnTo>
                  <a:lnTo>
                    <a:pt x="1703070" y="8889"/>
                  </a:lnTo>
                  <a:lnTo>
                    <a:pt x="1711959" y="12700"/>
                  </a:lnTo>
                  <a:lnTo>
                    <a:pt x="1720850" y="16510"/>
                  </a:lnTo>
                  <a:lnTo>
                    <a:pt x="1755139" y="35560"/>
                  </a:lnTo>
                  <a:lnTo>
                    <a:pt x="1762759" y="41910"/>
                  </a:lnTo>
                  <a:lnTo>
                    <a:pt x="1770380" y="48260"/>
                  </a:lnTo>
                  <a:lnTo>
                    <a:pt x="1778000" y="54610"/>
                  </a:lnTo>
                  <a:lnTo>
                    <a:pt x="1784350" y="62230"/>
                  </a:lnTo>
                  <a:lnTo>
                    <a:pt x="1790700" y="69850"/>
                  </a:lnTo>
                  <a:lnTo>
                    <a:pt x="1797050" y="77470"/>
                  </a:lnTo>
                  <a:lnTo>
                    <a:pt x="1802130" y="85089"/>
                  </a:lnTo>
                  <a:lnTo>
                    <a:pt x="1807209" y="93980"/>
                  </a:lnTo>
                  <a:lnTo>
                    <a:pt x="1812289" y="102870"/>
                  </a:lnTo>
                  <a:lnTo>
                    <a:pt x="1816100" y="110489"/>
                  </a:lnTo>
                  <a:lnTo>
                    <a:pt x="1819909" y="120650"/>
                  </a:lnTo>
                  <a:lnTo>
                    <a:pt x="1823720" y="129539"/>
                  </a:lnTo>
                  <a:lnTo>
                    <a:pt x="1826259" y="138430"/>
                  </a:lnTo>
                  <a:lnTo>
                    <a:pt x="1828800" y="148589"/>
                  </a:lnTo>
                  <a:lnTo>
                    <a:pt x="1830070" y="158750"/>
                  </a:lnTo>
                  <a:lnTo>
                    <a:pt x="1831339" y="167639"/>
                  </a:lnTo>
                  <a:lnTo>
                    <a:pt x="1831339" y="177800"/>
                  </a:lnTo>
                  <a:lnTo>
                    <a:pt x="1832609" y="187960"/>
                  </a:lnTo>
                  <a:lnTo>
                    <a:pt x="1832609" y="937260"/>
                  </a:lnTo>
                  <a:lnTo>
                    <a:pt x="1831339" y="947420"/>
                  </a:lnTo>
                  <a:lnTo>
                    <a:pt x="1831339" y="956310"/>
                  </a:lnTo>
                  <a:lnTo>
                    <a:pt x="1830070" y="966470"/>
                  </a:lnTo>
                  <a:lnTo>
                    <a:pt x="1828800" y="976630"/>
                  </a:lnTo>
                  <a:lnTo>
                    <a:pt x="1826259" y="985520"/>
                  </a:lnTo>
                  <a:lnTo>
                    <a:pt x="1812289" y="1022350"/>
                  </a:lnTo>
                  <a:lnTo>
                    <a:pt x="1802130" y="1038860"/>
                  </a:lnTo>
                  <a:lnTo>
                    <a:pt x="1797050" y="1047750"/>
                  </a:lnTo>
                  <a:lnTo>
                    <a:pt x="1790700" y="1055370"/>
                  </a:lnTo>
                  <a:lnTo>
                    <a:pt x="1784350" y="1062989"/>
                  </a:lnTo>
                  <a:lnTo>
                    <a:pt x="1778000" y="1069339"/>
                  </a:lnTo>
                  <a:lnTo>
                    <a:pt x="1770380" y="1075689"/>
                  </a:lnTo>
                  <a:lnTo>
                    <a:pt x="1762759" y="1083310"/>
                  </a:lnTo>
                  <a:lnTo>
                    <a:pt x="1755139" y="1088389"/>
                  </a:lnTo>
                  <a:lnTo>
                    <a:pt x="1747520" y="1094739"/>
                  </a:lnTo>
                  <a:lnTo>
                    <a:pt x="1738630" y="1099820"/>
                  </a:lnTo>
                  <a:lnTo>
                    <a:pt x="1731009" y="1103630"/>
                  </a:lnTo>
                  <a:lnTo>
                    <a:pt x="1720850" y="1108710"/>
                  </a:lnTo>
                  <a:lnTo>
                    <a:pt x="1711959" y="1112520"/>
                  </a:lnTo>
                  <a:lnTo>
                    <a:pt x="1703070" y="1115060"/>
                  </a:lnTo>
                  <a:lnTo>
                    <a:pt x="1694180" y="1117600"/>
                  </a:lnTo>
                  <a:lnTo>
                    <a:pt x="1684020" y="1120139"/>
                  </a:lnTo>
                  <a:lnTo>
                    <a:pt x="1675130" y="1121410"/>
                  </a:lnTo>
                  <a:lnTo>
                    <a:pt x="1664970" y="1123950"/>
                  </a:lnTo>
                  <a:lnTo>
                    <a:pt x="1654809" y="1123950"/>
                  </a:lnTo>
                  <a:lnTo>
                    <a:pt x="1645920" y="1123950"/>
                  </a:lnTo>
                  <a:lnTo>
                    <a:pt x="187959" y="1125220"/>
                  </a:lnTo>
                  <a:lnTo>
                    <a:pt x="187959" y="1123950"/>
                  </a:lnTo>
                  <a:lnTo>
                    <a:pt x="177800" y="1123950"/>
                  </a:lnTo>
                  <a:lnTo>
                    <a:pt x="168909" y="1123950"/>
                  </a:lnTo>
                  <a:lnTo>
                    <a:pt x="158750" y="1122680"/>
                  </a:lnTo>
                  <a:lnTo>
                    <a:pt x="148589" y="1120139"/>
                  </a:lnTo>
                  <a:lnTo>
                    <a:pt x="139700" y="1117600"/>
                  </a:lnTo>
                  <a:lnTo>
                    <a:pt x="130809" y="1115060"/>
                  </a:lnTo>
                  <a:lnTo>
                    <a:pt x="120650" y="1112520"/>
                  </a:lnTo>
                  <a:lnTo>
                    <a:pt x="111759" y="1108710"/>
                  </a:lnTo>
                  <a:lnTo>
                    <a:pt x="102869" y="1103630"/>
                  </a:lnTo>
                  <a:lnTo>
                    <a:pt x="93979" y="1099820"/>
                  </a:lnTo>
                  <a:lnTo>
                    <a:pt x="86359" y="1094739"/>
                  </a:lnTo>
                  <a:lnTo>
                    <a:pt x="77469" y="1088389"/>
                  </a:lnTo>
                  <a:lnTo>
                    <a:pt x="69850" y="1083310"/>
                  </a:lnTo>
                  <a:lnTo>
                    <a:pt x="62229" y="1076960"/>
                  </a:lnTo>
                  <a:lnTo>
                    <a:pt x="55879" y="1069339"/>
                  </a:lnTo>
                  <a:lnTo>
                    <a:pt x="48259" y="1062989"/>
                  </a:lnTo>
                  <a:lnTo>
                    <a:pt x="41909" y="1055370"/>
                  </a:lnTo>
                  <a:lnTo>
                    <a:pt x="36829" y="1047750"/>
                  </a:lnTo>
                  <a:lnTo>
                    <a:pt x="30479" y="1040130"/>
                  </a:lnTo>
                  <a:lnTo>
                    <a:pt x="25400" y="1031239"/>
                  </a:lnTo>
                  <a:lnTo>
                    <a:pt x="21589" y="1022350"/>
                  </a:lnTo>
                  <a:lnTo>
                    <a:pt x="16509" y="1013460"/>
                  </a:lnTo>
                  <a:lnTo>
                    <a:pt x="12700" y="1004570"/>
                  </a:lnTo>
                  <a:lnTo>
                    <a:pt x="10159" y="995680"/>
                  </a:lnTo>
                  <a:lnTo>
                    <a:pt x="7619" y="985520"/>
                  </a:lnTo>
                  <a:lnTo>
                    <a:pt x="5079" y="976630"/>
                  </a:lnTo>
                  <a:lnTo>
                    <a:pt x="2539" y="966470"/>
                  </a:lnTo>
                  <a:lnTo>
                    <a:pt x="1269" y="957580"/>
                  </a:lnTo>
                  <a:lnTo>
                    <a:pt x="1269" y="947420"/>
                  </a:lnTo>
                  <a:lnTo>
                    <a:pt x="0" y="937260"/>
                  </a:lnTo>
                  <a:lnTo>
                    <a:pt x="0" y="187960"/>
                  </a:lnTo>
                  <a:close/>
                </a:path>
              </a:pathLst>
            </a:custGeom>
            <a:ln w="38097">
              <a:solidFill>
                <a:srgbClr val="FF0000"/>
              </a:solidFill>
            </a:ln>
          </p:spPr>
          <p:txBody>
            <a:bodyPr wrap="square" lIns="0" tIns="0" rIns="0" bIns="0" rtlCol="0"/>
            <a:lstStyle/>
            <a:p>
              <a:endParaRPr sz="1240"/>
            </a:p>
          </p:txBody>
        </p:sp>
        <p:sp>
          <p:nvSpPr>
            <p:cNvPr id="26" name="object 26"/>
            <p:cNvSpPr/>
            <p:nvPr/>
          </p:nvSpPr>
          <p:spPr>
            <a:xfrm>
              <a:off x="913130" y="865792"/>
              <a:ext cx="1870710" cy="1163320"/>
            </a:xfrm>
            <a:custGeom>
              <a:avLst/>
              <a:gdLst/>
              <a:ahLst/>
              <a:cxnLst/>
              <a:rect l="l" t="t" r="r" b="b"/>
              <a:pathLst>
                <a:path w="1870710" h="1163320">
                  <a:moveTo>
                    <a:pt x="38087" y="19037"/>
                  </a:moveTo>
                  <a:lnTo>
                    <a:pt x="32512" y="5575"/>
                  </a:lnTo>
                  <a:lnTo>
                    <a:pt x="19050" y="0"/>
                  </a:lnTo>
                  <a:lnTo>
                    <a:pt x="5575" y="5575"/>
                  </a:lnTo>
                  <a:lnTo>
                    <a:pt x="0" y="19037"/>
                  </a:lnTo>
                  <a:lnTo>
                    <a:pt x="5575" y="32512"/>
                  </a:lnTo>
                  <a:lnTo>
                    <a:pt x="19050" y="38087"/>
                  </a:lnTo>
                  <a:lnTo>
                    <a:pt x="32512" y="32512"/>
                  </a:lnTo>
                  <a:lnTo>
                    <a:pt x="38087" y="19037"/>
                  </a:lnTo>
                  <a:close/>
                </a:path>
                <a:path w="1870710" h="1163320">
                  <a:moveTo>
                    <a:pt x="1870697" y="1144257"/>
                  </a:moveTo>
                  <a:lnTo>
                    <a:pt x="1865122" y="1130795"/>
                  </a:lnTo>
                  <a:lnTo>
                    <a:pt x="1851660" y="1125220"/>
                  </a:lnTo>
                  <a:lnTo>
                    <a:pt x="1838185" y="1130795"/>
                  </a:lnTo>
                  <a:lnTo>
                    <a:pt x="1832610" y="1144257"/>
                  </a:lnTo>
                  <a:lnTo>
                    <a:pt x="1838185" y="1157732"/>
                  </a:lnTo>
                  <a:lnTo>
                    <a:pt x="1851660" y="1163307"/>
                  </a:lnTo>
                  <a:lnTo>
                    <a:pt x="1865122" y="1157732"/>
                  </a:lnTo>
                  <a:lnTo>
                    <a:pt x="1870697" y="1144257"/>
                  </a:lnTo>
                  <a:close/>
                </a:path>
              </a:pathLst>
            </a:custGeom>
            <a:solidFill>
              <a:srgbClr val="FF0000"/>
            </a:solidFill>
          </p:spPr>
          <p:txBody>
            <a:bodyPr wrap="square" lIns="0" tIns="0" rIns="0" bIns="0" rtlCol="0"/>
            <a:lstStyle/>
            <a:p>
              <a:endParaRPr sz="1240"/>
            </a:p>
          </p:txBody>
        </p:sp>
        <p:sp>
          <p:nvSpPr>
            <p:cNvPr id="27" name="object 27"/>
            <p:cNvSpPr/>
            <p:nvPr/>
          </p:nvSpPr>
          <p:spPr>
            <a:xfrm>
              <a:off x="2763520" y="1447440"/>
              <a:ext cx="128270" cy="110489"/>
            </a:xfrm>
            <a:custGeom>
              <a:avLst/>
              <a:gdLst/>
              <a:ahLst/>
              <a:cxnLst/>
              <a:rect l="l" t="t" r="r" b="b"/>
              <a:pathLst>
                <a:path w="128269" h="110490">
                  <a:moveTo>
                    <a:pt x="0" y="0"/>
                  </a:moveTo>
                  <a:lnTo>
                    <a:pt x="63500" y="110489"/>
                  </a:lnTo>
                  <a:lnTo>
                    <a:pt x="128269" y="15239"/>
                  </a:lnTo>
                  <a:lnTo>
                    <a:pt x="0" y="0"/>
                  </a:lnTo>
                  <a:close/>
                </a:path>
              </a:pathLst>
            </a:custGeom>
            <a:solidFill>
              <a:srgbClr val="FF0000"/>
            </a:solidFill>
          </p:spPr>
          <p:txBody>
            <a:bodyPr wrap="square" lIns="0" tIns="0" rIns="0" bIns="0" rtlCol="0"/>
            <a:lstStyle/>
            <a:p>
              <a:endParaRPr sz="1240"/>
            </a:p>
          </p:txBody>
        </p:sp>
        <p:sp>
          <p:nvSpPr>
            <p:cNvPr id="28" name="object 28"/>
            <p:cNvSpPr/>
            <p:nvPr/>
          </p:nvSpPr>
          <p:spPr>
            <a:xfrm>
              <a:off x="3194050" y="4100470"/>
              <a:ext cx="632460" cy="111760"/>
            </a:xfrm>
            <a:custGeom>
              <a:avLst/>
              <a:gdLst/>
              <a:ahLst/>
              <a:cxnLst/>
              <a:rect l="l" t="t" r="r" b="b"/>
              <a:pathLst>
                <a:path w="632460" h="111760">
                  <a:moveTo>
                    <a:pt x="632460" y="111760"/>
                  </a:moveTo>
                  <a:lnTo>
                    <a:pt x="0" y="0"/>
                  </a:lnTo>
                </a:path>
              </a:pathLst>
            </a:custGeom>
            <a:ln w="38097">
              <a:solidFill>
                <a:srgbClr val="FF0000"/>
              </a:solidFill>
            </a:ln>
          </p:spPr>
          <p:txBody>
            <a:bodyPr wrap="square" lIns="0" tIns="0" rIns="0" bIns="0" rtlCol="0"/>
            <a:lstStyle/>
            <a:p>
              <a:endParaRPr sz="1240"/>
            </a:p>
          </p:txBody>
        </p:sp>
        <p:sp>
          <p:nvSpPr>
            <p:cNvPr id="29" name="object 29"/>
            <p:cNvSpPr/>
            <p:nvPr/>
          </p:nvSpPr>
          <p:spPr>
            <a:xfrm>
              <a:off x="3088639" y="4045860"/>
              <a:ext cx="123189" cy="111760"/>
            </a:xfrm>
            <a:custGeom>
              <a:avLst/>
              <a:gdLst/>
              <a:ahLst/>
              <a:cxnLst/>
              <a:rect l="l" t="t" r="r" b="b"/>
              <a:pathLst>
                <a:path w="123189" h="111760">
                  <a:moveTo>
                    <a:pt x="123190" y="0"/>
                  </a:moveTo>
                  <a:lnTo>
                    <a:pt x="0" y="35559"/>
                  </a:lnTo>
                  <a:lnTo>
                    <a:pt x="102870" y="111759"/>
                  </a:lnTo>
                  <a:lnTo>
                    <a:pt x="123190" y="0"/>
                  </a:lnTo>
                  <a:close/>
                </a:path>
              </a:pathLst>
            </a:custGeom>
            <a:solidFill>
              <a:srgbClr val="FF0000"/>
            </a:solidFill>
          </p:spPr>
          <p:txBody>
            <a:bodyPr wrap="square" lIns="0" tIns="0" rIns="0" bIns="0" rtlCol="0"/>
            <a:lstStyle/>
            <a:p>
              <a:endParaRPr sz="1240"/>
            </a:p>
          </p:txBody>
        </p:sp>
        <p:pic>
          <p:nvPicPr>
            <p:cNvPr id="30" name="object 30"/>
            <p:cNvPicPr/>
            <p:nvPr/>
          </p:nvPicPr>
          <p:blipFill>
            <a:blip r:embed="rId6" cstate="print"/>
            <a:stretch>
              <a:fillRect/>
            </a:stretch>
          </p:blipFill>
          <p:spPr>
            <a:xfrm>
              <a:off x="9113519" y="4412890"/>
              <a:ext cx="2912109" cy="1033780"/>
            </a:xfrm>
            <a:prstGeom prst="rect">
              <a:avLst/>
            </a:prstGeom>
          </p:spPr>
        </p:pic>
        <p:sp>
          <p:nvSpPr>
            <p:cNvPr id="31" name="object 31"/>
            <p:cNvSpPr/>
            <p:nvPr/>
          </p:nvSpPr>
          <p:spPr>
            <a:xfrm>
              <a:off x="9137650" y="4412890"/>
              <a:ext cx="2887980" cy="1004569"/>
            </a:xfrm>
            <a:custGeom>
              <a:avLst/>
              <a:gdLst/>
              <a:ahLst/>
              <a:cxnLst/>
              <a:rect l="l" t="t" r="r" b="b"/>
              <a:pathLst>
                <a:path w="2887979" h="1004570">
                  <a:moveTo>
                    <a:pt x="0" y="166369"/>
                  </a:moveTo>
                  <a:lnTo>
                    <a:pt x="0" y="158750"/>
                  </a:lnTo>
                  <a:lnTo>
                    <a:pt x="1270" y="148589"/>
                  </a:lnTo>
                  <a:lnTo>
                    <a:pt x="2540" y="140969"/>
                  </a:lnTo>
                  <a:lnTo>
                    <a:pt x="3809" y="132080"/>
                  </a:lnTo>
                  <a:lnTo>
                    <a:pt x="5079" y="123189"/>
                  </a:lnTo>
                  <a:lnTo>
                    <a:pt x="7620" y="115569"/>
                  </a:lnTo>
                  <a:lnTo>
                    <a:pt x="11429" y="106680"/>
                  </a:lnTo>
                  <a:lnTo>
                    <a:pt x="13970" y="99060"/>
                  </a:lnTo>
                  <a:lnTo>
                    <a:pt x="17779" y="91439"/>
                  </a:lnTo>
                  <a:lnTo>
                    <a:pt x="21590" y="82550"/>
                  </a:lnTo>
                  <a:lnTo>
                    <a:pt x="26670" y="76200"/>
                  </a:lnTo>
                  <a:lnTo>
                    <a:pt x="31750" y="68580"/>
                  </a:lnTo>
                  <a:lnTo>
                    <a:pt x="36829" y="60960"/>
                  </a:lnTo>
                  <a:lnTo>
                    <a:pt x="43179" y="54610"/>
                  </a:lnTo>
                  <a:lnTo>
                    <a:pt x="48259" y="48260"/>
                  </a:lnTo>
                  <a:lnTo>
                    <a:pt x="55879" y="41910"/>
                  </a:lnTo>
                  <a:lnTo>
                    <a:pt x="62229" y="36830"/>
                  </a:lnTo>
                  <a:lnTo>
                    <a:pt x="68579" y="31750"/>
                  </a:lnTo>
                  <a:lnTo>
                    <a:pt x="76200" y="26669"/>
                  </a:lnTo>
                  <a:lnTo>
                    <a:pt x="83820" y="21589"/>
                  </a:lnTo>
                  <a:lnTo>
                    <a:pt x="91440" y="17780"/>
                  </a:lnTo>
                  <a:lnTo>
                    <a:pt x="99059" y="13969"/>
                  </a:lnTo>
                  <a:lnTo>
                    <a:pt x="106679" y="10160"/>
                  </a:lnTo>
                  <a:lnTo>
                    <a:pt x="115570" y="7619"/>
                  </a:lnTo>
                  <a:lnTo>
                    <a:pt x="124459" y="5080"/>
                  </a:lnTo>
                  <a:lnTo>
                    <a:pt x="132079" y="2539"/>
                  </a:lnTo>
                  <a:lnTo>
                    <a:pt x="140970" y="1269"/>
                  </a:lnTo>
                  <a:lnTo>
                    <a:pt x="149859" y="0"/>
                  </a:lnTo>
                  <a:lnTo>
                    <a:pt x="2720340" y="0"/>
                  </a:lnTo>
                  <a:lnTo>
                    <a:pt x="2738120" y="0"/>
                  </a:lnTo>
                  <a:lnTo>
                    <a:pt x="2747009" y="1269"/>
                  </a:lnTo>
                  <a:lnTo>
                    <a:pt x="2755900" y="2539"/>
                  </a:lnTo>
                  <a:lnTo>
                    <a:pt x="2763520" y="5080"/>
                  </a:lnTo>
                  <a:lnTo>
                    <a:pt x="2772409" y="7619"/>
                  </a:lnTo>
                  <a:lnTo>
                    <a:pt x="2811779" y="26669"/>
                  </a:lnTo>
                  <a:lnTo>
                    <a:pt x="2818129" y="31750"/>
                  </a:lnTo>
                  <a:lnTo>
                    <a:pt x="2825750" y="36830"/>
                  </a:lnTo>
                  <a:lnTo>
                    <a:pt x="2832100" y="41910"/>
                  </a:lnTo>
                  <a:lnTo>
                    <a:pt x="2838450" y="48260"/>
                  </a:lnTo>
                  <a:lnTo>
                    <a:pt x="2844800" y="54610"/>
                  </a:lnTo>
                  <a:lnTo>
                    <a:pt x="2849879" y="60960"/>
                  </a:lnTo>
                  <a:lnTo>
                    <a:pt x="2856229" y="68580"/>
                  </a:lnTo>
                  <a:lnTo>
                    <a:pt x="2861309" y="76200"/>
                  </a:lnTo>
                  <a:lnTo>
                    <a:pt x="2865120" y="83819"/>
                  </a:lnTo>
                  <a:lnTo>
                    <a:pt x="2868929" y="91439"/>
                  </a:lnTo>
                  <a:lnTo>
                    <a:pt x="2874009" y="99060"/>
                  </a:lnTo>
                  <a:lnTo>
                    <a:pt x="2876550" y="106680"/>
                  </a:lnTo>
                  <a:lnTo>
                    <a:pt x="2879090" y="115569"/>
                  </a:lnTo>
                  <a:lnTo>
                    <a:pt x="2881629" y="123189"/>
                  </a:lnTo>
                  <a:lnTo>
                    <a:pt x="2884170" y="132080"/>
                  </a:lnTo>
                  <a:lnTo>
                    <a:pt x="2885440" y="140969"/>
                  </a:lnTo>
                  <a:lnTo>
                    <a:pt x="2886709" y="148589"/>
                  </a:lnTo>
                  <a:lnTo>
                    <a:pt x="2887979" y="158750"/>
                  </a:lnTo>
                  <a:lnTo>
                    <a:pt x="2887979" y="166369"/>
                  </a:lnTo>
                  <a:lnTo>
                    <a:pt x="2887979" y="836930"/>
                  </a:lnTo>
                  <a:lnTo>
                    <a:pt x="2887979" y="845819"/>
                  </a:lnTo>
                  <a:lnTo>
                    <a:pt x="2886709" y="854710"/>
                  </a:lnTo>
                  <a:lnTo>
                    <a:pt x="2885440" y="863600"/>
                  </a:lnTo>
                  <a:lnTo>
                    <a:pt x="2884170" y="872490"/>
                  </a:lnTo>
                  <a:lnTo>
                    <a:pt x="2881629" y="880110"/>
                  </a:lnTo>
                  <a:lnTo>
                    <a:pt x="2879090" y="889000"/>
                  </a:lnTo>
                  <a:lnTo>
                    <a:pt x="2876550" y="896619"/>
                  </a:lnTo>
                  <a:lnTo>
                    <a:pt x="2874009" y="905510"/>
                  </a:lnTo>
                  <a:lnTo>
                    <a:pt x="2868929" y="913130"/>
                  </a:lnTo>
                  <a:lnTo>
                    <a:pt x="2844800" y="948690"/>
                  </a:lnTo>
                  <a:lnTo>
                    <a:pt x="2838450" y="955040"/>
                  </a:lnTo>
                  <a:lnTo>
                    <a:pt x="2832100" y="961390"/>
                  </a:lnTo>
                  <a:lnTo>
                    <a:pt x="2825750" y="967740"/>
                  </a:lnTo>
                  <a:lnTo>
                    <a:pt x="2819400" y="972819"/>
                  </a:lnTo>
                  <a:lnTo>
                    <a:pt x="2811779" y="977900"/>
                  </a:lnTo>
                  <a:lnTo>
                    <a:pt x="2804159" y="981710"/>
                  </a:lnTo>
                  <a:lnTo>
                    <a:pt x="2796540" y="986790"/>
                  </a:lnTo>
                  <a:lnTo>
                    <a:pt x="2788920" y="989330"/>
                  </a:lnTo>
                  <a:lnTo>
                    <a:pt x="2780029" y="993140"/>
                  </a:lnTo>
                  <a:lnTo>
                    <a:pt x="2772409" y="995680"/>
                  </a:lnTo>
                  <a:lnTo>
                    <a:pt x="2763520" y="998219"/>
                  </a:lnTo>
                  <a:lnTo>
                    <a:pt x="2755900" y="1000760"/>
                  </a:lnTo>
                  <a:lnTo>
                    <a:pt x="2747009" y="1002030"/>
                  </a:lnTo>
                  <a:lnTo>
                    <a:pt x="2738120" y="1003300"/>
                  </a:lnTo>
                  <a:lnTo>
                    <a:pt x="2729229" y="1004569"/>
                  </a:lnTo>
                  <a:lnTo>
                    <a:pt x="2720340" y="1004569"/>
                  </a:lnTo>
                  <a:lnTo>
                    <a:pt x="167640" y="1004569"/>
                  </a:lnTo>
                  <a:lnTo>
                    <a:pt x="158750" y="1004569"/>
                  </a:lnTo>
                  <a:lnTo>
                    <a:pt x="149859" y="1003300"/>
                  </a:lnTo>
                  <a:lnTo>
                    <a:pt x="140970" y="1002030"/>
                  </a:lnTo>
                  <a:lnTo>
                    <a:pt x="132079" y="1000760"/>
                  </a:lnTo>
                  <a:lnTo>
                    <a:pt x="124459" y="998219"/>
                  </a:lnTo>
                  <a:lnTo>
                    <a:pt x="115570" y="995680"/>
                  </a:lnTo>
                  <a:lnTo>
                    <a:pt x="107950" y="993140"/>
                  </a:lnTo>
                  <a:lnTo>
                    <a:pt x="99059" y="990600"/>
                  </a:lnTo>
                  <a:lnTo>
                    <a:pt x="91440" y="986790"/>
                  </a:lnTo>
                  <a:lnTo>
                    <a:pt x="83820" y="981710"/>
                  </a:lnTo>
                  <a:lnTo>
                    <a:pt x="76200" y="977900"/>
                  </a:lnTo>
                  <a:lnTo>
                    <a:pt x="68579" y="972819"/>
                  </a:lnTo>
                  <a:lnTo>
                    <a:pt x="62229" y="967740"/>
                  </a:lnTo>
                  <a:lnTo>
                    <a:pt x="55879" y="961390"/>
                  </a:lnTo>
                  <a:lnTo>
                    <a:pt x="49529" y="955040"/>
                  </a:lnTo>
                  <a:lnTo>
                    <a:pt x="22859" y="920750"/>
                  </a:lnTo>
                  <a:lnTo>
                    <a:pt x="17779" y="913130"/>
                  </a:lnTo>
                  <a:lnTo>
                    <a:pt x="15240" y="905510"/>
                  </a:lnTo>
                  <a:lnTo>
                    <a:pt x="11429" y="897890"/>
                  </a:lnTo>
                  <a:lnTo>
                    <a:pt x="7620" y="889000"/>
                  </a:lnTo>
                  <a:lnTo>
                    <a:pt x="5079" y="880110"/>
                  </a:lnTo>
                  <a:lnTo>
                    <a:pt x="3809" y="872490"/>
                  </a:lnTo>
                  <a:lnTo>
                    <a:pt x="2540" y="863600"/>
                  </a:lnTo>
                  <a:lnTo>
                    <a:pt x="1270" y="854710"/>
                  </a:lnTo>
                  <a:lnTo>
                    <a:pt x="0" y="845819"/>
                  </a:lnTo>
                  <a:lnTo>
                    <a:pt x="0" y="836930"/>
                  </a:lnTo>
                  <a:lnTo>
                    <a:pt x="0" y="166369"/>
                  </a:lnTo>
                  <a:close/>
                </a:path>
              </a:pathLst>
            </a:custGeom>
            <a:ln w="38097">
              <a:solidFill>
                <a:srgbClr val="FF0000"/>
              </a:solidFill>
            </a:ln>
          </p:spPr>
          <p:txBody>
            <a:bodyPr wrap="square" lIns="0" tIns="0" rIns="0" bIns="0" rtlCol="0"/>
            <a:lstStyle/>
            <a:p>
              <a:endParaRPr sz="1240"/>
            </a:p>
          </p:txBody>
        </p:sp>
        <p:sp>
          <p:nvSpPr>
            <p:cNvPr id="32" name="object 32"/>
            <p:cNvSpPr/>
            <p:nvPr/>
          </p:nvSpPr>
          <p:spPr>
            <a:xfrm>
              <a:off x="9118600" y="4393852"/>
              <a:ext cx="2926080" cy="1042669"/>
            </a:xfrm>
            <a:custGeom>
              <a:avLst/>
              <a:gdLst/>
              <a:ahLst/>
              <a:cxnLst/>
              <a:rect l="l" t="t" r="r" b="b"/>
              <a:pathLst>
                <a:path w="2926079" h="1042670">
                  <a:moveTo>
                    <a:pt x="38087" y="19037"/>
                  </a:moveTo>
                  <a:lnTo>
                    <a:pt x="32512" y="5575"/>
                  </a:lnTo>
                  <a:lnTo>
                    <a:pt x="19050" y="0"/>
                  </a:lnTo>
                  <a:lnTo>
                    <a:pt x="5575" y="5575"/>
                  </a:lnTo>
                  <a:lnTo>
                    <a:pt x="0" y="19037"/>
                  </a:lnTo>
                  <a:lnTo>
                    <a:pt x="5575" y="32512"/>
                  </a:lnTo>
                  <a:lnTo>
                    <a:pt x="19050" y="38087"/>
                  </a:lnTo>
                  <a:lnTo>
                    <a:pt x="32512" y="32512"/>
                  </a:lnTo>
                  <a:lnTo>
                    <a:pt x="38087" y="19037"/>
                  </a:lnTo>
                  <a:close/>
                </a:path>
                <a:path w="2926079" h="1042670">
                  <a:moveTo>
                    <a:pt x="2926067" y="1023607"/>
                  </a:moveTo>
                  <a:lnTo>
                    <a:pt x="2920492" y="1010145"/>
                  </a:lnTo>
                  <a:lnTo>
                    <a:pt x="2907030" y="1004570"/>
                  </a:lnTo>
                  <a:lnTo>
                    <a:pt x="2893555" y="1010145"/>
                  </a:lnTo>
                  <a:lnTo>
                    <a:pt x="2887980" y="1023607"/>
                  </a:lnTo>
                  <a:lnTo>
                    <a:pt x="2893555" y="1037082"/>
                  </a:lnTo>
                  <a:lnTo>
                    <a:pt x="2907030" y="1042657"/>
                  </a:lnTo>
                  <a:lnTo>
                    <a:pt x="2920492" y="1037082"/>
                  </a:lnTo>
                  <a:lnTo>
                    <a:pt x="2926067" y="1023607"/>
                  </a:lnTo>
                  <a:close/>
                </a:path>
              </a:pathLst>
            </a:custGeom>
            <a:solidFill>
              <a:srgbClr val="FF0000"/>
            </a:solidFill>
          </p:spPr>
          <p:txBody>
            <a:bodyPr wrap="square" lIns="0" tIns="0" rIns="0" bIns="0" rtlCol="0"/>
            <a:lstStyle/>
            <a:p>
              <a:endParaRPr sz="1240"/>
            </a:p>
          </p:txBody>
        </p:sp>
        <p:sp>
          <p:nvSpPr>
            <p:cNvPr id="33" name="object 33"/>
            <p:cNvSpPr/>
            <p:nvPr/>
          </p:nvSpPr>
          <p:spPr>
            <a:xfrm>
              <a:off x="8521700" y="4261760"/>
              <a:ext cx="542290" cy="575310"/>
            </a:xfrm>
            <a:custGeom>
              <a:avLst/>
              <a:gdLst/>
              <a:ahLst/>
              <a:cxnLst/>
              <a:rect l="l" t="t" r="r" b="b"/>
              <a:pathLst>
                <a:path w="542290" h="575310">
                  <a:moveTo>
                    <a:pt x="0" y="0"/>
                  </a:moveTo>
                  <a:lnTo>
                    <a:pt x="542290" y="575309"/>
                  </a:lnTo>
                </a:path>
              </a:pathLst>
            </a:custGeom>
            <a:ln w="38097">
              <a:solidFill>
                <a:srgbClr val="FF0000"/>
              </a:solidFill>
            </a:ln>
          </p:spPr>
          <p:txBody>
            <a:bodyPr wrap="square" lIns="0" tIns="0" rIns="0" bIns="0" rtlCol="0"/>
            <a:lstStyle/>
            <a:p>
              <a:endParaRPr sz="1240"/>
            </a:p>
          </p:txBody>
        </p:sp>
        <p:sp>
          <p:nvSpPr>
            <p:cNvPr id="34" name="object 34"/>
            <p:cNvSpPr/>
            <p:nvPr/>
          </p:nvSpPr>
          <p:spPr>
            <a:xfrm>
              <a:off x="9017000" y="4792620"/>
              <a:ext cx="120650" cy="123189"/>
            </a:xfrm>
            <a:custGeom>
              <a:avLst/>
              <a:gdLst/>
              <a:ahLst/>
              <a:cxnLst/>
              <a:rect l="l" t="t" r="r" b="b"/>
              <a:pathLst>
                <a:path w="120650" h="123189">
                  <a:moveTo>
                    <a:pt x="83820" y="0"/>
                  </a:moveTo>
                  <a:lnTo>
                    <a:pt x="0" y="78740"/>
                  </a:lnTo>
                  <a:lnTo>
                    <a:pt x="120650" y="123190"/>
                  </a:lnTo>
                  <a:lnTo>
                    <a:pt x="83820" y="0"/>
                  </a:lnTo>
                  <a:close/>
                </a:path>
              </a:pathLst>
            </a:custGeom>
            <a:solidFill>
              <a:srgbClr val="FF0000"/>
            </a:solidFill>
          </p:spPr>
          <p:txBody>
            <a:bodyPr wrap="square" lIns="0" tIns="0" rIns="0" bIns="0" rtlCol="0"/>
            <a:lstStyle/>
            <a:p>
              <a:endParaRPr sz="1240"/>
            </a:p>
          </p:txBody>
        </p:sp>
        <p:pic>
          <p:nvPicPr>
            <p:cNvPr id="35" name="object 35"/>
            <p:cNvPicPr/>
            <p:nvPr/>
          </p:nvPicPr>
          <p:blipFill>
            <a:blip r:embed="rId7" cstate="print"/>
            <a:stretch>
              <a:fillRect/>
            </a:stretch>
          </p:blipFill>
          <p:spPr>
            <a:xfrm>
              <a:off x="9060180" y="1692550"/>
              <a:ext cx="2811779" cy="2002789"/>
            </a:xfrm>
            <a:prstGeom prst="rect">
              <a:avLst/>
            </a:prstGeom>
          </p:spPr>
        </p:pic>
        <p:sp>
          <p:nvSpPr>
            <p:cNvPr id="36" name="object 36"/>
            <p:cNvSpPr/>
            <p:nvPr/>
          </p:nvSpPr>
          <p:spPr>
            <a:xfrm>
              <a:off x="9084309" y="1692550"/>
              <a:ext cx="2790190" cy="1974850"/>
            </a:xfrm>
            <a:custGeom>
              <a:avLst/>
              <a:gdLst/>
              <a:ahLst/>
              <a:cxnLst/>
              <a:rect l="l" t="t" r="r" b="b"/>
              <a:pathLst>
                <a:path w="2790190" h="1974850">
                  <a:moveTo>
                    <a:pt x="0" y="328929"/>
                  </a:moveTo>
                  <a:lnTo>
                    <a:pt x="0" y="311150"/>
                  </a:lnTo>
                  <a:lnTo>
                    <a:pt x="1270" y="294639"/>
                  </a:lnTo>
                  <a:lnTo>
                    <a:pt x="3810" y="278129"/>
                  </a:lnTo>
                  <a:lnTo>
                    <a:pt x="7620" y="260350"/>
                  </a:lnTo>
                  <a:lnTo>
                    <a:pt x="11430" y="243839"/>
                  </a:lnTo>
                  <a:lnTo>
                    <a:pt x="16510" y="227329"/>
                  </a:lnTo>
                  <a:lnTo>
                    <a:pt x="21590" y="210819"/>
                  </a:lnTo>
                  <a:lnTo>
                    <a:pt x="27940" y="195579"/>
                  </a:lnTo>
                  <a:lnTo>
                    <a:pt x="35560" y="179069"/>
                  </a:lnTo>
                  <a:lnTo>
                    <a:pt x="44450" y="165100"/>
                  </a:lnTo>
                  <a:lnTo>
                    <a:pt x="53340" y="149860"/>
                  </a:lnTo>
                  <a:lnTo>
                    <a:pt x="63500" y="135889"/>
                  </a:lnTo>
                  <a:lnTo>
                    <a:pt x="73660" y="121919"/>
                  </a:lnTo>
                  <a:lnTo>
                    <a:pt x="85090" y="109219"/>
                  </a:lnTo>
                  <a:lnTo>
                    <a:pt x="96520" y="96519"/>
                  </a:lnTo>
                  <a:lnTo>
                    <a:pt x="109220" y="85089"/>
                  </a:lnTo>
                  <a:lnTo>
                    <a:pt x="121920" y="73660"/>
                  </a:lnTo>
                  <a:lnTo>
                    <a:pt x="135890" y="63500"/>
                  </a:lnTo>
                  <a:lnTo>
                    <a:pt x="179070" y="35560"/>
                  </a:lnTo>
                  <a:lnTo>
                    <a:pt x="227330" y="16510"/>
                  </a:lnTo>
                  <a:lnTo>
                    <a:pt x="243840" y="11429"/>
                  </a:lnTo>
                  <a:lnTo>
                    <a:pt x="260350" y="7619"/>
                  </a:lnTo>
                  <a:lnTo>
                    <a:pt x="276860" y="3810"/>
                  </a:lnTo>
                  <a:lnTo>
                    <a:pt x="294640" y="1269"/>
                  </a:lnTo>
                  <a:lnTo>
                    <a:pt x="311150" y="0"/>
                  </a:lnTo>
                  <a:lnTo>
                    <a:pt x="328930" y="0"/>
                  </a:lnTo>
                  <a:lnTo>
                    <a:pt x="2461260" y="0"/>
                  </a:lnTo>
                  <a:lnTo>
                    <a:pt x="2477770" y="0"/>
                  </a:lnTo>
                  <a:lnTo>
                    <a:pt x="2495550" y="1269"/>
                  </a:lnTo>
                  <a:lnTo>
                    <a:pt x="2512060" y="3810"/>
                  </a:lnTo>
                  <a:lnTo>
                    <a:pt x="2529840" y="7619"/>
                  </a:lnTo>
                  <a:lnTo>
                    <a:pt x="2546350" y="11429"/>
                  </a:lnTo>
                  <a:lnTo>
                    <a:pt x="2562860" y="16510"/>
                  </a:lnTo>
                  <a:lnTo>
                    <a:pt x="2579370" y="21589"/>
                  </a:lnTo>
                  <a:lnTo>
                    <a:pt x="2594610" y="27939"/>
                  </a:lnTo>
                  <a:lnTo>
                    <a:pt x="2609850" y="35560"/>
                  </a:lnTo>
                  <a:lnTo>
                    <a:pt x="2625090" y="44450"/>
                  </a:lnTo>
                  <a:lnTo>
                    <a:pt x="2640330" y="53339"/>
                  </a:lnTo>
                  <a:lnTo>
                    <a:pt x="2654300" y="63500"/>
                  </a:lnTo>
                  <a:lnTo>
                    <a:pt x="2668270" y="73660"/>
                  </a:lnTo>
                  <a:lnTo>
                    <a:pt x="2680970" y="85089"/>
                  </a:lnTo>
                  <a:lnTo>
                    <a:pt x="2693670" y="96519"/>
                  </a:lnTo>
                  <a:lnTo>
                    <a:pt x="2705100" y="109219"/>
                  </a:lnTo>
                  <a:lnTo>
                    <a:pt x="2716530" y="121919"/>
                  </a:lnTo>
                  <a:lnTo>
                    <a:pt x="2726690" y="135889"/>
                  </a:lnTo>
                  <a:lnTo>
                    <a:pt x="2736850" y="149860"/>
                  </a:lnTo>
                  <a:lnTo>
                    <a:pt x="2745740" y="165100"/>
                  </a:lnTo>
                  <a:lnTo>
                    <a:pt x="2753360" y="179069"/>
                  </a:lnTo>
                  <a:lnTo>
                    <a:pt x="2760980" y="195579"/>
                  </a:lnTo>
                  <a:lnTo>
                    <a:pt x="2768600" y="210819"/>
                  </a:lnTo>
                  <a:lnTo>
                    <a:pt x="2782570" y="260350"/>
                  </a:lnTo>
                  <a:lnTo>
                    <a:pt x="2787650" y="294639"/>
                  </a:lnTo>
                  <a:lnTo>
                    <a:pt x="2790190" y="311150"/>
                  </a:lnTo>
                  <a:lnTo>
                    <a:pt x="2790190" y="328929"/>
                  </a:lnTo>
                  <a:lnTo>
                    <a:pt x="2790190" y="1645919"/>
                  </a:lnTo>
                  <a:lnTo>
                    <a:pt x="2790190" y="1663700"/>
                  </a:lnTo>
                  <a:lnTo>
                    <a:pt x="2787650" y="1680210"/>
                  </a:lnTo>
                  <a:lnTo>
                    <a:pt x="2786380" y="1697989"/>
                  </a:lnTo>
                  <a:lnTo>
                    <a:pt x="2782570" y="1714500"/>
                  </a:lnTo>
                  <a:lnTo>
                    <a:pt x="2778760" y="1731010"/>
                  </a:lnTo>
                  <a:lnTo>
                    <a:pt x="2773680" y="1747519"/>
                  </a:lnTo>
                  <a:lnTo>
                    <a:pt x="2768600" y="1764029"/>
                  </a:lnTo>
                  <a:lnTo>
                    <a:pt x="2760980" y="1779269"/>
                  </a:lnTo>
                  <a:lnTo>
                    <a:pt x="2754630" y="1795779"/>
                  </a:lnTo>
                  <a:lnTo>
                    <a:pt x="2726690" y="1838960"/>
                  </a:lnTo>
                  <a:lnTo>
                    <a:pt x="2705100" y="1865629"/>
                  </a:lnTo>
                  <a:lnTo>
                    <a:pt x="2693670" y="1878329"/>
                  </a:lnTo>
                  <a:lnTo>
                    <a:pt x="2680970" y="1889760"/>
                  </a:lnTo>
                  <a:lnTo>
                    <a:pt x="2668270" y="1901189"/>
                  </a:lnTo>
                  <a:lnTo>
                    <a:pt x="2654300" y="1911350"/>
                  </a:lnTo>
                  <a:lnTo>
                    <a:pt x="2640330" y="1921509"/>
                  </a:lnTo>
                  <a:lnTo>
                    <a:pt x="2594610" y="1946909"/>
                  </a:lnTo>
                  <a:lnTo>
                    <a:pt x="2546350" y="1963420"/>
                  </a:lnTo>
                  <a:lnTo>
                    <a:pt x="2529840" y="1967229"/>
                  </a:lnTo>
                  <a:lnTo>
                    <a:pt x="2513330" y="1971039"/>
                  </a:lnTo>
                  <a:lnTo>
                    <a:pt x="2495550" y="1973579"/>
                  </a:lnTo>
                  <a:lnTo>
                    <a:pt x="2479040" y="1974850"/>
                  </a:lnTo>
                  <a:lnTo>
                    <a:pt x="2461260" y="1974850"/>
                  </a:lnTo>
                  <a:lnTo>
                    <a:pt x="328930" y="1974850"/>
                  </a:lnTo>
                  <a:lnTo>
                    <a:pt x="311150" y="1974850"/>
                  </a:lnTo>
                  <a:lnTo>
                    <a:pt x="294640" y="1973579"/>
                  </a:lnTo>
                  <a:lnTo>
                    <a:pt x="276860" y="1971039"/>
                  </a:lnTo>
                  <a:lnTo>
                    <a:pt x="260350" y="1967229"/>
                  </a:lnTo>
                  <a:lnTo>
                    <a:pt x="243840" y="1963420"/>
                  </a:lnTo>
                  <a:lnTo>
                    <a:pt x="227330" y="1958339"/>
                  </a:lnTo>
                  <a:lnTo>
                    <a:pt x="210820" y="1953259"/>
                  </a:lnTo>
                  <a:lnTo>
                    <a:pt x="195580" y="1946909"/>
                  </a:lnTo>
                  <a:lnTo>
                    <a:pt x="179070" y="1939289"/>
                  </a:lnTo>
                  <a:lnTo>
                    <a:pt x="163830" y="1931670"/>
                  </a:lnTo>
                  <a:lnTo>
                    <a:pt x="149860" y="1921509"/>
                  </a:lnTo>
                  <a:lnTo>
                    <a:pt x="135890" y="1912619"/>
                  </a:lnTo>
                  <a:lnTo>
                    <a:pt x="121920" y="1902460"/>
                  </a:lnTo>
                  <a:lnTo>
                    <a:pt x="109220" y="1891029"/>
                  </a:lnTo>
                  <a:lnTo>
                    <a:pt x="96520" y="1878329"/>
                  </a:lnTo>
                  <a:lnTo>
                    <a:pt x="85090" y="1865629"/>
                  </a:lnTo>
                  <a:lnTo>
                    <a:pt x="73660" y="1852929"/>
                  </a:lnTo>
                  <a:lnTo>
                    <a:pt x="44450" y="1811019"/>
                  </a:lnTo>
                  <a:lnTo>
                    <a:pt x="21590" y="1764029"/>
                  </a:lnTo>
                  <a:lnTo>
                    <a:pt x="16510" y="1747519"/>
                  </a:lnTo>
                  <a:lnTo>
                    <a:pt x="11430" y="1731010"/>
                  </a:lnTo>
                  <a:lnTo>
                    <a:pt x="7620" y="1714500"/>
                  </a:lnTo>
                  <a:lnTo>
                    <a:pt x="3810" y="1697989"/>
                  </a:lnTo>
                  <a:lnTo>
                    <a:pt x="1270" y="1680210"/>
                  </a:lnTo>
                  <a:lnTo>
                    <a:pt x="0" y="1663700"/>
                  </a:lnTo>
                  <a:lnTo>
                    <a:pt x="0" y="1645919"/>
                  </a:lnTo>
                  <a:lnTo>
                    <a:pt x="0" y="328929"/>
                  </a:lnTo>
                  <a:close/>
                </a:path>
              </a:pathLst>
            </a:custGeom>
            <a:ln w="38097">
              <a:solidFill>
                <a:srgbClr val="FF0000"/>
              </a:solidFill>
            </a:ln>
          </p:spPr>
          <p:txBody>
            <a:bodyPr wrap="square" lIns="0" tIns="0" rIns="0" bIns="0" rtlCol="0"/>
            <a:lstStyle/>
            <a:p>
              <a:endParaRPr sz="1240"/>
            </a:p>
          </p:txBody>
        </p:sp>
        <p:sp>
          <p:nvSpPr>
            <p:cNvPr id="37" name="object 37"/>
            <p:cNvSpPr/>
            <p:nvPr/>
          </p:nvSpPr>
          <p:spPr>
            <a:xfrm>
              <a:off x="9065260" y="1673512"/>
              <a:ext cx="2828290" cy="2012950"/>
            </a:xfrm>
            <a:custGeom>
              <a:avLst/>
              <a:gdLst/>
              <a:ahLst/>
              <a:cxnLst/>
              <a:rect l="l" t="t" r="r" b="b"/>
              <a:pathLst>
                <a:path w="2828290" h="2012950">
                  <a:moveTo>
                    <a:pt x="38087" y="19037"/>
                  </a:moveTo>
                  <a:lnTo>
                    <a:pt x="32512" y="5575"/>
                  </a:lnTo>
                  <a:lnTo>
                    <a:pt x="19050" y="0"/>
                  </a:lnTo>
                  <a:lnTo>
                    <a:pt x="5575" y="5575"/>
                  </a:lnTo>
                  <a:lnTo>
                    <a:pt x="0" y="19037"/>
                  </a:lnTo>
                  <a:lnTo>
                    <a:pt x="5575" y="32512"/>
                  </a:lnTo>
                  <a:lnTo>
                    <a:pt x="19050" y="38087"/>
                  </a:lnTo>
                  <a:lnTo>
                    <a:pt x="32512" y="32512"/>
                  </a:lnTo>
                  <a:lnTo>
                    <a:pt x="38087" y="19037"/>
                  </a:lnTo>
                  <a:close/>
                </a:path>
                <a:path w="2828290" h="2012950">
                  <a:moveTo>
                    <a:pt x="2828277" y="1993887"/>
                  </a:moveTo>
                  <a:lnTo>
                    <a:pt x="2822702" y="1980425"/>
                  </a:lnTo>
                  <a:lnTo>
                    <a:pt x="2809240" y="1974850"/>
                  </a:lnTo>
                  <a:lnTo>
                    <a:pt x="2795765" y="1980425"/>
                  </a:lnTo>
                  <a:lnTo>
                    <a:pt x="2790190" y="1993887"/>
                  </a:lnTo>
                  <a:lnTo>
                    <a:pt x="2795765" y="2007362"/>
                  </a:lnTo>
                  <a:lnTo>
                    <a:pt x="2809240" y="2012937"/>
                  </a:lnTo>
                  <a:lnTo>
                    <a:pt x="2822702" y="2007362"/>
                  </a:lnTo>
                  <a:lnTo>
                    <a:pt x="2828277" y="1993887"/>
                  </a:lnTo>
                  <a:close/>
                </a:path>
              </a:pathLst>
            </a:custGeom>
            <a:solidFill>
              <a:srgbClr val="FF0000"/>
            </a:solidFill>
          </p:spPr>
          <p:txBody>
            <a:bodyPr wrap="square" lIns="0" tIns="0" rIns="0" bIns="0" rtlCol="0"/>
            <a:lstStyle/>
            <a:p>
              <a:endParaRPr sz="1240"/>
            </a:p>
          </p:txBody>
        </p:sp>
        <p:sp>
          <p:nvSpPr>
            <p:cNvPr id="38" name="object 38"/>
            <p:cNvSpPr/>
            <p:nvPr/>
          </p:nvSpPr>
          <p:spPr>
            <a:xfrm>
              <a:off x="8757919" y="2756810"/>
              <a:ext cx="252729" cy="264160"/>
            </a:xfrm>
            <a:custGeom>
              <a:avLst/>
              <a:gdLst/>
              <a:ahLst/>
              <a:cxnLst/>
              <a:rect l="l" t="t" r="r" b="b"/>
              <a:pathLst>
                <a:path w="252729" h="264160">
                  <a:moveTo>
                    <a:pt x="0" y="264159"/>
                  </a:moveTo>
                  <a:lnTo>
                    <a:pt x="252729" y="0"/>
                  </a:lnTo>
                </a:path>
              </a:pathLst>
            </a:custGeom>
            <a:ln w="38097">
              <a:solidFill>
                <a:srgbClr val="FF0000"/>
              </a:solidFill>
            </a:ln>
          </p:spPr>
          <p:txBody>
            <a:bodyPr wrap="square" lIns="0" tIns="0" rIns="0" bIns="0" rtlCol="0"/>
            <a:lstStyle/>
            <a:p>
              <a:endParaRPr sz="1240"/>
            </a:p>
          </p:txBody>
        </p:sp>
        <p:sp>
          <p:nvSpPr>
            <p:cNvPr id="39" name="object 39"/>
            <p:cNvSpPr/>
            <p:nvPr/>
          </p:nvSpPr>
          <p:spPr>
            <a:xfrm>
              <a:off x="8963659" y="2679340"/>
              <a:ext cx="120650" cy="121920"/>
            </a:xfrm>
            <a:custGeom>
              <a:avLst/>
              <a:gdLst/>
              <a:ahLst/>
              <a:cxnLst/>
              <a:rect l="l" t="t" r="r" b="b"/>
              <a:pathLst>
                <a:path w="120650" h="121919">
                  <a:moveTo>
                    <a:pt x="120650" y="0"/>
                  </a:moveTo>
                  <a:lnTo>
                    <a:pt x="0" y="43179"/>
                  </a:lnTo>
                  <a:lnTo>
                    <a:pt x="82550" y="121920"/>
                  </a:lnTo>
                  <a:lnTo>
                    <a:pt x="120650" y="0"/>
                  </a:lnTo>
                  <a:close/>
                </a:path>
              </a:pathLst>
            </a:custGeom>
            <a:solidFill>
              <a:srgbClr val="FF0000"/>
            </a:solidFill>
          </p:spPr>
          <p:txBody>
            <a:bodyPr wrap="square" lIns="0" tIns="0" rIns="0" bIns="0" rtlCol="0"/>
            <a:lstStyle/>
            <a:p>
              <a:endParaRPr sz="1240"/>
            </a:p>
          </p:txBody>
        </p:sp>
      </p:grpSp>
      <p:sp>
        <p:nvSpPr>
          <p:cNvPr id="40" name="object 40"/>
          <p:cNvSpPr txBox="1"/>
          <p:nvPr/>
        </p:nvSpPr>
        <p:spPr>
          <a:xfrm>
            <a:off x="160871" y="6041844"/>
            <a:ext cx="10478020" cy="724301"/>
          </a:xfrm>
          <a:prstGeom prst="rect">
            <a:avLst/>
          </a:prstGeom>
        </p:spPr>
        <p:txBody>
          <a:bodyPr vert="horz" wrap="square" lIns="0" tIns="0" rIns="0" bIns="0" rtlCol="0">
            <a:spAutoFit/>
          </a:bodyPr>
          <a:lstStyle/>
          <a:p>
            <a:pPr marL="323990">
              <a:lnSpc>
                <a:spcPts val="1603"/>
              </a:lnSpc>
            </a:pPr>
            <a:r>
              <a:rPr sz="1594" spc="-9" dirty="0">
                <a:latin typeface="Calibri"/>
                <a:cs typeface="Calibri"/>
              </a:rPr>
              <a:t>STP/ICS</a:t>
            </a:r>
            <a:r>
              <a:rPr sz="1594" spc="-35" dirty="0">
                <a:latin typeface="Calibri"/>
                <a:cs typeface="Calibri"/>
              </a:rPr>
              <a:t> </a:t>
            </a:r>
            <a:r>
              <a:rPr sz="1594" dirty="0">
                <a:latin typeface="Calibri"/>
                <a:cs typeface="Calibri"/>
              </a:rPr>
              <a:t>map</a:t>
            </a:r>
            <a:r>
              <a:rPr sz="1594" spc="-22" dirty="0">
                <a:latin typeface="Calibri"/>
                <a:cs typeface="Calibri"/>
              </a:rPr>
              <a:t> </a:t>
            </a:r>
            <a:r>
              <a:rPr sz="1594" dirty="0">
                <a:latin typeface="Calibri"/>
                <a:cs typeface="Calibri"/>
              </a:rPr>
              <a:t>showing</a:t>
            </a:r>
            <a:r>
              <a:rPr sz="1594" spc="-27" dirty="0">
                <a:latin typeface="Calibri"/>
                <a:cs typeface="Calibri"/>
              </a:rPr>
              <a:t> </a:t>
            </a:r>
            <a:r>
              <a:rPr sz="1594" dirty="0">
                <a:latin typeface="Calibri"/>
                <a:cs typeface="Calibri"/>
              </a:rPr>
              <a:t>neighbourhoods</a:t>
            </a:r>
            <a:r>
              <a:rPr sz="1594" spc="-27" dirty="0">
                <a:latin typeface="Calibri"/>
                <a:cs typeface="Calibri"/>
              </a:rPr>
              <a:t> </a:t>
            </a:r>
            <a:r>
              <a:rPr sz="1594" dirty="0">
                <a:latin typeface="Calibri"/>
                <a:cs typeface="Calibri"/>
              </a:rPr>
              <a:t>(LSOAs)</a:t>
            </a:r>
            <a:r>
              <a:rPr sz="1594" spc="-27" dirty="0">
                <a:latin typeface="Calibri"/>
                <a:cs typeface="Calibri"/>
              </a:rPr>
              <a:t> </a:t>
            </a:r>
            <a:r>
              <a:rPr sz="1594" dirty="0">
                <a:latin typeface="Calibri"/>
                <a:cs typeface="Calibri"/>
              </a:rPr>
              <a:t>in</a:t>
            </a:r>
            <a:r>
              <a:rPr sz="1594" spc="-27" dirty="0">
                <a:latin typeface="Calibri"/>
                <a:cs typeface="Calibri"/>
              </a:rPr>
              <a:t> </a:t>
            </a:r>
            <a:r>
              <a:rPr sz="1594" dirty="0">
                <a:latin typeface="Calibri"/>
                <a:cs typeface="Calibri"/>
              </a:rPr>
              <a:t>2019</a:t>
            </a:r>
            <a:r>
              <a:rPr sz="1594" spc="-22" dirty="0">
                <a:latin typeface="Calibri"/>
                <a:cs typeface="Calibri"/>
              </a:rPr>
              <a:t> </a:t>
            </a:r>
            <a:r>
              <a:rPr sz="1594" dirty="0">
                <a:latin typeface="Calibri"/>
                <a:cs typeface="Calibri"/>
              </a:rPr>
              <a:t>Index</a:t>
            </a:r>
            <a:r>
              <a:rPr sz="1594" spc="-27" dirty="0">
                <a:latin typeface="Calibri"/>
                <a:cs typeface="Calibri"/>
              </a:rPr>
              <a:t> </a:t>
            </a:r>
            <a:r>
              <a:rPr sz="1594" dirty="0">
                <a:latin typeface="Calibri"/>
                <a:cs typeface="Calibri"/>
              </a:rPr>
              <a:t>of</a:t>
            </a:r>
            <a:r>
              <a:rPr sz="1594" spc="-22" dirty="0">
                <a:latin typeface="Calibri"/>
                <a:cs typeface="Calibri"/>
              </a:rPr>
              <a:t> </a:t>
            </a:r>
            <a:r>
              <a:rPr sz="1594" dirty="0">
                <a:latin typeface="Calibri"/>
                <a:cs typeface="Calibri"/>
              </a:rPr>
              <a:t>Multiple</a:t>
            </a:r>
            <a:r>
              <a:rPr sz="1594" spc="-27" dirty="0">
                <a:latin typeface="Calibri"/>
                <a:cs typeface="Calibri"/>
              </a:rPr>
              <a:t> </a:t>
            </a:r>
            <a:r>
              <a:rPr sz="1594" dirty="0">
                <a:latin typeface="Calibri"/>
                <a:cs typeface="Calibri"/>
              </a:rPr>
              <a:t>Deprivation</a:t>
            </a:r>
            <a:r>
              <a:rPr sz="1594" spc="-22" dirty="0">
                <a:latin typeface="Calibri"/>
                <a:cs typeface="Calibri"/>
              </a:rPr>
              <a:t> </a:t>
            </a:r>
            <a:r>
              <a:rPr sz="1594" dirty="0">
                <a:latin typeface="Calibri"/>
                <a:cs typeface="Calibri"/>
              </a:rPr>
              <a:t>deciles.</a:t>
            </a:r>
            <a:r>
              <a:rPr sz="1594" spc="-22" dirty="0">
                <a:latin typeface="Calibri"/>
                <a:cs typeface="Calibri"/>
              </a:rPr>
              <a:t> </a:t>
            </a:r>
            <a:r>
              <a:rPr sz="1594" dirty="0">
                <a:latin typeface="Calibri"/>
                <a:cs typeface="Calibri"/>
              </a:rPr>
              <a:t>Dark</a:t>
            </a:r>
            <a:r>
              <a:rPr sz="1594" spc="-31" dirty="0">
                <a:latin typeface="Calibri"/>
                <a:cs typeface="Calibri"/>
              </a:rPr>
              <a:t> </a:t>
            </a:r>
            <a:r>
              <a:rPr sz="1594" dirty="0">
                <a:latin typeface="Calibri"/>
                <a:cs typeface="Calibri"/>
              </a:rPr>
              <a:t>blue</a:t>
            </a:r>
            <a:r>
              <a:rPr sz="1594" spc="-22" dirty="0">
                <a:latin typeface="Calibri"/>
                <a:cs typeface="Calibri"/>
              </a:rPr>
              <a:t> </a:t>
            </a:r>
            <a:r>
              <a:rPr sz="1594" dirty="0">
                <a:latin typeface="Calibri"/>
                <a:cs typeface="Calibri"/>
              </a:rPr>
              <a:t>is</a:t>
            </a:r>
            <a:r>
              <a:rPr sz="1594" spc="-22" dirty="0">
                <a:latin typeface="Calibri"/>
                <a:cs typeface="Calibri"/>
              </a:rPr>
              <a:t> </a:t>
            </a:r>
            <a:r>
              <a:rPr sz="1594" dirty="0">
                <a:latin typeface="Calibri"/>
                <a:cs typeface="Calibri"/>
              </a:rPr>
              <a:t>for</a:t>
            </a:r>
            <a:r>
              <a:rPr sz="1594" spc="-22" dirty="0">
                <a:latin typeface="Calibri"/>
                <a:cs typeface="Calibri"/>
              </a:rPr>
              <a:t> </a:t>
            </a:r>
            <a:r>
              <a:rPr sz="1594" dirty="0">
                <a:latin typeface="Calibri"/>
                <a:cs typeface="Calibri"/>
              </a:rPr>
              <a:t>the</a:t>
            </a:r>
            <a:r>
              <a:rPr sz="1594" spc="-27" dirty="0">
                <a:latin typeface="Calibri"/>
                <a:cs typeface="Calibri"/>
              </a:rPr>
              <a:t> </a:t>
            </a:r>
            <a:r>
              <a:rPr sz="1594" spc="-18" dirty="0">
                <a:latin typeface="Calibri"/>
                <a:cs typeface="Calibri"/>
              </a:rPr>
              <a:t>most</a:t>
            </a:r>
            <a:endParaRPr sz="1594">
              <a:latin typeface="Calibri"/>
              <a:cs typeface="Calibri"/>
            </a:endParaRPr>
          </a:p>
          <a:p>
            <a:pPr marL="323990"/>
            <a:r>
              <a:rPr sz="1594" dirty="0">
                <a:latin typeface="Calibri"/>
                <a:cs typeface="Calibri"/>
              </a:rPr>
              <a:t>deprived</a:t>
            </a:r>
            <a:r>
              <a:rPr sz="1594" spc="-31" dirty="0">
                <a:latin typeface="Calibri"/>
                <a:cs typeface="Calibri"/>
              </a:rPr>
              <a:t> </a:t>
            </a:r>
            <a:r>
              <a:rPr sz="1594" dirty="0">
                <a:latin typeface="Calibri"/>
                <a:cs typeface="Calibri"/>
              </a:rPr>
              <a:t>decile,</a:t>
            </a:r>
            <a:r>
              <a:rPr sz="1594" spc="-40" dirty="0">
                <a:latin typeface="Calibri"/>
                <a:cs typeface="Calibri"/>
              </a:rPr>
              <a:t> </a:t>
            </a:r>
            <a:r>
              <a:rPr sz="1594" dirty="0">
                <a:latin typeface="Calibri"/>
                <a:cs typeface="Calibri"/>
              </a:rPr>
              <a:t>light</a:t>
            </a:r>
            <a:r>
              <a:rPr sz="1594" spc="-40" dirty="0">
                <a:latin typeface="Calibri"/>
                <a:cs typeface="Calibri"/>
              </a:rPr>
              <a:t> </a:t>
            </a:r>
            <a:r>
              <a:rPr sz="1594" dirty="0">
                <a:latin typeface="Calibri"/>
                <a:cs typeface="Calibri"/>
              </a:rPr>
              <a:t>blue</a:t>
            </a:r>
            <a:r>
              <a:rPr sz="1594" spc="-31" dirty="0">
                <a:latin typeface="Calibri"/>
                <a:cs typeface="Calibri"/>
              </a:rPr>
              <a:t> </a:t>
            </a:r>
            <a:r>
              <a:rPr sz="1594" dirty="0">
                <a:latin typeface="Calibri"/>
                <a:cs typeface="Calibri"/>
              </a:rPr>
              <a:t>is</a:t>
            </a:r>
            <a:r>
              <a:rPr sz="1594" spc="-22" dirty="0">
                <a:latin typeface="Calibri"/>
                <a:cs typeface="Calibri"/>
              </a:rPr>
              <a:t> </a:t>
            </a:r>
            <a:r>
              <a:rPr sz="1594" dirty="0">
                <a:latin typeface="Calibri"/>
                <a:cs typeface="Calibri"/>
              </a:rPr>
              <a:t>for</a:t>
            </a:r>
            <a:r>
              <a:rPr sz="1594" spc="-31" dirty="0">
                <a:latin typeface="Calibri"/>
                <a:cs typeface="Calibri"/>
              </a:rPr>
              <a:t> </a:t>
            </a:r>
            <a:r>
              <a:rPr sz="1594" dirty="0">
                <a:latin typeface="Calibri"/>
                <a:cs typeface="Calibri"/>
              </a:rPr>
              <a:t>the</a:t>
            </a:r>
            <a:r>
              <a:rPr sz="1594" spc="-31" dirty="0">
                <a:latin typeface="Calibri"/>
                <a:cs typeface="Calibri"/>
              </a:rPr>
              <a:t> </a:t>
            </a:r>
            <a:r>
              <a:rPr sz="1594" dirty="0">
                <a:latin typeface="Calibri"/>
                <a:cs typeface="Calibri"/>
              </a:rPr>
              <a:t>second</a:t>
            </a:r>
            <a:r>
              <a:rPr sz="1594" spc="-27" dirty="0">
                <a:latin typeface="Calibri"/>
                <a:cs typeface="Calibri"/>
              </a:rPr>
              <a:t> </a:t>
            </a:r>
            <a:r>
              <a:rPr sz="1594" dirty="0">
                <a:latin typeface="Calibri"/>
                <a:cs typeface="Calibri"/>
              </a:rPr>
              <a:t>most</a:t>
            </a:r>
            <a:r>
              <a:rPr sz="1594" spc="-35" dirty="0">
                <a:latin typeface="Calibri"/>
                <a:cs typeface="Calibri"/>
              </a:rPr>
              <a:t> </a:t>
            </a:r>
            <a:r>
              <a:rPr sz="1594" dirty="0">
                <a:latin typeface="Calibri"/>
                <a:cs typeface="Calibri"/>
              </a:rPr>
              <a:t>deprived</a:t>
            </a:r>
            <a:r>
              <a:rPr sz="1594" spc="-31" dirty="0">
                <a:latin typeface="Calibri"/>
                <a:cs typeface="Calibri"/>
              </a:rPr>
              <a:t> </a:t>
            </a:r>
            <a:r>
              <a:rPr sz="1594" dirty="0">
                <a:latin typeface="Calibri"/>
                <a:cs typeface="Calibri"/>
              </a:rPr>
              <a:t>decile.</a:t>
            </a:r>
            <a:r>
              <a:rPr sz="1594" spc="-27" dirty="0">
                <a:latin typeface="Calibri"/>
                <a:cs typeface="Calibri"/>
              </a:rPr>
              <a:t> </a:t>
            </a:r>
            <a:r>
              <a:rPr sz="1594" dirty="0">
                <a:latin typeface="Calibri"/>
                <a:cs typeface="Calibri"/>
              </a:rPr>
              <a:t>Other</a:t>
            </a:r>
            <a:r>
              <a:rPr sz="1594" spc="-35" dirty="0">
                <a:latin typeface="Calibri"/>
                <a:cs typeface="Calibri"/>
              </a:rPr>
              <a:t> </a:t>
            </a:r>
            <a:r>
              <a:rPr sz="1594" dirty="0">
                <a:latin typeface="Calibri"/>
                <a:cs typeface="Calibri"/>
              </a:rPr>
              <a:t>deprivation</a:t>
            </a:r>
            <a:r>
              <a:rPr sz="1594" spc="-35" dirty="0">
                <a:latin typeface="Calibri"/>
                <a:cs typeface="Calibri"/>
              </a:rPr>
              <a:t> </a:t>
            </a:r>
            <a:r>
              <a:rPr sz="1594" dirty="0">
                <a:latin typeface="Calibri"/>
                <a:cs typeface="Calibri"/>
              </a:rPr>
              <a:t>deciles</a:t>
            </a:r>
            <a:r>
              <a:rPr sz="1594" spc="-27" dirty="0">
                <a:latin typeface="Calibri"/>
                <a:cs typeface="Calibri"/>
              </a:rPr>
              <a:t> </a:t>
            </a:r>
            <a:r>
              <a:rPr sz="1594" dirty="0">
                <a:latin typeface="Calibri"/>
                <a:cs typeface="Calibri"/>
              </a:rPr>
              <a:t>are</a:t>
            </a:r>
            <a:r>
              <a:rPr sz="1594" spc="-31" dirty="0">
                <a:latin typeface="Calibri"/>
                <a:cs typeface="Calibri"/>
              </a:rPr>
              <a:t> </a:t>
            </a:r>
            <a:r>
              <a:rPr sz="1594" dirty="0">
                <a:latin typeface="Calibri"/>
                <a:cs typeface="Calibri"/>
              </a:rPr>
              <a:t>left</a:t>
            </a:r>
            <a:r>
              <a:rPr sz="1594" spc="-40" dirty="0">
                <a:latin typeface="Calibri"/>
                <a:cs typeface="Calibri"/>
              </a:rPr>
              <a:t> </a:t>
            </a:r>
            <a:r>
              <a:rPr sz="1594" spc="-9" dirty="0">
                <a:latin typeface="Calibri"/>
                <a:cs typeface="Calibri"/>
              </a:rPr>
              <a:t>unshaded.</a:t>
            </a:r>
            <a:endParaRPr sz="1594">
              <a:latin typeface="Calibri"/>
              <a:cs typeface="Calibri"/>
            </a:endParaRPr>
          </a:p>
          <a:p>
            <a:pPr marL="11250">
              <a:spcBef>
                <a:spcPts val="682"/>
              </a:spcBef>
            </a:pPr>
            <a:r>
              <a:rPr sz="1196" spc="-9" dirty="0">
                <a:latin typeface="Calibri"/>
                <a:cs typeface="Calibri"/>
              </a:rPr>
              <a:t>Interactive</a:t>
            </a:r>
            <a:r>
              <a:rPr sz="1196" spc="-18" dirty="0">
                <a:latin typeface="Calibri"/>
                <a:cs typeface="Calibri"/>
              </a:rPr>
              <a:t> </a:t>
            </a:r>
            <a:r>
              <a:rPr sz="1196" spc="-9" dirty="0">
                <a:latin typeface="Calibri"/>
                <a:cs typeface="Calibri"/>
              </a:rPr>
              <a:t>version</a:t>
            </a:r>
            <a:r>
              <a:rPr sz="1196" spc="-13" dirty="0">
                <a:latin typeface="Calibri"/>
                <a:cs typeface="Calibri"/>
              </a:rPr>
              <a:t> </a:t>
            </a:r>
            <a:r>
              <a:rPr sz="1196" dirty="0">
                <a:latin typeface="Calibri"/>
                <a:cs typeface="Calibri"/>
              </a:rPr>
              <a:t>can</a:t>
            </a:r>
            <a:r>
              <a:rPr sz="1196" spc="-13" dirty="0">
                <a:latin typeface="Calibri"/>
                <a:cs typeface="Calibri"/>
              </a:rPr>
              <a:t> </a:t>
            </a:r>
            <a:r>
              <a:rPr sz="1196" dirty="0">
                <a:latin typeface="Calibri"/>
                <a:cs typeface="Calibri"/>
              </a:rPr>
              <a:t>be</a:t>
            </a:r>
            <a:r>
              <a:rPr sz="1196" spc="-13" dirty="0">
                <a:latin typeface="Calibri"/>
                <a:cs typeface="Calibri"/>
              </a:rPr>
              <a:t> </a:t>
            </a:r>
            <a:r>
              <a:rPr sz="1196" dirty="0">
                <a:latin typeface="Calibri"/>
                <a:cs typeface="Calibri"/>
              </a:rPr>
              <a:t>viewed</a:t>
            </a:r>
            <a:r>
              <a:rPr sz="1196" spc="-13" dirty="0">
                <a:latin typeface="Calibri"/>
                <a:cs typeface="Calibri"/>
              </a:rPr>
              <a:t> </a:t>
            </a:r>
            <a:r>
              <a:rPr sz="1196" dirty="0">
                <a:latin typeface="Calibri"/>
                <a:cs typeface="Calibri"/>
              </a:rPr>
              <a:t>in</a:t>
            </a:r>
            <a:r>
              <a:rPr sz="1196" spc="-13" dirty="0">
                <a:latin typeface="Calibri"/>
                <a:cs typeface="Calibri"/>
              </a:rPr>
              <a:t> </a:t>
            </a:r>
            <a:r>
              <a:rPr sz="1196" dirty="0">
                <a:latin typeface="Calibri"/>
                <a:cs typeface="Calibri"/>
              </a:rPr>
              <a:t>tableau:</a:t>
            </a:r>
            <a:r>
              <a:rPr sz="1196" spc="9" dirty="0">
                <a:latin typeface="Calibri"/>
                <a:cs typeface="Calibri"/>
              </a:rPr>
              <a:t> </a:t>
            </a:r>
            <a:r>
              <a:rPr sz="1196" u="sng" spc="-9" dirty="0">
                <a:solidFill>
                  <a:srgbClr val="0462C0"/>
                </a:solidFill>
                <a:uFill>
                  <a:solidFill>
                    <a:srgbClr val="0462C0"/>
                  </a:solidFill>
                </a:uFill>
                <a:latin typeface="Calibri"/>
                <a:cs typeface="Calibri"/>
                <a:hlinkClick r:id="rId8"/>
              </a:rPr>
              <a:t>https://tabanalytics.data.england.nhs.uk/#/site/viewpoint/views/PopDemo_CORE20/CORE20?:iid=1</a:t>
            </a:r>
            <a:r>
              <a:rPr sz="1196" spc="22" dirty="0">
                <a:solidFill>
                  <a:srgbClr val="0462C0"/>
                </a:solidFill>
                <a:latin typeface="Calibri"/>
                <a:cs typeface="Calibri"/>
              </a:rPr>
              <a:t> </a:t>
            </a:r>
            <a:r>
              <a:rPr sz="1196" spc="-18" dirty="0">
                <a:latin typeface="Calibri"/>
                <a:cs typeface="Calibri"/>
              </a:rPr>
              <a:t>(OKTA</a:t>
            </a:r>
            <a:r>
              <a:rPr sz="1196" spc="-13" dirty="0">
                <a:latin typeface="Calibri"/>
                <a:cs typeface="Calibri"/>
              </a:rPr>
              <a:t> </a:t>
            </a:r>
            <a:r>
              <a:rPr sz="1196" dirty="0">
                <a:latin typeface="Calibri"/>
                <a:cs typeface="Calibri"/>
              </a:rPr>
              <a:t>account</a:t>
            </a:r>
            <a:r>
              <a:rPr sz="1196" spc="-4" dirty="0">
                <a:latin typeface="Calibri"/>
                <a:cs typeface="Calibri"/>
              </a:rPr>
              <a:t> </a:t>
            </a:r>
            <a:r>
              <a:rPr sz="1196" spc="-9" dirty="0">
                <a:latin typeface="Calibri"/>
                <a:cs typeface="Calibri"/>
              </a:rPr>
              <a:t>required)</a:t>
            </a:r>
            <a:endParaRPr sz="1196">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3"/>
        <p:cNvGrpSpPr/>
        <p:nvPr/>
      </p:nvGrpSpPr>
      <p:grpSpPr>
        <a:xfrm>
          <a:off x="0" y="0"/>
          <a:ext cx="0" cy="0"/>
          <a:chOff x="0" y="0"/>
          <a:chExt cx="0" cy="0"/>
        </a:xfrm>
      </p:grpSpPr>
      <p:sp>
        <p:nvSpPr>
          <p:cNvPr id="345" name="Google Shape;345;p41"/>
          <p:cNvSpPr/>
          <p:nvPr/>
        </p:nvSpPr>
        <p:spPr>
          <a:xfrm>
            <a:off x="450000" y="5893700"/>
            <a:ext cx="1784700" cy="11553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200">
              <a:solidFill>
                <a:srgbClr val="183E70"/>
              </a:solidFill>
              <a:latin typeface="Open Sans"/>
              <a:ea typeface="Open Sans"/>
              <a:cs typeface="Open Sans"/>
              <a:sym typeface="Open Sans"/>
            </a:endParaRPr>
          </a:p>
        </p:txBody>
      </p:sp>
      <p:cxnSp>
        <p:nvCxnSpPr>
          <p:cNvPr id="363" name="Google Shape;363;p41"/>
          <p:cNvCxnSpPr/>
          <p:nvPr/>
        </p:nvCxnSpPr>
        <p:spPr>
          <a:xfrm>
            <a:off x="7688850" y="3593013"/>
            <a:ext cx="37800" cy="3798600"/>
          </a:xfrm>
          <a:prstGeom prst="straightConnector1">
            <a:avLst/>
          </a:prstGeom>
          <a:noFill/>
          <a:ln w="28575" cap="flat" cmpd="sng">
            <a:solidFill>
              <a:schemeClr val="lt1"/>
            </a:solidFill>
            <a:prstDash val="dash"/>
            <a:round/>
            <a:headEnd type="none" w="med" len="med"/>
            <a:tailEnd type="none" w="med" len="med"/>
          </a:ln>
        </p:spPr>
      </p:cxnSp>
      <p:sp>
        <p:nvSpPr>
          <p:cNvPr id="371" name="Google Shape;371;p41"/>
          <p:cNvSpPr txBox="1"/>
          <p:nvPr/>
        </p:nvSpPr>
        <p:spPr>
          <a:xfrm>
            <a:off x="0" y="17412"/>
            <a:ext cx="10800000" cy="554100"/>
          </a:xfrm>
          <a:prstGeom prst="rect">
            <a:avLst/>
          </a:prstGeom>
          <a:solidFill>
            <a:schemeClr val="dk1"/>
          </a:solidFill>
          <a:ln>
            <a:noFill/>
          </a:ln>
        </p:spPr>
        <p:txBody>
          <a:bodyPr spcFirstLastPara="1" wrap="square" lIns="0" tIns="0" rIns="0" bIns="0" anchor="ctr" anchorCtr="0">
            <a:noAutofit/>
          </a:bodyPr>
          <a:lstStyle/>
          <a:p>
            <a:pPr marL="0" lvl="0" indent="0" algn="ctr" rtl="0">
              <a:spcBef>
                <a:spcPts val="0"/>
              </a:spcBef>
              <a:spcAft>
                <a:spcPts val="500"/>
              </a:spcAft>
              <a:buNone/>
            </a:pPr>
            <a:r>
              <a:rPr lang="en-GB" sz="1700" b="1" dirty="0">
                <a:solidFill>
                  <a:schemeClr val="lt1"/>
                </a:solidFill>
                <a:latin typeface="Open Sans"/>
                <a:ea typeface="Open Sans"/>
                <a:cs typeface="Open Sans"/>
                <a:sym typeface="Open Sans"/>
              </a:rPr>
              <a:t>Population health case study: South West London ICS</a:t>
            </a:r>
            <a:endParaRPr sz="1700" dirty="0">
              <a:solidFill>
                <a:schemeClr val="lt1"/>
              </a:solidFill>
              <a:highlight>
                <a:srgbClr val="38761D"/>
              </a:highlight>
              <a:latin typeface="Open Sans"/>
              <a:ea typeface="Open Sans"/>
              <a:cs typeface="Open Sans"/>
              <a:sym typeface="Open Sans"/>
            </a:endParaRPr>
          </a:p>
        </p:txBody>
      </p:sp>
      <p:sp>
        <p:nvSpPr>
          <p:cNvPr id="375" name="Google Shape;375;p41"/>
          <p:cNvSpPr txBox="1"/>
          <p:nvPr/>
        </p:nvSpPr>
        <p:spPr>
          <a:xfrm>
            <a:off x="317875" y="894700"/>
            <a:ext cx="3857400" cy="1801551"/>
          </a:xfrm>
          <a:prstGeom prst="rect">
            <a:avLst/>
          </a:prstGeom>
          <a:solidFill>
            <a:srgbClr val="006278"/>
          </a:solidFill>
          <a:ln>
            <a:noFill/>
          </a:ln>
        </p:spPr>
        <p:txBody>
          <a:bodyPr spcFirstLastPara="1" wrap="square" lIns="198000" tIns="126000" rIns="162000" bIns="126000" anchor="t" anchorCtr="0">
            <a:spAutoFit/>
          </a:bodyPr>
          <a:lstStyle/>
          <a:p>
            <a:pPr marL="0" lvl="0" indent="0" algn="l" rtl="0">
              <a:lnSpc>
                <a:spcPct val="115000"/>
              </a:lnSpc>
              <a:spcBef>
                <a:spcPts val="500"/>
              </a:spcBef>
              <a:spcAft>
                <a:spcPts val="800"/>
              </a:spcAft>
              <a:buNone/>
            </a:pPr>
            <a:r>
              <a:rPr lang="en-GB" sz="1600" b="1" dirty="0">
                <a:solidFill>
                  <a:srgbClr val="FFFFFF"/>
                </a:solidFill>
                <a:latin typeface="Open Sans"/>
                <a:ea typeface="Open Sans"/>
                <a:cs typeface="Open Sans"/>
                <a:sym typeface="Open Sans"/>
              </a:rPr>
              <a:t>Overview – heatmap of health inequality indicators for </a:t>
            </a:r>
            <a:r>
              <a:rPr lang="en-US" sz="1600" b="1" dirty="0">
                <a:solidFill>
                  <a:srgbClr val="FFFFFF"/>
                </a:solidFill>
                <a:latin typeface="Open Sans"/>
                <a:ea typeface="Open Sans"/>
                <a:cs typeface="Open Sans"/>
                <a:sym typeface="Open Sans"/>
              </a:rPr>
              <a:t>Croydon, Kingston, Merton, Richmond, Sutton, Wandsworth</a:t>
            </a:r>
            <a:br>
              <a:rPr lang="en-GB" sz="1200" dirty="0">
                <a:solidFill>
                  <a:srgbClr val="FFFFFF"/>
                </a:solidFill>
                <a:latin typeface="Open Sans"/>
                <a:ea typeface="Open Sans"/>
                <a:cs typeface="Open Sans"/>
                <a:sym typeface="Open Sans"/>
              </a:rPr>
            </a:br>
            <a:endParaRPr dirty="0">
              <a:solidFill>
                <a:srgbClr val="FFFFFF"/>
              </a:solidFill>
              <a:latin typeface="Open Sans"/>
              <a:ea typeface="Open Sans"/>
              <a:cs typeface="Open Sans"/>
              <a:sym typeface="Open Sans"/>
            </a:endParaRPr>
          </a:p>
        </p:txBody>
      </p:sp>
      <p:sp>
        <p:nvSpPr>
          <p:cNvPr id="4" name="TextBox 3">
            <a:extLst>
              <a:ext uri="{FF2B5EF4-FFF2-40B4-BE49-F238E27FC236}">
                <a16:creationId xmlns:a16="http://schemas.microsoft.com/office/drawing/2014/main" id="{818B7022-76D0-AB56-F0DB-80811E0F7D04}"/>
              </a:ext>
            </a:extLst>
          </p:cNvPr>
          <p:cNvSpPr txBox="1"/>
          <p:nvPr/>
        </p:nvSpPr>
        <p:spPr>
          <a:xfrm>
            <a:off x="4707083" y="894701"/>
            <a:ext cx="4779817" cy="1815882"/>
          </a:xfrm>
          <a:prstGeom prst="rect">
            <a:avLst/>
          </a:prstGeom>
          <a:noFill/>
        </p:spPr>
        <p:txBody>
          <a:bodyPr wrap="square" rtlCol="0">
            <a:spAutoFit/>
          </a:bodyPr>
          <a:lstStyle/>
          <a:p>
            <a:r>
              <a:rPr lang="en-GB" b="1"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Map shows pattern of client demand for support with the following health inequality indicators</a:t>
            </a:r>
          </a:p>
          <a:p>
            <a:pPr marL="285750" indent="-285750">
              <a:buFontTx/>
              <a:buChar char="-"/>
            </a:pPr>
            <a:r>
              <a:rPr lang="en-GB" b="1"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Emergency crisis support – charitable grants, foodbank referrals</a:t>
            </a:r>
          </a:p>
          <a:p>
            <a:pPr marL="285750" indent="-285750">
              <a:buFontTx/>
              <a:buChar char="-"/>
            </a:pPr>
            <a:r>
              <a:rPr lang="en-GB" b="1"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Fuel debts and energy issues</a:t>
            </a:r>
          </a:p>
          <a:p>
            <a:pPr marL="285750" indent="-285750">
              <a:buFontTx/>
              <a:buChar char="-"/>
            </a:pPr>
            <a:r>
              <a:rPr lang="en-GB" b="1"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Personal Independence Payments</a:t>
            </a:r>
          </a:p>
          <a:p>
            <a:pPr marL="285750" indent="-285750">
              <a:buFontTx/>
              <a:buChar char="-"/>
            </a:pPr>
            <a:r>
              <a:rPr lang="en-GB" b="1"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Housing costs support</a:t>
            </a:r>
          </a:p>
          <a:p>
            <a:r>
              <a:rPr lang="en-GB" b="1"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  </a:t>
            </a:r>
          </a:p>
        </p:txBody>
      </p:sp>
      <p:pic>
        <p:nvPicPr>
          <p:cNvPr id="5" name="Picture 4">
            <a:extLst>
              <a:ext uri="{FF2B5EF4-FFF2-40B4-BE49-F238E27FC236}">
                <a16:creationId xmlns:a16="http://schemas.microsoft.com/office/drawing/2014/main" id="{7755AAA5-3AD5-EC28-9D8C-63565BFEA072}"/>
              </a:ext>
            </a:extLst>
          </p:cNvPr>
          <p:cNvPicPr>
            <a:picLocks noChangeAspect="1"/>
          </p:cNvPicPr>
          <p:nvPr/>
        </p:nvPicPr>
        <p:blipFill>
          <a:blip r:embed="rId3"/>
          <a:stretch>
            <a:fillRect/>
          </a:stretch>
        </p:blipFill>
        <p:spPr>
          <a:xfrm>
            <a:off x="450000" y="3162258"/>
            <a:ext cx="6935168" cy="3886742"/>
          </a:xfrm>
          <a:prstGeom prst="rect">
            <a:avLst/>
          </a:prstGeom>
        </p:spPr>
      </p:pic>
    </p:spTree>
    <p:extLst>
      <p:ext uri="{BB962C8B-B14F-4D97-AF65-F5344CB8AC3E}">
        <p14:creationId xmlns:p14="http://schemas.microsoft.com/office/powerpoint/2010/main" val="2485993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ubtitle 39">
            <a:extLst>
              <a:ext uri="{FF2B5EF4-FFF2-40B4-BE49-F238E27FC236}">
                <a16:creationId xmlns:a16="http://schemas.microsoft.com/office/drawing/2014/main" id="{406FEFDE-0A9A-A6D1-0DEF-C46C2149EE47}"/>
              </a:ext>
            </a:extLst>
          </p:cNvPr>
          <p:cNvSpPr>
            <a:spLocks noGrp="1"/>
          </p:cNvSpPr>
          <p:nvPr>
            <p:ph type="subTitle" idx="1"/>
          </p:nvPr>
        </p:nvSpPr>
        <p:spPr/>
        <p:txBody>
          <a:bodyPr/>
          <a:lstStyle/>
          <a:p>
            <a:endParaRPr lang="en-GB"/>
          </a:p>
        </p:txBody>
      </p:sp>
      <p:pic>
        <p:nvPicPr>
          <p:cNvPr id="3" name="object 3"/>
          <p:cNvPicPr/>
          <p:nvPr/>
        </p:nvPicPr>
        <p:blipFill>
          <a:blip r:embed="rId2" cstate="print"/>
          <a:stretch>
            <a:fillRect/>
          </a:stretch>
        </p:blipFill>
        <p:spPr>
          <a:xfrm>
            <a:off x="627735" y="2162929"/>
            <a:ext cx="498364" cy="780733"/>
          </a:xfrm>
          <a:prstGeom prst="rect">
            <a:avLst/>
          </a:prstGeom>
        </p:spPr>
      </p:pic>
      <p:pic>
        <p:nvPicPr>
          <p:cNvPr id="4" name="object 4"/>
          <p:cNvPicPr/>
          <p:nvPr/>
        </p:nvPicPr>
        <p:blipFill>
          <a:blip r:embed="rId3" cstate="print"/>
          <a:stretch>
            <a:fillRect/>
          </a:stretch>
        </p:blipFill>
        <p:spPr>
          <a:xfrm>
            <a:off x="740234" y="3672646"/>
            <a:ext cx="476989" cy="355491"/>
          </a:xfrm>
          <a:prstGeom prst="rect">
            <a:avLst/>
          </a:prstGeom>
        </p:spPr>
      </p:pic>
      <p:pic>
        <p:nvPicPr>
          <p:cNvPr id="5" name="object 5"/>
          <p:cNvPicPr/>
          <p:nvPr/>
        </p:nvPicPr>
        <p:blipFill>
          <a:blip r:embed="rId4" cstate="print"/>
          <a:stretch>
            <a:fillRect/>
          </a:stretch>
        </p:blipFill>
        <p:spPr>
          <a:xfrm>
            <a:off x="7514835" y="1216825"/>
            <a:ext cx="2006955" cy="1349969"/>
          </a:xfrm>
          <a:prstGeom prst="rect">
            <a:avLst/>
          </a:prstGeom>
        </p:spPr>
      </p:pic>
      <p:pic>
        <p:nvPicPr>
          <p:cNvPr id="6" name="object 6"/>
          <p:cNvPicPr/>
          <p:nvPr/>
        </p:nvPicPr>
        <p:blipFill>
          <a:blip r:embed="rId5" cstate="print"/>
          <a:stretch>
            <a:fillRect/>
          </a:stretch>
        </p:blipFill>
        <p:spPr>
          <a:xfrm>
            <a:off x="6995095" y="2788415"/>
            <a:ext cx="3155556" cy="1568216"/>
          </a:xfrm>
          <a:prstGeom prst="rect">
            <a:avLst/>
          </a:prstGeom>
        </p:spPr>
      </p:pic>
      <p:pic>
        <p:nvPicPr>
          <p:cNvPr id="7" name="object 7"/>
          <p:cNvPicPr/>
          <p:nvPr/>
        </p:nvPicPr>
        <p:blipFill>
          <a:blip r:embed="rId6" cstate="print"/>
          <a:stretch>
            <a:fillRect/>
          </a:stretch>
        </p:blipFill>
        <p:spPr>
          <a:xfrm>
            <a:off x="7391087" y="4518627"/>
            <a:ext cx="2261200" cy="1416344"/>
          </a:xfrm>
          <a:prstGeom prst="rect">
            <a:avLst/>
          </a:prstGeom>
        </p:spPr>
      </p:pic>
      <p:pic>
        <p:nvPicPr>
          <p:cNvPr id="8" name="object 8"/>
          <p:cNvPicPr/>
          <p:nvPr/>
        </p:nvPicPr>
        <p:blipFill>
          <a:blip r:embed="rId7" cstate="print"/>
          <a:stretch>
            <a:fillRect/>
          </a:stretch>
        </p:blipFill>
        <p:spPr>
          <a:xfrm>
            <a:off x="2785440" y="3220407"/>
            <a:ext cx="169869" cy="151869"/>
          </a:xfrm>
          <a:prstGeom prst="rect">
            <a:avLst/>
          </a:prstGeom>
        </p:spPr>
      </p:pic>
      <p:grpSp>
        <p:nvGrpSpPr>
          <p:cNvPr id="9" name="object 9"/>
          <p:cNvGrpSpPr/>
          <p:nvPr/>
        </p:nvGrpSpPr>
        <p:grpSpPr>
          <a:xfrm>
            <a:off x="649112" y="1276610"/>
            <a:ext cx="9534165" cy="4724896"/>
            <a:chOff x="713741" y="517801"/>
            <a:chExt cx="10763250" cy="5334000"/>
          </a:xfrm>
        </p:grpSpPr>
        <p:pic>
          <p:nvPicPr>
            <p:cNvPr id="10" name="object 10"/>
            <p:cNvPicPr/>
            <p:nvPr/>
          </p:nvPicPr>
          <p:blipFill>
            <a:blip r:embed="rId8" cstate="print"/>
            <a:stretch>
              <a:fillRect/>
            </a:stretch>
          </p:blipFill>
          <p:spPr>
            <a:xfrm>
              <a:off x="1709420" y="906420"/>
              <a:ext cx="5797550" cy="4767580"/>
            </a:xfrm>
            <a:prstGeom prst="rect">
              <a:avLst/>
            </a:prstGeom>
          </p:spPr>
        </p:pic>
        <p:sp>
          <p:nvSpPr>
            <p:cNvPr id="11" name="object 11"/>
            <p:cNvSpPr/>
            <p:nvPr/>
          </p:nvSpPr>
          <p:spPr>
            <a:xfrm>
              <a:off x="1709420" y="2311040"/>
              <a:ext cx="241300" cy="321310"/>
            </a:xfrm>
            <a:custGeom>
              <a:avLst/>
              <a:gdLst/>
              <a:ahLst/>
              <a:cxnLst/>
              <a:rect l="l" t="t" r="r" b="b"/>
              <a:pathLst>
                <a:path w="241300" h="321310">
                  <a:moveTo>
                    <a:pt x="0" y="39370"/>
                  </a:moveTo>
                  <a:lnTo>
                    <a:pt x="0" y="36829"/>
                  </a:lnTo>
                  <a:lnTo>
                    <a:pt x="0" y="35560"/>
                  </a:lnTo>
                  <a:lnTo>
                    <a:pt x="0" y="33020"/>
                  </a:lnTo>
                  <a:lnTo>
                    <a:pt x="0" y="31750"/>
                  </a:lnTo>
                  <a:lnTo>
                    <a:pt x="1269" y="29210"/>
                  </a:lnTo>
                  <a:lnTo>
                    <a:pt x="1269" y="27939"/>
                  </a:lnTo>
                  <a:lnTo>
                    <a:pt x="2540" y="25400"/>
                  </a:lnTo>
                  <a:lnTo>
                    <a:pt x="3810" y="22860"/>
                  </a:lnTo>
                  <a:lnTo>
                    <a:pt x="3810" y="21589"/>
                  </a:lnTo>
                  <a:lnTo>
                    <a:pt x="5080" y="19050"/>
                  </a:lnTo>
                  <a:lnTo>
                    <a:pt x="6350" y="17779"/>
                  </a:lnTo>
                  <a:lnTo>
                    <a:pt x="7619" y="16510"/>
                  </a:lnTo>
                  <a:lnTo>
                    <a:pt x="8890" y="13970"/>
                  </a:lnTo>
                  <a:lnTo>
                    <a:pt x="10160" y="12700"/>
                  </a:lnTo>
                  <a:lnTo>
                    <a:pt x="11430" y="11429"/>
                  </a:lnTo>
                  <a:lnTo>
                    <a:pt x="12700" y="10160"/>
                  </a:lnTo>
                  <a:lnTo>
                    <a:pt x="15240" y="8889"/>
                  </a:lnTo>
                  <a:lnTo>
                    <a:pt x="16510" y="7620"/>
                  </a:lnTo>
                  <a:lnTo>
                    <a:pt x="17780" y="6350"/>
                  </a:lnTo>
                  <a:lnTo>
                    <a:pt x="20319" y="5079"/>
                  </a:lnTo>
                  <a:lnTo>
                    <a:pt x="21590" y="3810"/>
                  </a:lnTo>
                  <a:lnTo>
                    <a:pt x="24130" y="3810"/>
                  </a:lnTo>
                  <a:lnTo>
                    <a:pt x="25400" y="2539"/>
                  </a:lnTo>
                  <a:lnTo>
                    <a:pt x="27940" y="1270"/>
                  </a:lnTo>
                  <a:lnTo>
                    <a:pt x="29210" y="1270"/>
                  </a:lnTo>
                  <a:lnTo>
                    <a:pt x="31750" y="0"/>
                  </a:lnTo>
                  <a:lnTo>
                    <a:pt x="200660" y="0"/>
                  </a:lnTo>
                  <a:lnTo>
                    <a:pt x="208280" y="0"/>
                  </a:lnTo>
                  <a:lnTo>
                    <a:pt x="210819" y="1270"/>
                  </a:lnTo>
                  <a:lnTo>
                    <a:pt x="212090" y="1270"/>
                  </a:lnTo>
                  <a:lnTo>
                    <a:pt x="214630" y="2539"/>
                  </a:lnTo>
                  <a:lnTo>
                    <a:pt x="217169" y="3810"/>
                  </a:lnTo>
                  <a:lnTo>
                    <a:pt x="218440" y="3810"/>
                  </a:lnTo>
                  <a:lnTo>
                    <a:pt x="220980" y="5079"/>
                  </a:lnTo>
                  <a:lnTo>
                    <a:pt x="222250" y="6350"/>
                  </a:lnTo>
                  <a:lnTo>
                    <a:pt x="223519" y="7620"/>
                  </a:lnTo>
                  <a:lnTo>
                    <a:pt x="226060" y="8889"/>
                  </a:lnTo>
                  <a:lnTo>
                    <a:pt x="227330" y="10160"/>
                  </a:lnTo>
                  <a:lnTo>
                    <a:pt x="228600" y="11429"/>
                  </a:lnTo>
                  <a:lnTo>
                    <a:pt x="229869" y="12700"/>
                  </a:lnTo>
                  <a:lnTo>
                    <a:pt x="231140" y="13970"/>
                  </a:lnTo>
                  <a:lnTo>
                    <a:pt x="232410" y="16510"/>
                  </a:lnTo>
                  <a:lnTo>
                    <a:pt x="233680" y="17779"/>
                  </a:lnTo>
                  <a:lnTo>
                    <a:pt x="234950" y="20320"/>
                  </a:lnTo>
                  <a:lnTo>
                    <a:pt x="236219" y="21589"/>
                  </a:lnTo>
                  <a:lnTo>
                    <a:pt x="236219" y="22860"/>
                  </a:lnTo>
                  <a:lnTo>
                    <a:pt x="237490" y="25400"/>
                  </a:lnTo>
                  <a:lnTo>
                    <a:pt x="238760" y="27939"/>
                  </a:lnTo>
                  <a:lnTo>
                    <a:pt x="238760" y="29210"/>
                  </a:lnTo>
                  <a:lnTo>
                    <a:pt x="240030" y="31750"/>
                  </a:lnTo>
                  <a:lnTo>
                    <a:pt x="240030" y="33020"/>
                  </a:lnTo>
                  <a:lnTo>
                    <a:pt x="240030" y="35560"/>
                  </a:lnTo>
                  <a:lnTo>
                    <a:pt x="240030" y="36829"/>
                  </a:lnTo>
                  <a:lnTo>
                    <a:pt x="240030" y="39370"/>
                  </a:lnTo>
                  <a:lnTo>
                    <a:pt x="241300" y="280670"/>
                  </a:lnTo>
                  <a:lnTo>
                    <a:pt x="240030" y="280670"/>
                  </a:lnTo>
                  <a:lnTo>
                    <a:pt x="240030" y="283210"/>
                  </a:lnTo>
                  <a:lnTo>
                    <a:pt x="240030" y="285750"/>
                  </a:lnTo>
                  <a:lnTo>
                    <a:pt x="240030" y="287020"/>
                  </a:lnTo>
                  <a:lnTo>
                    <a:pt x="240030" y="289560"/>
                  </a:lnTo>
                  <a:lnTo>
                    <a:pt x="238760" y="292100"/>
                  </a:lnTo>
                  <a:lnTo>
                    <a:pt x="238760" y="293370"/>
                  </a:lnTo>
                  <a:lnTo>
                    <a:pt x="237490" y="295910"/>
                  </a:lnTo>
                  <a:lnTo>
                    <a:pt x="237490" y="297179"/>
                  </a:lnTo>
                  <a:lnTo>
                    <a:pt x="236219" y="299720"/>
                  </a:lnTo>
                  <a:lnTo>
                    <a:pt x="234950" y="300989"/>
                  </a:lnTo>
                  <a:lnTo>
                    <a:pt x="233680" y="302260"/>
                  </a:lnTo>
                  <a:lnTo>
                    <a:pt x="232410" y="304800"/>
                  </a:lnTo>
                  <a:lnTo>
                    <a:pt x="231140" y="306070"/>
                  </a:lnTo>
                  <a:lnTo>
                    <a:pt x="229869" y="307339"/>
                  </a:lnTo>
                  <a:lnTo>
                    <a:pt x="228600" y="308610"/>
                  </a:lnTo>
                  <a:lnTo>
                    <a:pt x="227330" y="311150"/>
                  </a:lnTo>
                  <a:lnTo>
                    <a:pt x="226060" y="312420"/>
                  </a:lnTo>
                  <a:lnTo>
                    <a:pt x="223519" y="313689"/>
                  </a:lnTo>
                  <a:lnTo>
                    <a:pt x="222250" y="314960"/>
                  </a:lnTo>
                  <a:lnTo>
                    <a:pt x="220980" y="316229"/>
                  </a:lnTo>
                  <a:lnTo>
                    <a:pt x="218440" y="316229"/>
                  </a:lnTo>
                  <a:lnTo>
                    <a:pt x="217169" y="317500"/>
                  </a:lnTo>
                  <a:lnTo>
                    <a:pt x="214630" y="318770"/>
                  </a:lnTo>
                  <a:lnTo>
                    <a:pt x="213360" y="318770"/>
                  </a:lnTo>
                  <a:lnTo>
                    <a:pt x="210819" y="320039"/>
                  </a:lnTo>
                  <a:lnTo>
                    <a:pt x="209550" y="320039"/>
                  </a:lnTo>
                  <a:lnTo>
                    <a:pt x="207010" y="320039"/>
                  </a:lnTo>
                  <a:lnTo>
                    <a:pt x="204469" y="321310"/>
                  </a:lnTo>
                  <a:lnTo>
                    <a:pt x="34290" y="321310"/>
                  </a:lnTo>
                  <a:lnTo>
                    <a:pt x="31750" y="320039"/>
                  </a:lnTo>
                  <a:lnTo>
                    <a:pt x="29210" y="320039"/>
                  </a:lnTo>
                  <a:lnTo>
                    <a:pt x="27940" y="318770"/>
                  </a:lnTo>
                  <a:lnTo>
                    <a:pt x="25400" y="318770"/>
                  </a:lnTo>
                  <a:lnTo>
                    <a:pt x="24130" y="317500"/>
                  </a:lnTo>
                  <a:lnTo>
                    <a:pt x="21590" y="316229"/>
                  </a:lnTo>
                  <a:lnTo>
                    <a:pt x="20319" y="316229"/>
                  </a:lnTo>
                  <a:lnTo>
                    <a:pt x="17780" y="314960"/>
                  </a:lnTo>
                  <a:lnTo>
                    <a:pt x="16510" y="313689"/>
                  </a:lnTo>
                  <a:lnTo>
                    <a:pt x="15240" y="312420"/>
                  </a:lnTo>
                  <a:lnTo>
                    <a:pt x="12700" y="311150"/>
                  </a:lnTo>
                  <a:lnTo>
                    <a:pt x="11430" y="309879"/>
                  </a:lnTo>
                  <a:lnTo>
                    <a:pt x="10160" y="308610"/>
                  </a:lnTo>
                  <a:lnTo>
                    <a:pt x="8890" y="306070"/>
                  </a:lnTo>
                  <a:lnTo>
                    <a:pt x="7619" y="304800"/>
                  </a:lnTo>
                  <a:lnTo>
                    <a:pt x="6350" y="303529"/>
                  </a:lnTo>
                  <a:lnTo>
                    <a:pt x="5080" y="300989"/>
                  </a:lnTo>
                  <a:lnTo>
                    <a:pt x="3810" y="299720"/>
                  </a:lnTo>
                  <a:lnTo>
                    <a:pt x="3810" y="297179"/>
                  </a:lnTo>
                  <a:lnTo>
                    <a:pt x="2540" y="295910"/>
                  </a:lnTo>
                  <a:lnTo>
                    <a:pt x="2540" y="293370"/>
                  </a:lnTo>
                  <a:lnTo>
                    <a:pt x="1269" y="292100"/>
                  </a:lnTo>
                  <a:lnTo>
                    <a:pt x="1269" y="289560"/>
                  </a:lnTo>
                  <a:lnTo>
                    <a:pt x="0" y="287020"/>
                  </a:lnTo>
                  <a:lnTo>
                    <a:pt x="0" y="285750"/>
                  </a:lnTo>
                  <a:lnTo>
                    <a:pt x="0" y="283210"/>
                  </a:lnTo>
                  <a:lnTo>
                    <a:pt x="0" y="281939"/>
                  </a:lnTo>
                  <a:lnTo>
                    <a:pt x="0" y="39370"/>
                  </a:lnTo>
                  <a:close/>
                </a:path>
              </a:pathLst>
            </a:custGeom>
            <a:ln w="38097">
              <a:solidFill>
                <a:srgbClr val="FF0000"/>
              </a:solidFill>
            </a:ln>
          </p:spPr>
          <p:txBody>
            <a:bodyPr wrap="square" lIns="0" tIns="0" rIns="0" bIns="0" rtlCol="0"/>
            <a:lstStyle/>
            <a:p>
              <a:endParaRPr sz="1240"/>
            </a:p>
          </p:txBody>
        </p:sp>
        <p:sp>
          <p:nvSpPr>
            <p:cNvPr id="12" name="object 12"/>
            <p:cNvSpPr/>
            <p:nvPr/>
          </p:nvSpPr>
          <p:spPr>
            <a:xfrm>
              <a:off x="1690370" y="2292002"/>
              <a:ext cx="279400" cy="359410"/>
            </a:xfrm>
            <a:custGeom>
              <a:avLst/>
              <a:gdLst/>
              <a:ahLst/>
              <a:cxnLst/>
              <a:rect l="l" t="t" r="r" b="b"/>
              <a:pathLst>
                <a:path w="279400" h="359410">
                  <a:moveTo>
                    <a:pt x="38087" y="19037"/>
                  </a:moveTo>
                  <a:lnTo>
                    <a:pt x="32512" y="5575"/>
                  </a:lnTo>
                  <a:lnTo>
                    <a:pt x="19050" y="0"/>
                  </a:lnTo>
                  <a:lnTo>
                    <a:pt x="5575" y="5575"/>
                  </a:lnTo>
                  <a:lnTo>
                    <a:pt x="0" y="19037"/>
                  </a:lnTo>
                  <a:lnTo>
                    <a:pt x="5575" y="32512"/>
                  </a:lnTo>
                  <a:lnTo>
                    <a:pt x="19050" y="38087"/>
                  </a:lnTo>
                  <a:lnTo>
                    <a:pt x="32512" y="32512"/>
                  </a:lnTo>
                  <a:lnTo>
                    <a:pt x="38087" y="19037"/>
                  </a:lnTo>
                  <a:close/>
                </a:path>
                <a:path w="279400" h="359410">
                  <a:moveTo>
                    <a:pt x="279387" y="340347"/>
                  </a:moveTo>
                  <a:lnTo>
                    <a:pt x="273812" y="326885"/>
                  </a:lnTo>
                  <a:lnTo>
                    <a:pt x="260350" y="321310"/>
                  </a:lnTo>
                  <a:lnTo>
                    <a:pt x="246875" y="326885"/>
                  </a:lnTo>
                  <a:lnTo>
                    <a:pt x="241300" y="340347"/>
                  </a:lnTo>
                  <a:lnTo>
                    <a:pt x="246875" y="353822"/>
                  </a:lnTo>
                  <a:lnTo>
                    <a:pt x="260350" y="359397"/>
                  </a:lnTo>
                  <a:lnTo>
                    <a:pt x="273812" y="353822"/>
                  </a:lnTo>
                  <a:lnTo>
                    <a:pt x="279387" y="340347"/>
                  </a:lnTo>
                  <a:close/>
                </a:path>
              </a:pathLst>
            </a:custGeom>
            <a:solidFill>
              <a:srgbClr val="FF0000"/>
            </a:solidFill>
          </p:spPr>
          <p:txBody>
            <a:bodyPr wrap="square" lIns="0" tIns="0" rIns="0" bIns="0" rtlCol="0"/>
            <a:lstStyle/>
            <a:p>
              <a:endParaRPr sz="1240"/>
            </a:p>
          </p:txBody>
        </p:sp>
        <p:sp>
          <p:nvSpPr>
            <p:cNvPr id="13" name="object 13"/>
            <p:cNvSpPr/>
            <p:nvPr/>
          </p:nvSpPr>
          <p:spPr>
            <a:xfrm>
              <a:off x="3636009" y="1194710"/>
              <a:ext cx="2012950" cy="1362710"/>
            </a:xfrm>
            <a:custGeom>
              <a:avLst/>
              <a:gdLst/>
              <a:ahLst/>
              <a:cxnLst/>
              <a:rect l="l" t="t" r="r" b="b"/>
              <a:pathLst>
                <a:path w="2012950" h="1362710">
                  <a:moveTo>
                    <a:pt x="0" y="227329"/>
                  </a:moveTo>
                  <a:lnTo>
                    <a:pt x="0" y="214629"/>
                  </a:lnTo>
                  <a:lnTo>
                    <a:pt x="1269" y="203200"/>
                  </a:lnTo>
                  <a:lnTo>
                    <a:pt x="2539" y="191769"/>
                  </a:lnTo>
                  <a:lnTo>
                    <a:pt x="5079" y="180339"/>
                  </a:lnTo>
                  <a:lnTo>
                    <a:pt x="7619" y="168909"/>
                  </a:lnTo>
                  <a:lnTo>
                    <a:pt x="11429" y="157479"/>
                  </a:lnTo>
                  <a:lnTo>
                    <a:pt x="15239" y="146050"/>
                  </a:lnTo>
                  <a:lnTo>
                    <a:pt x="19050" y="134619"/>
                  </a:lnTo>
                  <a:lnTo>
                    <a:pt x="25400" y="124459"/>
                  </a:lnTo>
                  <a:lnTo>
                    <a:pt x="30479" y="114300"/>
                  </a:lnTo>
                  <a:lnTo>
                    <a:pt x="36829" y="104139"/>
                  </a:lnTo>
                  <a:lnTo>
                    <a:pt x="43179" y="93979"/>
                  </a:lnTo>
                  <a:lnTo>
                    <a:pt x="50800" y="85089"/>
                  </a:lnTo>
                  <a:lnTo>
                    <a:pt x="58419" y="74929"/>
                  </a:lnTo>
                  <a:lnTo>
                    <a:pt x="66039" y="67309"/>
                  </a:lnTo>
                  <a:lnTo>
                    <a:pt x="74929" y="58419"/>
                  </a:lnTo>
                  <a:lnTo>
                    <a:pt x="83819" y="50800"/>
                  </a:lnTo>
                  <a:lnTo>
                    <a:pt x="93979" y="43179"/>
                  </a:lnTo>
                  <a:lnTo>
                    <a:pt x="102869" y="36829"/>
                  </a:lnTo>
                  <a:lnTo>
                    <a:pt x="113029" y="30479"/>
                  </a:lnTo>
                  <a:lnTo>
                    <a:pt x="124460" y="25400"/>
                  </a:lnTo>
                  <a:lnTo>
                    <a:pt x="134619" y="20319"/>
                  </a:lnTo>
                  <a:lnTo>
                    <a:pt x="179069" y="5079"/>
                  </a:lnTo>
                  <a:lnTo>
                    <a:pt x="191769" y="3809"/>
                  </a:lnTo>
                  <a:lnTo>
                    <a:pt x="203200" y="1269"/>
                  </a:lnTo>
                  <a:lnTo>
                    <a:pt x="214629" y="1269"/>
                  </a:lnTo>
                  <a:lnTo>
                    <a:pt x="227329" y="0"/>
                  </a:lnTo>
                  <a:lnTo>
                    <a:pt x="1785619" y="0"/>
                  </a:lnTo>
                  <a:lnTo>
                    <a:pt x="1798319" y="1269"/>
                  </a:lnTo>
                  <a:lnTo>
                    <a:pt x="1809750" y="1269"/>
                  </a:lnTo>
                  <a:lnTo>
                    <a:pt x="1821179" y="3809"/>
                  </a:lnTo>
                  <a:lnTo>
                    <a:pt x="1832610" y="5079"/>
                  </a:lnTo>
                  <a:lnTo>
                    <a:pt x="1844039" y="7619"/>
                  </a:lnTo>
                  <a:lnTo>
                    <a:pt x="1856739" y="11429"/>
                  </a:lnTo>
                  <a:lnTo>
                    <a:pt x="1866900" y="15239"/>
                  </a:lnTo>
                  <a:lnTo>
                    <a:pt x="1878329" y="20319"/>
                  </a:lnTo>
                  <a:lnTo>
                    <a:pt x="1888489" y="25400"/>
                  </a:lnTo>
                  <a:lnTo>
                    <a:pt x="1899919" y="30479"/>
                  </a:lnTo>
                  <a:lnTo>
                    <a:pt x="1908810" y="36829"/>
                  </a:lnTo>
                  <a:lnTo>
                    <a:pt x="1918969" y="43179"/>
                  </a:lnTo>
                  <a:lnTo>
                    <a:pt x="1929129" y="50800"/>
                  </a:lnTo>
                  <a:lnTo>
                    <a:pt x="1938019" y="58419"/>
                  </a:lnTo>
                  <a:lnTo>
                    <a:pt x="1945639" y="67309"/>
                  </a:lnTo>
                  <a:lnTo>
                    <a:pt x="1954529" y="74929"/>
                  </a:lnTo>
                  <a:lnTo>
                    <a:pt x="1962150" y="85089"/>
                  </a:lnTo>
                  <a:lnTo>
                    <a:pt x="1969769" y="93979"/>
                  </a:lnTo>
                  <a:lnTo>
                    <a:pt x="1976119" y="104139"/>
                  </a:lnTo>
                  <a:lnTo>
                    <a:pt x="1982469" y="114300"/>
                  </a:lnTo>
                  <a:lnTo>
                    <a:pt x="1987550" y="124459"/>
                  </a:lnTo>
                  <a:lnTo>
                    <a:pt x="1993900" y="134619"/>
                  </a:lnTo>
                  <a:lnTo>
                    <a:pt x="1997710" y="146050"/>
                  </a:lnTo>
                  <a:lnTo>
                    <a:pt x="2001519" y="157479"/>
                  </a:lnTo>
                  <a:lnTo>
                    <a:pt x="2005329" y="168909"/>
                  </a:lnTo>
                  <a:lnTo>
                    <a:pt x="2007869" y="180339"/>
                  </a:lnTo>
                  <a:lnTo>
                    <a:pt x="2010410" y="191769"/>
                  </a:lnTo>
                  <a:lnTo>
                    <a:pt x="2011679" y="203200"/>
                  </a:lnTo>
                  <a:lnTo>
                    <a:pt x="2012950" y="214629"/>
                  </a:lnTo>
                  <a:lnTo>
                    <a:pt x="2012950" y="227329"/>
                  </a:lnTo>
                  <a:lnTo>
                    <a:pt x="2012950" y="1135379"/>
                  </a:lnTo>
                  <a:lnTo>
                    <a:pt x="2012950" y="1146809"/>
                  </a:lnTo>
                  <a:lnTo>
                    <a:pt x="2011679" y="1159509"/>
                  </a:lnTo>
                  <a:lnTo>
                    <a:pt x="2010410" y="1170939"/>
                  </a:lnTo>
                  <a:lnTo>
                    <a:pt x="2007869" y="1182369"/>
                  </a:lnTo>
                  <a:lnTo>
                    <a:pt x="2005329" y="1193800"/>
                  </a:lnTo>
                  <a:lnTo>
                    <a:pt x="2001519" y="1205229"/>
                  </a:lnTo>
                  <a:lnTo>
                    <a:pt x="1997710" y="1216659"/>
                  </a:lnTo>
                  <a:lnTo>
                    <a:pt x="1993900" y="1228089"/>
                  </a:lnTo>
                  <a:lnTo>
                    <a:pt x="1987550" y="1238250"/>
                  </a:lnTo>
                  <a:lnTo>
                    <a:pt x="1982469" y="1248409"/>
                  </a:lnTo>
                  <a:lnTo>
                    <a:pt x="1976119" y="1258569"/>
                  </a:lnTo>
                  <a:lnTo>
                    <a:pt x="1969769" y="1268729"/>
                  </a:lnTo>
                  <a:lnTo>
                    <a:pt x="1962150" y="1277619"/>
                  </a:lnTo>
                  <a:lnTo>
                    <a:pt x="1954529" y="1286509"/>
                  </a:lnTo>
                  <a:lnTo>
                    <a:pt x="1946910" y="1295400"/>
                  </a:lnTo>
                  <a:lnTo>
                    <a:pt x="1938019" y="1304289"/>
                  </a:lnTo>
                  <a:lnTo>
                    <a:pt x="1929129" y="1311909"/>
                  </a:lnTo>
                  <a:lnTo>
                    <a:pt x="1918969" y="1318259"/>
                  </a:lnTo>
                  <a:lnTo>
                    <a:pt x="1910079" y="1325879"/>
                  </a:lnTo>
                  <a:lnTo>
                    <a:pt x="1866900" y="1347469"/>
                  </a:lnTo>
                  <a:lnTo>
                    <a:pt x="1845310" y="1353819"/>
                  </a:lnTo>
                  <a:lnTo>
                    <a:pt x="1833879" y="1357629"/>
                  </a:lnTo>
                  <a:lnTo>
                    <a:pt x="1821179" y="1358900"/>
                  </a:lnTo>
                  <a:lnTo>
                    <a:pt x="1809750" y="1360169"/>
                  </a:lnTo>
                  <a:lnTo>
                    <a:pt x="1798319" y="1361439"/>
                  </a:lnTo>
                  <a:lnTo>
                    <a:pt x="1786889" y="1362709"/>
                  </a:lnTo>
                  <a:lnTo>
                    <a:pt x="227329" y="1362709"/>
                  </a:lnTo>
                  <a:lnTo>
                    <a:pt x="214629" y="1361439"/>
                  </a:lnTo>
                  <a:lnTo>
                    <a:pt x="203200" y="1361439"/>
                  </a:lnTo>
                  <a:lnTo>
                    <a:pt x="191769" y="1358900"/>
                  </a:lnTo>
                  <a:lnTo>
                    <a:pt x="179069" y="1357629"/>
                  </a:lnTo>
                  <a:lnTo>
                    <a:pt x="167639" y="1355089"/>
                  </a:lnTo>
                  <a:lnTo>
                    <a:pt x="157479" y="1351279"/>
                  </a:lnTo>
                  <a:lnTo>
                    <a:pt x="146050" y="1347469"/>
                  </a:lnTo>
                  <a:lnTo>
                    <a:pt x="134619" y="1342389"/>
                  </a:lnTo>
                  <a:lnTo>
                    <a:pt x="124460" y="1337309"/>
                  </a:lnTo>
                  <a:lnTo>
                    <a:pt x="113029" y="1332229"/>
                  </a:lnTo>
                  <a:lnTo>
                    <a:pt x="102869" y="1325879"/>
                  </a:lnTo>
                  <a:lnTo>
                    <a:pt x="93979" y="1319529"/>
                  </a:lnTo>
                  <a:lnTo>
                    <a:pt x="83819" y="1311909"/>
                  </a:lnTo>
                  <a:lnTo>
                    <a:pt x="74929" y="1304289"/>
                  </a:lnTo>
                  <a:lnTo>
                    <a:pt x="66039" y="1295400"/>
                  </a:lnTo>
                  <a:lnTo>
                    <a:pt x="58419" y="1287779"/>
                  </a:lnTo>
                  <a:lnTo>
                    <a:pt x="30479" y="1249679"/>
                  </a:lnTo>
                  <a:lnTo>
                    <a:pt x="25400" y="1238250"/>
                  </a:lnTo>
                  <a:lnTo>
                    <a:pt x="20319" y="1228089"/>
                  </a:lnTo>
                  <a:lnTo>
                    <a:pt x="15239" y="1216659"/>
                  </a:lnTo>
                  <a:lnTo>
                    <a:pt x="11429" y="1205229"/>
                  </a:lnTo>
                  <a:lnTo>
                    <a:pt x="7619" y="1195069"/>
                  </a:lnTo>
                  <a:lnTo>
                    <a:pt x="5079" y="1182369"/>
                  </a:lnTo>
                  <a:lnTo>
                    <a:pt x="2539" y="1170939"/>
                  </a:lnTo>
                  <a:lnTo>
                    <a:pt x="1269" y="1159509"/>
                  </a:lnTo>
                  <a:lnTo>
                    <a:pt x="0" y="1148079"/>
                  </a:lnTo>
                  <a:lnTo>
                    <a:pt x="0" y="1135379"/>
                  </a:lnTo>
                  <a:lnTo>
                    <a:pt x="0" y="227329"/>
                  </a:lnTo>
                  <a:close/>
                </a:path>
              </a:pathLst>
            </a:custGeom>
            <a:ln w="38097">
              <a:solidFill>
                <a:srgbClr val="FF0000"/>
              </a:solidFill>
            </a:ln>
          </p:spPr>
          <p:txBody>
            <a:bodyPr wrap="square" lIns="0" tIns="0" rIns="0" bIns="0" rtlCol="0"/>
            <a:lstStyle/>
            <a:p>
              <a:endParaRPr sz="1240"/>
            </a:p>
          </p:txBody>
        </p:sp>
        <p:sp>
          <p:nvSpPr>
            <p:cNvPr id="14" name="object 14"/>
            <p:cNvSpPr/>
            <p:nvPr/>
          </p:nvSpPr>
          <p:spPr>
            <a:xfrm>
              <a:off x="3616960" y="1175672"/>
              <a:ext cx="2051050" cy="1400810"/>
            </a:xfrm>
            <a:custGeom>
              <a:avLst/>
              <a:gdLst/>
              <a:ahLst/>
              <a:cxnLst/>
              <a:rect l="l" t="t" r="r" b="b"/>
              <a:pathLst>
                <a:path w="2051050" h="1400810">
                  <a:moveTo>
                    <a:pt x="38087" y="19037"/>
                  </a:moveTo>
                  <a:lnTo>
                    <a:pt x="32512" y="5575"/>
                  </a:lnTo>
                  <a:lnTo>
                    <a:pt x="19050" y="0"/>
                  </a:lnTo>
                  <a:lnTo>
                    <a:pt x="5575" y="5575"/>
                  </a:lnTo>
                  <a:lnTo>
                    <a:pt x="0" y="19037"/>
                  </a:lnTo>
                  <a:lnTo>
                    <a:pt x="5575" y="32512"/>
                  </a:lnTo>
                  <a:lnTo>
                    <a:pt x="19050" y="38087"/>
                  </a:lnTo>
                  <a:lnTo>
                    <a:pt x="32512" y="32512"/>
                  </a:lnTo>
                  <a:lnTo>
                    <a:pt x="38087" y="19037"/>
                  </a:lnTo>
                  <a:close/>
                </a:path>
                <a:path w="2051050" h="1400810">
                  <a:moveTo>
                    <a:pt x="2051037" y="1381747"/>
                  </a:moveTo>
                  <a:lnTo>
                    <a:pt x="2045462" y="1368285"/>
                  </a:lnTo>
                  <a:lnTo>
                    <a:pt x="2032000" y="1362710"/>
                  </a:lnTo>
                  <a:lnTo>
                    <a:pt x="2018525" y="1368285"/>
                  </a:lnTo>
                  <a:lnTo>
                    <a:pt x="2012950" y="1381747"/>
                  </a:lnTo>
                  <a:lnTo>
                    <a:pt x="2018525" y="1395222"/>
                  </a:lnTo>
                  <a:lnTo>
                    <a:pt x="2032000" y="1400797"/>
                  </a:lnTo>
                  <a:lnTo>
                    <a:pt x="2045462" y="1395222"/>
                  </a:lnTo>
                  <a:lnTo>
                    <a:pt x="2051037" y="1381747"/>
                  </a:lnTo>
                  <a:close/>
                </a:path>
              </a:pathLst>
            </a:custGeom>
            <a:solidFill>
              <a:srgbClr val="FF0000"/>
            </a:solidFill>
          </p:spPr>
          <p:txBody>
            <a:bodyPr wrap="square" lIns="0" tIns="0" rIns="0" bIns="0" rtlCol="0"/>
            <a:lstStyle/>
            <a:p>
              <a:endParaRPr sz="1240"/>
            </a:p>
          </p:txBody>
        </p:sp>
        <p:sp>
          <p:nvSpPr>
            <p:cNvPr id="15" name="object 15"/>
            <p:cNvSpPr/>
            <p:nvPr/>
          </p:nvSpPr>
          <p:spPr>
            <a:xfrm>
              <a:off x="4419599" y="2758080"/>
              <a:ext cx="2743200" cy="1174750"/>
            </a:xfrm>
            <a:custGeom>
              <a:avLst/>
              <a:gdLst/>
              <a:ahLst/>
              <a:cxnLst/>
              <a:rect l="l" t="t" r="r" b="b"/>
              <a:pathLst>
                <a:path w="2743200" h="1174750">
                  <a:moveTo>
                    <a:pt x="0" y="195580"/>
                  </a:moveTo>
                  <a:lnTo>
                    <a:pt x="0" y="185420"/>
                  </a:lnTo>
                  <a:lnTo>
                    <a:pt x="0" y="175260"/>
                  </a:lnTo>
                  <a:lnTo>
                    <a:pt x="2539" y="165100"/>
                  </a:lnTo>
                  <a:lnTo>
                    <a:pt x="3810" y="154939"/>
                  </a:lnTo>
                  <a:lnTo>
                    <a:pt x="6350" y="144780"/>
                  </a:lnTo>
                  <a:lnTo>
                    <a:pt x="8889" y="134620"/>
                  </a:lnTo>
                  <a:lnTo>
                    <a:pt x="12700" y="125730"/>
                  </a:lnTo>
                  <a:lnTo>
                    <a:pt x="16510" y="115570"/>
                  </a:lnTo>
                  <a:lnTo>
                    <a:pt x="20320" y="106680"/>
                  </a:lnTo>
                  <a:lnTo>
                    <a:pt x="43179" y="72389"/>
                  </a:lnTo>
                  <a:lnTo>
                    <a:pt x="72389" y="43180"/>
                  </a:lnTo>
                  <a:lnTo>
                    <a:pt x="88900" y="31750"/>
                  </a:lnTo>
                  <a:lnTo>
                    <a:pt x="97789" y="25400"/>
                  </a:lnTo>
                  <a:lnTo>
                    <a:pt x="106679" y="20320"/>
                  </a:lnTo>
                  <a:lnTo>
                    <a:pt x="115570" y="16510"/>
                  </a:lnTo>
                  <a:lnTo>
                    <a:pt x="124460" y="12700"/>
                  </a:lnTo>
                  <a:lnTo>
                    <a:pt x="165100" y="2539"/>
                  </a:lnTo>
                  <a:lnTo>
                    <a:pt x="175260" y="1270"/>
                  </a:lnTo>
                  <a:lnTo>
                    <a:pt x="185420" y="0"/>
                  </a:lnTo>
                  <a:lnTo>
                    <a:pt x="195579" y="0"/>
                  </a:lnTo>
                  <a:lnTo>
                    <a:pt x="2547620" y="0"/>
                  </a:lnTo>
                  <a:lnTo>
                    <a:pt x="2557779" y="0"/>
                  </a:lnTo>
                  <a:lnTo>
                    <a:pt x="2567940" y="1270"/>
                  </a:lnTo>
                  <a:lnTo>
                    <a:pt x="2608579" y="8889"/>
                  </a:lnTo>
                  <a:lnTo>
                    <a:pt x="2617470" y="12700"/>
                  </a:lnTo>
                  <a:lnTo>
                    <a:pt x="2627629" y="16510"/>
                  </a:lnTo>
                  <a:lnTo>
                    <a:pt x="2636520" y="20320"/>
                  </a:lnTo>
                  <a:lnTo>
                    <a:pt x="2645409" y="25400"/>
                  </a:lnTo>
                  <a:lnTo>
                    <a:pt x="2654300" y="31750"/>
                  </a:lnTo>
                  <a:lnTo>
                    <a:pt x="2663190" y="36830"/>
                  </a:lnTo>
                  <a:lnTo>
                    <a:pt x="2670809" y="43180"/>
                  </a:lnTo>
                  <a:lnTo>
                    <a:pt x="2678429" y="49530"/>
                  </a:lnTo>
                  <a:lnTo>
                    <a:pt x="2686050" y="57150"/>
                  </a:lnTo>
                  <a:lnTo>
                    <a:pt x="2692400" y="64770"/>
                  </a:lnTo>
                  <a:lnTo>
                    <a:pt x="2700020" y="72389"/>
                  </a:lnTo>
                  <a:lnTo>
                    <a:pt x="2706370" y="80010"/>
                  </a:lnTo>
                  <a:lnTo>
                    <a:pt x="2711450" y="88900"/>
                  </a:lnTo>
                  <a:lnTo>
                    <a:pt x="2716529" y="97789"/>
                  </a:lnTo>
                  <a:lnTo>
                    <a:pt x="2721609" y="106680"/>
                  </a:lnTo>
                  <a:lnTo>
                    <a:pt x="2726690" y="115570"/>
                  </a:lnTo>
                  <a:lnTo>
                    <a:pt x="2730500" y="125730"/>
                  </a:lnTo>
                  <a:lnTo>
                    <a:pt x="2733040" y="134620"/>
                  </a:lnTo>
                  <a:lnTo>
                    <a:pt x="2736850" y="144780"/>
                  </a:lnTo>
                  <a:lnTo>
                    <a:pt x="2739390" y="154939"/>
                  </a:lnTo>
                  <a:lnTo>
                    <a:pt x="2740659" y="165100"/>
                  </a:lnTo>
                  <a:lnTo>
                    <a:pt x="2741929" y="175260"/>
                  </a:lnTo>
                  <a:lnTo>
                    <a:pt x="2743200" y="185420"/>
                  </a:lnTo>
                  <a:lnTo>
                    <a:pt x="2743200" y="195580"/>
                  </a:lnTo>
                  <a:lnTo>
                    <a:pt x="2743200" y="979170"/>
                  </a:lnTo>
                  <a:lnTo>
                    <a:pt x="2743200" y="988060"/>
                  </a:lnTo>
                  <a:lnTo>
                    <a:pt x="2743200" y="999490"/>
                  </a:lnTo>
                  <a:lnTo>
                    <a:pt x="2740659" y="1009650"/>
                  </a:lnTo>
                  <a:lnTo>
                    <a:pt x="2739390" y="1019810"/>
                  </a:lnTo>
                  <a:lnTo>
                    <a:pt x="2736850" y="1028700"/>
                  </a:lnTo>
                  <a:lnTo>
                    <a:pt x="2734309" y="1038860"/>
                  </a:lnTo>
                  <a:lnTo>
                    <a:pt x="2730500" y="1049020"/>
                  </a:lnTo>
                  <a:lnTo>
                    <a:pt x="2726690" y="1057910"/>
                  </a:lnTo>
                  <a:lnTo>
                    <a:pt x="2722879" y="1068070"/>
                  </a:lnTo>
                  <a:lnTo>
                    <a:pt x="2717800" y="1076960"/>
                  </a:lnTo>
                  <a:lnTo>
                    <a:pt x="2711450" y="1084580"/>
                  </a:lnTo>
                  <a:lnTo>
                    <a:pt x="2706370" y="1093470"/>
                  </a:lnTo>
                  <a:lnTo>
                    <a:pt x="2700020" y="1101090"/>
                  </a:lnTo>
                  <a:lnTo>
                    <a:pt x="2693670" y="1109980"/>
                  </a:lnTo>
                  <a:lnTo>
                    <a:pt x="2686050" y="1117600"/>
                  </a:lnTo>
                  <a:lnTo>
                    <a:pt x="2678429" y="1123950"/>
                  </a:lnTo>
                  <a:lnTo>
                    <a:pt x="2670809" y="1130300"/>
                  </a:lnTo>
                  <a:lnTo>
                    <a:pt x="2663190" y="1136650"/>
                  </a:lnTo>
                  <a:lnTo>
                    <a:pt x="2654300" y="1143000"/>
                  </a:lnTo>
                  <a:lnTo>
                    <a:pt x="2645409" y="1148080"/>
                  </a:lnTo>
                  <a:lnTo>
                    <a:pt x="2636520" y="1153160"/>
                  </a:lnTo>
                  <a:lnTo>
                    <a:pt x="2627629" y="1156970"/>
                  </a:lnTo>
                  <a:lnTo>
                    <a:pt x="2617470" y="1162050"/>
                  </a:lnTo>
                  <a:lnTo>
                    <a:pt x="2608579" y="1164590"/>
                  </a:lnTo>
                  <a:lnTo>
                    <a:pt x="2598420" y="1167130"/>
                  </a:lnTo>
                  <a:lnTo>
                    <a:pt x="2588259" y="1169670"/>
                  </a:lnTo>
                  <a:lnTo>
                    <a:pt x="2578100" y="1172210"/>
                  </a:lnTo>
                  <a:lnTo>
                    <a:pt x="2567940" y="1173480"/>
                  </a:lnTo>
                  <a:lnTo>
                    <a:pt x="2557779" y="1173480"/>
                  </a:lnTo>
                  <a:lnTo>
                    <a:pt x="2547620" y="1174750"/>
                  </a:lnTo>
                  <a:lnTo>
                    <a:pt x="195579" y="1174750"/>
                  </a:lnTo>
                  <a:lnTo>
                    <a:pt x="185420" y="1174750"/>
                  </a:lnTo>
                  <a:lnTo>
                    <a:pt x="175260" y="1173480"/>
                  </a:lnTo>
                  <a:lnTo>
                    <a:pt x="165100" y="1172210"/>
                  </a:lnTo>
                  <a:lnTo>
                    <a:pt x="154939" y="1170940"/>
                  </a:lnTo>
                  <a:lnTo>
                    <a:pt x="144779" y="1168400"/>
                  </a:lnTo>
                  <a:lnTo>
                    <a:pt x="134620" y="1164590"/>
                  </a:lnTo>
                  <a:lnTo>
                    <a:pt x="124460" y="1162050"/>
                  </a:lnTo>
                  <a:lnTo>
                    <a:pt x="115570" y="1158240"/>
                  </a:lnTo>
                  <a:lnTo>
                    <a:pt x="106679" y="1153160"/>
                  </a:lnTo>
                  <a:lnTo>
                    <a:pt x="97789" y="1148080"/>
                  </a:lnTo>
                  <a:lnTo>
                    <a:pt x="88900" y="1143000"/>
                  </a:lnTo>
                  <a:lnTo>
                    <a:pt x="80010" y="1137920"/>
                  </a:lnTo>
                  <a:lnTo>
                    <a:pt x="72389" y="1131570"/>
                  </a:lnTo>
                  <a:lnTo>
                    <a:pt x="64770" y="1123950"/>
                  </a:lnTo>
                  <a:lnTo>
                    <a:pt x="57150" y="1117600"/>
                  </a:lnTo>
                  <a:lnTo>
                    <a:pt x="49529" y="1109980"/>
                  </a:lnTo>
                  <a:lnTo>
                    <a:pt x="43179" y="1102360"/>
                  </a:lnTo>
                  <a:lnTo>
                    <a:pt x="36829" y="1094740"/>
                  </a:lnTo>
                  <a:lnTo>
                    <a:pt x="30479" y="1085850"/>
                  </a:lnTo>
                  <a:lnTo>
                    <a:pt x="25400" y="1076960"/>
                  </a:lnTo>
                  <a:lnTo>
                    <a:pt x="20320" y="1068070"/>
                  </a:lnTo>
                  <a:lnTo>
                    <a:pt x="16510" y="1057910"/>
                  </a:lnTo>
                  <a:lnTo>
                    <a:pt x="12700" y="1049020"/>
                  </a:lnTo>
                  <a:lnTo>
                    <a:pt x="8889" y="1038860"/>
                  </a:lnTo>
                  <a:lnTo>
                    <a:pt x="6350" y="1029970"/>
                  </a:lnTo>
                  <a:lnTo>
                    <a:pt x="3810" y="1019810"/>
                  </a:lnTo>
                  <a:lnTo>
                    <a:pt x="2539" y="1009650"/>
                  </a:lnTo>
                  <a:lnTo>
                    <a:pt x="0" y="999490"/>
                  </a:lnTo>
                  <a:lnTo>
                    <a:pt x="0" y="989330"/>
                  </a:lnTo>
                  <a:lnTo>
                    <a:pt x="0" y="979170"/>
                  </a:lnTo>
                  <a:lnTo>
                    <a:pt x="0" y="195580"/>
                  </a:lnTo>
                  <a:close/>
                </a:path>
              </a:pathLst>
            </a:custGeom>
            <a:ln w="38097">
              <a:solidFill>
                <a:srgbClr val="FF0000"/>
              </a:solidFill>
            </a:ln>
          </p:spPr>
          <p:txBody>
            <a:bodyPr wrap="square" lIns="0" tIns="0" rIns="0" bIns="0" rtlCol="0"/>
            <a:lstStyle/>
            <a:p>
              <a:endParaRPr sz="1240"/>
            </a:p>
          </p:txBody>
        </p:sp>
        <p:sp>
          <p:nvSpPr>
            <p:cNvPr id="16" name="object 16"/>
            <p:cNvSpPr/>
            <p:nvPr/>
          </p:nvSpPr>
          <p:spPr>
            <a:xfrm>
              <a:off x="4400550" y="2739042"/>
              <a:ext cx="2781300" cy="1212850"/>
            </a:xfrm>
            <a:custGeom>
              <a:avLst/>
              <a:gdLst/>
              <a:ahLst/>
              <a:cxnLst/>
              <a:rect l="l" t="t" r="r" b="b"/>
              <a:pathLst>
                <a:path w="2781300" h="1212850">
                  <a:moveTo>
                    <a:pt x="38087" y="19037"/>
                  </a:moveTo>
                  <a:lnTo>
                    <a:pt x="32512" y="5575"/>
                  </a:lnTo>
                  <a:lnTo>
                    <a:pt x="19050" y="0"/>
                  </a:lnTo>
                  <a:lnTo>
                    <a:pt x="5575" y="5575"/>
                  </a:lnTo>
                  <a:lnTo>
                    <a:pt x="0" y="19037"/>
                  </a:lnTo>
                  <a:lnTo>
                    <a:pt x="5575" y="32512"/>
                  </a:lnTo>
                  <a:lnTo>
                    <a:pt x="19050" y="38087"/>
                  </a:lnTo>
                  <a:lnTo>
                    <a:pt x="32512" y="32512"/>
                  </a:lnTo>
                  <a:lnTo>
                    <a:pt x="38087" y="19037"/>
                  </a:lnTo>
                  <a:close/>
                </a:path>
                <a:path w="2781300" h="1212850">
                  <a:moveTo>
                    <a:pt x="2781287" y="1193787"/>
                  </a:moveTo>
                  <a:lnTo>
                    <a:pt x="2775712" y="1180325"/>
                  </a:lnTo>
                  <a:lnTo>
                    <a:pt x="2762250" y="1174750"/>
                  </a:lnTo>
                  <a:lnTo>
                    <a:pt x="2748775" y="1180325"/>
                  </a:lnTo>
                  <a:lnTo>
                    <a:pt x="2743200" y="1193787"/>
                  </a:lnTo>
                  <a:lnTo>
                    <a:pt x="2748775" y="1207262"/>
                  </a:lnTo>
                  <a:lnTo>
                    <a:pt x="2762250" y="1212837"/>
                  </a:lnTo>
                  <a:lnTo>
                    <a:pt x="2775712" y="1207262"/>
                  </a:lnTo>
                  <a:lnTo>
                    <a:pt x="2781287" y="1193787"/>
                  </a:lnTo>
                  <a:close/>
                </a:path>
              </a:pathLst>
            </a:custGeom>
            <a:solidFill>
              <a:srgbClr val="FF0000"/>
            </a:solidFill>
          </p:spPr>
          <p:txBody>
            <a:bodyPr wrap="square" lIns="0" tIns="0" rIns="0" bIns="0" rtlCol="0"/>
            <a:lstStyle/>
            <a:p>
              <a:endParaRPr sz="1240"/>
            </a:p>
          </p:txBody>
        </p:sp>
        <p:sp>
          <p:nvSpPr>
            <p:cNvPr id="17" name="object 17"/>
            <p:cNvSpPr/>
            <p:nvPr/>
          </p:nvSpPr>
          <p:spPr>
            <a:xfrm>
              <a:off x="4418329" y="3932830"/>
              <a:ext cx="3088640" cy="1739900"/>
            </a:xfrm>
            <a:custGeom>
              <a:avLst/>
              <a:gdLst/>
              <a:ahLst/>
              <a:cxnLst/>
              <a:rect l="l" t="t" r="r" b="b"/>
              <a:pathLst>
                <a:path w="3088640" h="1739900">
                  <a:moveTo>
                    <a:pt x="0" y="289560"/>
                  </a:moveTo>
                  <a:lnTo>
                    <a:pt x="1270" y="275590"/>
                  </a:lnTo>
                  <a:lnTo>
                    <a:pt x="1270" y="260350"/>
                  </a:lnTo>
                  <a:lnTo>
                    <a:pt x="3810" y="245110"/>
                  </a:lnTo>
                  <a:lnTo>
                    <a:pt x="6350" y="229870"/>
                  </a:lnTo>
                  <a:lnTo>
                    <a:pt x="10160" y="215900"/>
                  </a:lnTo>
                  <a:lnTo>
                    <a:pt x="13970" y="200660"/>
                  </a:lnTo>
                  <a:lnTo>
                    <a:pt x="19050" y="186690"/>
                  </a:lnTo>
                  <a:lnTo>
                    <a:pt x="25400" y="172720"/>
                  </a:lnTo>
                  <a:lnTo>
                    <a:pt x="31750" y="158750"/>
                  </a:lnTo>
                  <a:lnTo>
                    <a:pt x="55880" y="119380"/>
                  </a:lnTo>
                  <a:lnTo>
                    <a:pt x="74930" y="96520"/>
                  </a:lnTo>
                  <a:lnTo>
                    <a:pt x="85090" y="85090"/>
                  </a:lnTo>
                  <a:lnTo>
                    <a:pt x="119380" y="55880"/>
                  </a:lnTo>
                  <a:lnTo>
                    <a:pt x="158750" y="31750"/>
                  </a:lnTo>
                  <a:lnTo>
                    <a:pt x="172720" y="25400"/>
                  </a:lnTo>
                  <a:lnTo>
                    <a:pt x="186690" y="19050"/>
                  </a:lnTo>
                  <a:lnTo>
                    <a:pt x="200660" y="13970"/>
                  </a:lnTo>
                  <a:lnTo>
                    <a:pt x="214630" y="10160"/>
                  </a:lnTo>
                  <a:lnTo>
                    <a:pt x="229870" y="6350"/>
                  </a:lnTo>
                  <a:lnTo>
                    <a:pt x="245110" y="3810"/>
                  </a:lnTo>
                  <a:lnTo>
                    <a:pt x="260350" y="1270"/>
                  </a:lnTo>
                  <a:lnTo>
                    <a:pt x="275590" y="1270"/>
                  </a:lnTo>
                  <a:lnTo>
                    <a:pt x="289560" y="0"/>
                  </a:lnTo>
                  <a:lnTo>
                    <a:pt x="2799079" y="0"/>
                  </a:lnTo>
                  <a:lnTo>
                    <a:pt x="2814320" y="1270"/>
                  </a:lnTo>
                  <a:lnTo>
                    <a:pt x="2829560" y="1270"/>
                  </a:lnTo>
                  <a:lnTo>
                    <a:pt x="2874010" y="10160"/>
                  </a:lnTo>
                  <a:lnTo>
                    <a:pt x="2917190" y="25400"/>
                  </a:lnTo>
                  <a:lnTo>
                    <a:pt x="2956560" y="46990"/>
                  </a:lnTo>
                  <a:lnTo>
                    <a:pt x="2993390" y="74930"/>
                  </a:lnTo>
                  <a:lnTo>
                    <a:pt x="3023870" y="107950"/>
                  </a:lnTo>
                  <a:lnTo>
                    <a:pt x="3049270" y="146050"/>
                  </a:lnTo>
                  <a:lnTo>
                    <a:pt x="3056890" y="158750"/>
                  </a:lnTo>
                  <a:lnTo>
                    <a:pt x="3063240" y="172720"/>
                  </a:lnTo>
                  <a:lnTo>
                    <a:pt x="3069590" y="186690"/>
                  </a:lnTo>
                  <a:lnTo>
                    <a:pt x="3074670" y="200660"/>
                  </a:lnTo>
                  <a:lnTo>
                    <a:pt x="3078479" y="215900"/>
                  </a:lnTo>
                  <a:lnTo>
                    <a:pt x="3082290" y="229870"/>
                  </a:lnTo>
                  <a:lnTo>
                    <a:pt x="3084829" y="245110"/>
                  </a:lnTo>
                  <a:lnTo>
                    <a:pt x="3087370" y="260350"/>
                  </a:lnTo>
                  <a:lnTo>
                    <a:pt x="3088640" y="275590"/>
                  </a:lnTo>
                  <a:lnTo>
                    <a:pt x="3088640" y="289560"/>
                  </a:lnTo>
                  <a:lnTo>
                    <a:pt x="3088640" y="1450340"/>
                  </a:lnTo>
                  <a:lnTo>
                    <a:pt x="3088640" y="1465580"/>
                  </a:lnTo>
                  <a:lnTo>
                    <a:pt x="3087370" y="1480820"/>
                  </a:lnTo>
                  <a:lnTo>
                    <a:pt x="3078479" y="1525270"/>
                  </a:lnTo>
                  <a:lnTo>
                    <a:pt x="3069590" y="1553210"/>
                  </a:lnTo>
                  <a:lnTo>
                    <a:pt x="3064510" y="1567180"/>
                  </a:lnTo>
                  <a:lnTo>
                    <a:pt x="3041650" y="1607820"/>
                  </a:lnTo>
                  <a:lnTo>
                    <a:pt x="3023870" y="1631950"/>
                  </a:lnTo>
                  <a:lnTo>
                    <a:pt x="3014979" y="1643380"/>
                  </a:lnTo>
                  <a:lnTo>
                    <a:pt x="3003550" y="1654810"/>
                  </a:lnTo>
                  <a:lnTo>
                    <a:pt x="2993390" y="1664970"/>
                  </a:lnTo>
                  <a:lnTo>
                    <a:pt x="2981960" y="1675130"/>
                  </a:lnTo>
                  <a:lnTo>
                    <a:pt x="2969260" y="1684020"/>
                  </a:lnTo>
                  <a:lnTo>
                    <a:pt x="2956560" y="1692910"/>
                  </a:lnTo>
                  <a:lnTo>
                    <a:pt x="2943860" y="1700530"/>
                  </a:lnTo>
                  <a:lnTo>
                    <a:pt x="2931160" y="1708150"/>
                  </a:lnTo>
                  <a:lnTo>
                    <a:pt x="2917190" y="1714500"/>
                  </a:lnTo>
                  <a:lnTo>
                    <a:pt x="2903220" y="1720850"/>
                  </a:lnTo>
                  <a:lnTo>
                    <a:pt x="2889250" y="1725930"/>
                  </a:lnTo>
                  <a:lnTo>
                    <a:pt x="2874010" y="1729740"/>
                  </a:lnTo>
                  <a:lnTo>
                    <a:pt x="2860040" y="1733550"/>
                  </a:lnTo>
                  <a:lnTo>
                    <a:pt x="2844800" y="1736090"/>
                  </a:lnTo>
                  <a:lnTo>
                    <a:pt x="2829560" y="1738630"/>
                  </a:lnTo>
                  <a:lnTo>
                    <a:pt x="2814320" y="1739900"/>
                  </a:lnTo>
                  <a:lnTo>
                    <a:pt x="2799079" y="1739900"/>
                  </a:lnTo>
                  <a:lnTo>
                    <a:pt x="289560" y="1739900"/>
                  </a:lnTo>
                  <a:lnTo>
                    <a:pt x="275590" y="1739900"/>
                  </a:lnTo>
                  <a:lnTo>
                    <a:pt x="260350" y="1738630"/>
                  </a:lnTo>
                  <a:lnTo>
                    <a:pt x="214630" y="1729740"/>
                  </a:lnTo>
                  <a:lnTo>
                    <a:pt x="172720" y="1714500"/>
                  </a:lnTo>
                  <a:lnTo>
                    <a:pt x="158750" y="1708150"/>
                  </a:lnTo>
                  <a:lnTo>
                    <a:pt x="119380" y="1684020"/>
                  </a:lnTo>
                  <a:lnTo>
                    <a:pt x="85090" y="1654810"/>
                  </a:lnTo>
                  <a:lnTo>
                    <a:pt x="74930" y="1644650"/>
                  </a:lnTo>
                  <a:lnTo>
                    <a:pt x="64770" y="1633220"/>
                  </a:lnTo>
                  <a:lnTo>
                    <a:pt x="55880" y="1620520"/>
                  </a:lnTo>
                  <a:lnTo>
                    <a:pt x="46990" y="1607820"/>
                  </a:lnTo>
                  <a:lnTo>
                    <a:pt x="39370" y="1595120"/>
                  </a:lnTo>
                  <a:lnTo>
                    <a:pt x="31750" y="1582420"/>
                  </a:lnTo>
                  <a:lnTo>
                    <a:pt x="25400" y="1568450"/>
                  </a:lnTo>
                  <a:lnTo>
                    <a:pt x="20320" y="1554480"/>
                  </a:lnTo>
                  <a:lnTo>
                    <a:pt x="15240" y="1540510"/>
                  </a:lnTo>
                  <a:lnTo>
                    <a:pt x="10160" y="1525270"/>
                  </a:lnTo>
                  <a:lnTo>
                    <a:pt x="6350" y="1510030"/>
                  </a:lnTo>
                  <a:lnTo>
                    <a:pt x="3810" y="1496060"/>
                  </a:lnTo>
                  <a:lnTo>
                    <a:pt x="2540" y="1480820"/>
                  </a:lnTo>
                  <a:lnTo>
                    <a:pt x="1270" y="1465580"/>
                  </a:lnTo>
                  <a:lnTo>
                    <a:pt x="0" y="1450340"/>
                  </a:lnTo>
                  <a:lnTo>
                    <a:pt x="0" y="289560"/>
                  </a:lnTo>
                  <a:close/>
                </a:path>
              </a:pathLst>
            </a:custGeom>
            <a:ln w="38097">
              <a:solidFill>
                <a:srgbClr val="FF0000"/>
              </a:solidFill>
            </a:ln>
          </p:spPr>
          <p:txBody>
            <a:bodyPr wrap="square" lIns="0" tIns="0" rIns="0" bIns="0" rtlCol="0"/>
            <a:lstStyle/>
            <a:p>
              <a:endParaRPr sz="1240"/>
            </a:p>
          </p:txBody>
        </p:sp>
        <p:sp>
          <p:nvSpPr>
            <p:cNvPr id="18" name="object 18"/>
            <p:cNvSpPr/>
            <p:nvPr/>
          </p:nvSpPr>
          <p:spPr>
            <a:xfrm>
              <a:off x="4399280" y="3913792"/>
              <a:ext cx="3126740" cy="1778000"/>
            </a:xfrm>
            <a:custGeom>
              <a:avLst/>
              <a:gdLst/>
              <a:ahLst/>
              <a:cxnLst/>
              <a:rect l="l" t="t" r="r" b="b"/>
              <a:pathLst>
                <a:path w="3126740" h="1778000">
                  <a:moveTo>
                    <a:pt x="38087" y="19037"/>
                  </a:moveTo>
                  <a:lnTo>
                    <a:pt x="32512" y="5575"/>
                  </a:lnTo>
                  <a:lnTo>
                    <a:pt x="19050" y="0"/>
                  </a:lnTo>
                  <a:lnTo>
                    <a:pt x="5575" y="5575"/>
                  </a:lnTo>
                  <a:lnTo>
                    <a:pt x="0" y="19037"/>
                  </a:lnTo>
                  <a:lnTo>
                    <a:pt x="5575" y="32512"/>
                  </a:lnTo>
                  <a:lnTo>
                    <a:pt x="19050" y="38087"/>
                  </a:lnTo>
                  <a:lnTo>
                    <a:pt x="32512" y="32512"/>
                  </a:lnTo>
                  <a:lnTo>
                    <a:pt x="38087" y="19037"/>
                  </a:lnTo>
                  <a:close/>
                </a:path>
                <a:path w="3126740" h="1778000">
                  <a:moveTo>
                    <a:pt x="3126727" y="1758937"/>
                  </a:moveTo>
                  <a:lnTo>
                    <a:pt x="3121152" y="1745475"/>
                  </a:lnTo>
                  <a:lnTo>
                    <a:pt x="3107690" y="1739900"/>
                  </a:lnTo>
                  <a:lnTo>
                    <a:pt x="3094215" y="1745475"/>
                  </a:lnTo>
                  <a:lnTo>
                    <a:pt x="3088640" y="1758937"/>
                  </a:lnTo>
                  <a:lnTo>
                    <a:pt x="3094215" y="1772412"/>
                  </a:lnTo>
                  <a:lnTo>
                    <a:pt x="3107690" y="1777987"/>
                  </a:lnTo>
                  <a:lnTo>
                    <a:pt x="3121152" y="1772412"/>
                  </a:lnTo>
                  <a:lnTo>
                    <a:pt x="3126727" y="1758937"/>
                  </a:lnTo>
                  <a:close/>
                </a:path>
              </a:pathLst>
            </a:custGeom>
            <a:solidFill>
              <a:srgbClr val="FF0000"/>
            </a:solidFill>
          </p:spPr>
          <p:txBody>
            <a:bodyPr wrap="square" lIns="0" tIns="0" rIns="0" bIns="0" rtlCol="0"/>
            <a:lstStyle/>
            <a:p>
              <a:endParaRPr sz="1240"/>
            </a:p>
          </p:txBody>
        </p:sp>
        <p:sp>
          <p:nvSpPr>
            <p:cNvPr id="19" name="object 19"/>
            <p:cNvSpPr/>
            <p:nvPr/>
          </p:nvSpPr>
          <p:spPr>
            <a:xfrm>
              <a:off x="1358900" y="2225950"/>
              <a:ext cx="350520" cy="245110"/>
            </a:xfrm>
            <a:custGeom>
              <a:avLst/>
              <a:gdLst/>
              <a:ahLst/>
              <a:cxnLst/>
              <a:rect l="l" t="t" r="r" b="b"/>
              <a:pathLst>
                <a:path w="350519" h="245110">
                  <a:moveTo>
                    <a:pt x="350519" y="245110"/>
                  </a:moveTo>
                  <a:lnTo>
                    <a:pt x="0" y="0"/>
                  </a:lnTo>
                </a:path>
              </a:pathLst>
            </a:custGeom>
            <a:ln w="38097">
              <a:solidFill>
                <a:srgbClr val="FF0000"/>
              </a:solidFill>
            </a:ln>
          </p:spPr>
          <p:txBody>
            <a:bodyPr wrap="square" lIns="0" tIns="0" rIns="0" bIns="0" rtlCol="0"/>
            <a:lstStyle/>
            <a:p>
              <a:endParaRPr sz="1240"/>
            </a:p>
          </p:txBody>
        </p:sp>
        <p:sp>
          <p:nvSpPr>
            <p:cNvPr id="20" name="object 20"/>
            <p:cNvSpPr/>
            <p:nvPr/>
          </p:nvSpPr>
          <p:spPr>
            <a:xfrm>
              <a:off x="859789" y="3307990"/>
              <a:ext cx="504190" cy="372110"/>
            </a:xfrm>
            <a:custGeom>
              <a:avLst/>
              <a:gdLst/>
              <a:ahLst/>
              <a:cxnLst/>
              <a:rect l="l" t="t" r="r" b="b"/>
              <a:pathLst>
                <a:path w="504190" h="372110">
                  <a:moveTo>
                    <a:pt x="0" y="62229"/>
                  </a:moveTo>
                  <a:lnTo>
                    <a:pt x="0" y="58420"/>
                  </a:lnTo>
                  <a:lnTo>
                    <a:pt x="1269" y="55879"/>
                  </a:lnTo>
                  <a:lnTo>
                    <a:pt x="1269" y="52070"/>
                  </a:lnTo>
                  <a:lnTo>
                    <a:pt x="2540" y="49529"/>
                  </a:lnTo>
                  <a:lnTo>
                    <a:pt x="2540" y="45720"/>
                  </a:lnTo>
                  <a:lnTo>
                    <a:pt x="3809" y="43179"/>
                  </a:lnTo>
                  <a:lnTo>
                    <a:pt x="5079" y="39370"/>
                  </a:lnTo>
                  <a:lnTo>
                    <a:pt x="6350" y="36829"/>
                  </a:lnTo>
                  <a:lnTo>
                    <a:pt x="7619" y="34289"/>
                  </a:lnTo>
                  <a:lnTo>
                    <a:pt x="8890" y="31750"/>
                  </a:lnTo>
                  <a:lnTo>
                    <a:pt x="10159" y="27939"/>
                  </a:lnTo>
                  <a:lnTo>
                    <a:pt x="12700" y="25400"/>
                  </a:lnTo>
                  <a:lnTo>
                    <a:pt x="13969" y="22860"/>
                  </a:lnTo>
                  <a:lnTo>
                    <a:pt x="16509" y="20320"/>
                  </a:lnTo>
                  <a:lnTo>
                    <a:pt x="19050" y="17779"/>
                  </a:lnTo>
                  <a:lnTo>
                    <a:pt x="21590" y="16510"/>
                  </a:lnTo>
                  <a:lnTo>
                    <a:pt x="24129" y="13970"/>
                  </a:lnTo>
                  <a:lnTo>
                    <a:pt x="26669" y="12700"/>
                  </a:lnTo>
                  <a:lnTo>
                    <a:pt x="29209" y="10160"/>
                  </a:lnTo>
                  <a:lnTo>
                    <a:pt x="31750" y="8889"/>
                  </a:lnTo>
                  <a:lnTo>
                    <a:pt x="34290" y="7620"/>
                  </a:lnTo>
                  <a:lnTo>
                    <a:pt x="36829" y="5079"/>
                  </a:lnTo>
                  <a:lnTo>
                    <a:pt x="40640" y="3810"/>
                  </a:lnTo>
                  <a:lnTo>
                    <a:pt x="43179" y="2539"/>
                  </a:lnTo>
                  <a:lnTo>
                    <a:pt x="45719" y="2539"/>
                  </a:lnTo>
                  <a:lnTo>
                    <a:pt x="49529" y="1270"/>
                  </a:lnTo>
                  <a:lnTo>
                    <a:pt x="53340" y="1270"/>
                  </a:lnTo>
                  <a:lnTo>
                    <a:pt x="55879" y="0"/>
                  </a:lnTo>
                  <a:lnTo>
                    <a:pt x="59690" y="0"/>
                  </a:lnTo>
                  <a:lnTo>
                    <a:pt x="441959" y="0"/>
                  </a:lnTo>
                  <a:lnTo>
                    <a:pt x="448309" y="0"/>
                  </a:lnTo>
                  <a:lnTo>
                    <a:pt x="452119" y="1270"/>
                  </a:lnTo>
                  <a:lnTo>
                    <a:pt x="454659" y="1270"/>
                  </a:lnTo>
                  <a:lnTo>
                    <a:pt x="458469" y="2539"/>
                  </a:lnTo>
                  <a:lnTo>
                    <a:pt x="461009" y="2539"/>
                  </a:lnTo>
                  <a:lnTo>
                    <a:pt x="464819" y="3810"/>
                  </a:lnTo>
                  <a:lnTo>
                    <a:pt x="467359" y="5079"/>
                  </a:lnTo>
                  <a:lnTo>
                    <a:pt x="469900" y="7620"/>
                  </a:lnTo>
                  <a:lnTo>
                    <a:pt x="473709" y="8889"/>
                  </a:lnTo>
                  <a:lnTo>
                    <a:pt x="476250" y="10160"/>
                  </a:lnTo>
                  <a:lnTo>
                    <a:pt x="478790" y="12700"/>
                  </a:lnTo>
                  <a:lnTo>
                    <a:pt x="481329" y="13970"/>
                  </a:lnTo>
                  <a:lnTo>
                    <a:pt x="483869" y="16510"/>
                  </a:lnTo>
                  <a:lnTo>
                    <a:pt x="486409" y="17779"/>
                  </a:lnTo>
                  <a:lnTo>
                    <a:pt x="488950" y="20320"/>
                  </a:lnTo>
                  <a:lnTo>
                    <a:pt x="490219" y="22860"/>
                  </a:lnTo>
                  <a:lnTo>
                    <a:pt x="492759" y="25400"/>
                  </a:lnTo>
                  <a:lnTo>
                    <a:pt x="494029" y="27939"/>
                  </a:lnTo>
                  <a:lnTo>
                    <a:pt x="501650" y="43179"/>
                  </a:lnTo>
                  <a:lnTo>
                    <a:pt x="501650" y="45720"/>
                  </a:lnTo>
                  <a:lnTo>
                    <a:pt x="502919" y="49529"/>
                  </a:lnTo>
                  <a:lnTo>
                    <a:pt x="502919" y="52070"/>
                  </a:lnTo>
                  <a:lnTo>
                    <a:pt x="504190" y="55879"/>
                  </a:lnTo>
                  <a:lnTo>
                    <a:pt x="504190" y="58420"/>
                  </a:lnTo>
                  <a:lnTo>
                    <a:pt x="504190" y="309880"/>
                  </a:lnTo>
                  <a:lnTo>
                    <a:pt x="504190" y="318769"/>
                  </a:lnTo>
                  <a:lnTo>
                    <a:pt x="502919" y="322580"/>
                  </a:lnTo>
                  <a:lnTo>
                    <a:pt x="502919" y="325119"/>
                  </a:lnTo>
                  <a:lnTo>
                    <a:pt x="501650" y="328930"/>
                  </a:lnTo>
                  <a:lnTo>
                    <a:pt x="500379" y="331469"/>
                  </a:lnTo>
                  <a:lnTo>
                    <a:pt x="499109" y="335280"/>
                  </a:lnTo>
                  <a:lnTo>
                    <a:pt x="497840" y="337819"/>
                  </a:lnTo>
                  <a:lnTo>
                    <a:pt x="496569" y="340360"/>
                  </a:lnTo>
                  <a:lnTo>
                    <a:pt x="494029" y="342900"/>
                  </a:lnTo>
                  <a:lnTo>
                    <a:pt x="492759" y="345439"/>
                  </a:lnTo>
                  <a:lnTo>
                    <a:pt x="491490" y="347980"/>
                  </a:lnTo>
                  <a:lnTo>
                    <a:pt x="488950" y="350519"/>
                  </a:lnTo>
                  <a:lnTo>
                    <a:pt x="486409" y="353060"/>
                  </a:lnTo>
                  <a:lnTo>
                    <a:pt x="483869" y="355600"/>
                  </a:lnTo>
                  <a:lnTo>
                    <a:pt x="481329" y="358139"/>
                  </a:lnTo>
                  <a:lnTo>
                    <a:pt x="478790" y="359410"/>
                  </a:lnTo>
                  <a:lnTo>
                    <a:pt x="476250" y="361950"/>
                  </a:lnTo>
                  <a:lnTo>
                    <a:pt x="473709" y="363219"/>
                  </a:lnTo>
                  <a:lnTo>
                    <a:pt x="471169" y="364489"/>
                  </a:lnTo>
                  <a:lnTo>
                    <a:pt x="467359" y="365760"/>
                  </a:lnTo>
                  <a:lnTo>
                    <a:pt x="464819" y="367030"/>
                  </a:lnTo>
                  <a:lnTo>
                    <a:pt x="462279" y="368300"/>
                  </a:lnTo>
                  <a:lnTo>
                    <a:pt x="458469" y="369569"/>
                  </a:lnTo>
                  <a:lnTo>
                    <a:pt x="455929" y="369569"/>
                  </a:lnTo>
                  <a:lnTo>
                    <a:pt x="452119" y="370839"/>
                  </a:lnTo>
                  <a:lnTo>
                    <a:pt x="449579" y="370839"/>
                  </a:lnTo>
                  <a:lnTo>
                    <a:pt x="445769" y="370839"/>
                  </a:lnTo>
                  <a:lnTo>
                    <a:pt x="443229" y="370839"/>
                  </a:lnTo>
                  <a:lnTo>
                    <a:pt x="62229" y="372110"/>
                  </a:lnTo>
                  <a:lnTo>
                    <a:pt x="59690" y="372110"/>
                  </a:lnTo>
                  <a:lnTo>
                    <a:pt x="55879" y="370839"/>
                  </a:lnTo>
                  <a:lnTo>
                    <a:pt x="53340" y="370839"/>
                  </a:lnTo>
                  <a:lnTo>
                    <a:pt x="49529" y="370839"/>
                  </a:lnTo>
                  <a:lnTo>
                    <a:pt x="45719" y="369569"/>
                  </a:lnTo>
                  <a:lnTo>
                    <a:pt x="43179" y="368300"/>
                  </a:lnTo>
                  <a:lnTo>
                    <a:pt x="40640" y="368300"/>
                  </a:lnTo>
                  <a:lnTo>
                    <a:pt x="36829" y="365760"/>
                  </a:lnTo>
                  <a:lnTo>
                    <a:pt x="34290" y="364489"/>
                  </a:lnTo>
                  <a:lnTo>
                    <a:pt x="31750" y="363219"/>
                  </a:lnTo>
                  <a:lnTo>
                    <a:pt x="29209" y="361950"/>
                  </a:lnTo>
                  <a:lnTo>
                    <a:pt x="26669" y="359410"/>
                  </a:lnTo>
                  <a:lnTo>
                    <a:pt x="24129" y="358139"/>
                  </a:lnTo>
                  <a:lnTo>
                    <a:pt x="21590" y="355600"/>
                  </a:lnTo>
                  <a:lnTo>
                    <a:pt x="19050" y="354330"/>
                  </a:lnTo>
                  <a:lnTo>
                    <a:pt x="16509" y="351789"/>
                  </a:lnTo>
                  <a:lnTo>
                    <a:pt x="13969" y="349250"/>
                  </a:lnTo>
                  <a:lnTo>
                    <a:pt x="12700" y="346710"/>
                  </a:lnTo>
                  <a:lnTo>
                    <a:pt x="10159" y="344169"/>
                  </a:lnTo>
                  <a:lnTo>
                    <a:pt x="8890" y="340360"/>
                  </a:lnTo>
                  <a:lnTo>
                    <a:pt x="7619" y="337819"/>
                  </a:lnTo>
                  <a:lnTo>
                    <a:pt x="6350" y="335280"/>
                  </a:lnTo>
                  <a:lnTo>
                    <a:pt x="5079" y="332739"/>
                  </a:lnTo>
                  <a:lnTo>
                    <a:pt x="3809" y="328930"/>
                  </a:lnTo>
                  <a:lnTo>
                    <a:pt x="2540" y="326389"/>
                  </a:lnTo>
                  <a:lnTo>
                    <a:pt x="2540" y="322580"/>
                  </a:lnTo>
                  <a:lnTo>
                    <a:pt x="1269" y="320039"/>
                  </a:lnTo>
                  <a:lnTo>
                    <a:pt x="1269" y="316230"/>
                  </a:lnTo>
                  <a:lnTo>
                    <a:pt x="0" y="313689"/>
                  </a:lnTo>
                  <a:lnTo>
                    <a:pt x="0" y="309880"/>
                  </a:lnTo>
                  <a:lnTo>
                    <a:pt x="0" y="62229"/>
                  </a:lnTo>
                  <a:close/>
                </a:path>
              </a:pathLst>
            </a:custGeom>
            <a:ln w="38097">
              <a:solidFill>
                <a:srgbClr val="FF0000"/>
              </a:solidFill>
            </a:ln>
          </p:spPr>
          <p:txBody>
            <a:bodyPr wrap="square" lIns="0" tIns="0" rIns="0" bIns="0" rtlCol="0"/>
            <a:lstStyle/>
            <a:p>
              <a:endParaRPr sz="1240"/>
            </a:p>
          </p:txBody>
        </p:sp>
        <p:sp>
          <p:nvSpPr>
            <p:cNvPr id="21" name="object 21"/>
            <p:cNvSpPr/>
            <p:nvPr/>
          </p:nvSpPr>
          <p:spPr>
            <a:xfrm>
              <a:off x="840740" y="3288952"/>
              <a:ext cx="542290" cy="410209"/>
            </a:xfrm>
            <a:custGeom>
              <a:avLst/>
              <a:gdLst/>
              <a:ahLst/>
              <a:cxnLst/>
              <a:rect l="l" t="t" r="r" b="b"/>
              <a:pathLst>
                <a:path w="542290" h="410210">
                  <a:moveTo>
                    <a:pt x="38087" y="19037"/>
                  </a:moveTo>
                  <a:lnTo>
                    <a:pt x="32512" y="5575"/>
                  </a:lnTo>
                  <a:lnTo>
                    <a:pt x="19050" y="0"/>
                  </a:lnTo>
                  <a:lnTo>
                    <a:pt x="5575" y="5575"/>
                  </a:lnTo>
                  <a:lnTo>
                    <a:pt x="0" y="19037"/>
                  </a:lnTo>
                  <a:lnTo>
                    <a:pt x="5575" y="32512"/>
                  </a:lnTo>
                  <a:lnTo>
                    <a:pt x="19050" y="38087"/>
                  </a:lnTo>
                  <a:lnTo>
                    <a:pt x="32512" y="32512"/>
                  </a:lnTo>
                  <a:lnTo>
                    <a:pt x="38087" y="19037"/>
                  </a:lnTo>
                  <a:close/>
                </a:path>
                <a:path w="542290" h="410210">
                  <a:moveTo>
                    <a:pt x="542277" y="391147"/>
                  </a:moveTo>
                  <a:lnTo>
                    <a:pt x="536702" y="377685"/>
                  </a:lnTo>
                  <a:lnTo>
                    <a:pt x="523240" y="372110"/>
                  </a:lnTo>
                  <a:lnTo>
                    <a:pt x="509765" y="377685"/>
                  </a:lnTo>
                  <a:lnTo>
                    <a:pt x="504190" y="391147"/>
                  </a:lnTo>
                  <a:lnTo>
                    <a:pt x="509765" y="404622"/>
                  </a:lnTo>
                  <a:lnTo>
                    <a:pt x="523240" y="410197"/>
                  </a:lnTo>
                  <a:lnTo>
                    <a:pt x="536702" y="404622"/>
                  </a:lnTo>
                  <a:lnTo>
                    <a:pt x="542277" y="391147"/>
                  </a:lnTo>
                  <a:close/>
                </a:path>
              </a:pathLst>
            </a:custGeom>
            <a:solidFill>
              <a:srgbClr val="FF0000"/>
            </a:solidFill>
          </p:spPr>
          <p:txBody>
            <a:bodyPr wrap="square" lIns="0" tIns="0" rIns="0" bIns="0" rtlCol="0"/>
            <a:lstStyle/>
            <a:p>
              <a:endParaRPr sz="1240"/>
            </a:p>
          </p:txBody>
        </p:sp>
        <p:sp>
          <p:nvSpPr>
            <p:cNvPr id="22" name="object 22"/>
            <p:cNvSpPr/>
            <p:nvPr/>
          </p:nvSpPr>
          <p:spPr>
            <a:xfrm>
              <a:off x="732789" y="1603650"/>
              <a:ext cx="538480" cy="853440"/>
            </a:xfrm>
            <a:custGeom>
              <a:avLst/>
              <a:gdLst/>
              <a:ahLst/>
              <a:cxnLst/>
              <a:rect l="l" t="t" r="r" b="b"/>
              <a:pathLst>
                <a:path w="538480" h="853439">
                  <a:moveTo>
                    <a:pt x="0" y="90169"/>
                  </a:moveTo>
                  <a:lnTo>
                    <a:pt x="0" y="85089"/>
                  </a:lnTo>
                  <a:lnTo>
                    <a:pt x="0" y="80010"/>
                  </a:lnTo>
                  <a:lnTo>
                    <a:pt x="1269" y="76200"/>
                  </a:lnTo>
                  <a:lnTo>
                    <a:pt x="2539" y="71119"/>
                  </a:lnTo>
                  <a:lnTo>
                    <a:pt x="2539" y="67310"/>
                  </a:lnTo>
                  <a:lnTo>
                    <a:pt x="5079" y="62229"/>
                  </a:lnTo>
                  <a:lnTo>
                    <a:pt x="6350" y="58419"/>
                  </a:lnTo>
                  <a:lnTo>
                    <a:pt x="7619" y="53339"/>
                  </a:lnTo>
                  <a:lnTo>
                    <a:pt x="10159" y="49529"/>
                  </a:lnTo>
                  <a:lnTo>
                    <a:pt x="11429" y="44450"/>
                  </a:lnTo>
                  <a:lnTo>
                    <a:pt x="13969" y="40639"/>
                  </a:lnTo>
                  <a:lnTo>
                    <a:pt x="17779" y="36829"/>
                  </a:lnTo>
                  <a:lnTo>
                    <a:pt x="20319" y="33019"/>
                  </a:lnTo>
                  <a:lnTo>
                    <a:pt x="22859" y="30479"/>
                  </a:lnTo>
                  <a:lnTo>
                    <a:pt x="26669" y="26669"/>
                  </a:lnTo>
                  <a:lnTo>
                    <a:pt x="29209" y="22860"/>
                  </a:lnTo>
                  <a:lnTo>
                    <a:pt x="33019" y="20319"/>
                  </a:lnTo>
                  <a:lnTo>
                    <a:pt x="36829" y="17779"/>
                  </a:lnTo>
                  <a:lnTo>
                    <a:pt x="40639" y="15239"/>
                  </a:lnTo>
                  <a:lnTo>
                    <a:pt x="45719" y="12700"/>
                  </a:lnTo>
                  <a:lnTo>
                    <a:pt x="49529" y="10160"/>
                  </a:lnTo>
                  <a:lnTo>
                    <a:pt x="53339" y="8889"/>
                  </a:lnTo>
                  <a:lnTo>
                    <a:pt x="57150" y="6350"/>
                  </a:lnTo>
                  <a:lnTo>
                    <a:pt x="62229" y="5079"/>
                  </a:lnTo>
                  <a:lnTo>
                    <a:pt x="67309" y="3810"/>
                  </a:lnTo>
                  <a:lnTo>
                    <a:pt x="71119" y="2539"/>
                  </a:lnTo>
                  <a:lnTo>
                    <a:pt x="76200" y="1269"/>
                  </a:lnTo>
                  <a:lnTo>
                    <a:pt x="80009" y="1269"/>
                  </a:lnTo>
                  <a:lnTo>
                    <a:pt x="85090" y="0"/>
                  </a:lnTo>
                  <a:lnTo>
                    <a:pt x="90169" y="0"/>
                  </a:lnTo>
                  <a:lnTo>
                    <a:pt x="449579" y="0"/>
                  </a:lnTo>
                  <a:lnTo>
                    <a:pt x="453390" y="0"/>
                  </a:lnTo>
                  <a:lnTo>
                    <a:pt x="458469" y="1269"/>
                  </a:lnTo>
                  <a:lnTo>
                    <a:pt x="463550" y="1269"/>
                  </a:lnTo>
                  <a:lnTo>
                    <a:pt x="467359" y="2539"/>
                  </a:lnTo>
                  <a:lnTo>
                    <a:pt x="472440" y="3810"/>
                  </a:lnTo>
                  <a:lnTo>
                    <a:pt x="476250" y="5079"/>
                  </a:lnTo>
                  <a:lnTo>
                    <a:pt x="481329" y="6350"/>
                  </a:lnTo>
                  <a:lnTo>
                    <a:pt x="485140" y="8889"/>
                  </a:lnTo>
                  <a:lnTo>
                    <a:pt x="490219" y="10160"/>
                  </a:lnTo>
                  <a:lnTo>
                    <a:pt x="494029" y="12700"/>
                  </a:lnTo>
                  <a:lnTo>
                    <a:pt x="497840" y="15239"/>
                  </a:lnTo>
                  <a:lnTo>
                    <a:pt x="501650" y="17779"/>
                  </a:lnTo>
                  <a:lnTo>
                    <a:pt x="505459" y="20319"/>
                  </a:lnTo>
                  <a:lnTo>
                    <a:pt x="509269" y="22860"/>
                  </a:lnTo>
                  <a:lnTo>
                    <a:pt x="513079" y="26669"/>
                  </a:lnTo>
                  <a:lnTo>
                    <a:pt x="515619" y="30479"/>
                  </a:lnTo>
                  <a:lnTo>
                    <a:pt x="519429" y="33019"/>
                  </a:lnTo>
                  <a:lnTo>
                    <a:pt x="521969" y="36829"/>
                  </a:lnTo>
                  <a:lnTo>
                    <a:pt x="524510" y="40639"/>
                  </a:lnTo>
                  <a:lnTo>
                    <a:pt x="527050" y="45719"/>
                  </a:lnTo>
                  <a:lnTo>
                    <a:pt x="529590" y="49529"/>
                  </a:lnTo>
                  <a:lnTo>
                    <a:pt x="530860" y="53339"/>
                  </a:lnTo>
                  <a:lnTo>
                    <a:pt x="532129" y="58419"/>
                  </a:lnTo>
                  <a:lnTo>
                    <a:pt x="534669" y="62229"/>
                  </a:lnTo>
                  <a:lnTo>
                    <a:pt x="535940" y="67310"/>
                  </a:lnTo>
                  <a:lnTo>
                    <a:pt x="537210" y="71119"/>
                  </a:lnTo>
                  <a:lnTo>
                    <a:pt x="537210" y="76200"/>
                  </a:lnTo>
                  <a:lnTo>
                    <a:pt x="538479" y="80010"/>
                  </a:lnTo>
                  <a:lnTo>
                    <a:pt x="538479" y="85089"/>
                  </a:lnTo>
                  <a:lnTo>
                    <a:pt x="538479" y="90169"/>
                  </a:lnTo>
                  <a:lnTo>
                    <a:pt x="538479" y="763269"/>
                  </a:lnTo>
                  <a:lnTo>
                    <a:pt x="538479" y="768350"/>
                  </a:lnTo>
                  <a:lnTo>
                    <a:pt x="538479" y="772160"/>
                  </a:lnTo>
                  <a:lnTo>
                    <a:pt x="537210" y="777239"/>
                  </a:lnTo>
                  <a:lnTo>
                    <a:pt x="537210" y="782319"/>
                  </a:lnTo>
                  <a:lnTo>
                    <a:pt x="535940" y="786129"/>
                  </a:lnTo>
                  <a:lnTo>
                    <a:pt x="534669" y="791210"/>
                  </a:lnTo>
                  <a:lnTo>
                    <a:pt x="533400" y="795019"/>
                  </a:lnTo>
                  <a:lnTo>
                    <a:pt x="530860" y="800100"/>
                  </a:lnTo>
                  <a:lnTo>
                    <a:pt x="529590" y="803910"/>
                  </a:lnTo>
                  <a:lnTo>
                    <a:pt x="527050" y="807719"/>
                  </a:lnTo>
                  <a:lnTo>
                    <a:pt x="524510" y="811529"/>
                  </a:lnTo>
                  <a:lnTo>
                    <a:pt x="521969" y="815339"/>
                  </a:lnTo>
                  <a:lnTo>
                    <a:pt x="519429" y="819150"/>
                  </a:lnTo>
                  <a:lnTo>
                    <a:pt x="515619" y="822960"/>
                  </a:lnTo>
                  <a:lnTo>
                    <a:pt x="513079" y="826769"/>
                  </a:lnTo>
                  <a:lnTo>
                    <a:pt x="509269" y="829310"/>
                  </a:lnTo>
                  <a:lnTo>
                    <a:pt x="505459" y="833119"/>
                  </a:lnTo>
                  <a:lnTo>
                    <a:pt x="501650" y="835660"/>
                  </a:lnTo>
                  <a:lnTo>
                    <a:pt x="497840" y="838200"/>
                  </a:lnTo>
                  <a:lnTo>
                    <a:pt x="494029" y="840739"/>
                  </a:lnTo>
                  <a:lnTo>
                    <a:pt x="490219" y="843279"/>
                  </a:lnTo>
                  <a:lnTo>
                    <a:pt x="486409" y="844550"/>
                  </a:lnTo>
                  <a:lnTo>
                    <a:pt x="481329" y="847089"/>
                  </a:lnTo>
                  <a:lnTo>
                    <a:pt x="477519" y="848360"/>
                  </a:lnTo>
                  <a:lnTo>
                    <a:pt x="472440" y="849629"/>
                  </a:lnTo>
                  <a:lnTo>
                    <a:pt x="468629" y="850900"/>
                  </a:lnTo>
                  <a:lnTo>
                    <a:pt x="463550" y="852169"/>
                  </a:lnTo>
                  <a:lnTo>
                    <a:pt x="458469" y="852169"/>
                  </a:lnTo>
                  <a:lnTo>
                    <a:pt x="454659" y="853439"/>
                  </a:lnTo>
                  <a:lnTo>
                    <a:pt x="449579" y="853439"/>
                  </a:lnTo>
                  <a:lnTo>
                    <a:pt x="90169" y="853439"/>
                  </a:lnTo>
                  <a:lnTo>
                    <a:pt x="85090" y="853439"/>
                  </a:lnTo>
                  <a:lnTo>
                    <a:pt x="80009" y="852169"/>
                  </a:lnTo>
                  <a:lnTo>
                    <a:pt x="76200" y="852169"/>
                  </a:lnTo>
                  <a:lnTo>
                    <a:pt x="71119" y="850900"/>
                  </a:lnTo>
                  <a:lnTo>
                    <a:pt x="67309" y="849629"/>
                  </a:lnTo>
                  <a:lnTo>
                    <a:pt x="62229" y="848360"/>
                  </a:lnTo>
                  <a:lnTo>
                    <a:pt x="57150" y="847089"/>
                  </a:lnTo>
                  <a:lnTo>
                    <a:pt x="53339" y="845819"/>
                  </a:lnTo>
                  <a:lnTo>
                    <a:pt x="49529" y="843279"/>
                  </a:lnTo>
                  <a:lnTo>
                    <a:pt x="45719" y="840739"/>
                  </a:lnTo>
                  <a:lnTo>
                    <a:pt x="40639" y="838200"/>
                  </a:lnTo>
                  <a:lnTo>
                    <a:pt x="36829" y="835660"/>
                  </a:lnTo>
                  <a:lnTo>
                    <a:pt x="33019" y="833119"/>
                  </a:lnTo>
                  <a:lnTo>
                    <a:pt x="30479" y="829310"/>
                  </a:lnTo>
                  <a:lnTo>
                    <a:pt x="26669" y="826769"/>
                  </a:lnTo>
                  <a:lnTo>
                    <a:pt x="22859" y="822960"/>
                  </a:lnTo>
                  <a:lnTo>
                    <a:pt x="20319" y="819150"/>
                  </a:lnTo>
                  <a:lnTo>
                    <a:pt x="17779" y="816610"/>
                  </a:lnTo>
                  <a:lnTo>
                    <a:pt x="15239" y="811529"/>
                  </a:lnTo>
                  <a:lnTo>
                    <a:pt x="12700" y="807719"/>
                  </a:lnTo>
                  <a:lnTo>
                    <a:pt x="10159" y="803910"/>
                  </a:lnTo>
                  <a:lnTo>
                    <a:pt x="7619" y="800100"/>
                  </a:lnTo>
                  <a:lnTo>
                    <a:pt x="6350" y="795019"/>
                  </a:lnTo>
                  <a:lnTo>
                    <a:pt x="5079" y="791210"/>
                  </a:lnTo>
                  <a:lnTo>
                    <a:pt x="3809" y="786129"/>
                  </a:lnTo>
                  <a:lnTo>
                    <a:pt x="2539" y="782319"/>
                  </a:lnTo>
                  <a:lnTo>
                    <a:pt x="1269" y="777239"/>
                  </a:lnTo>
                  <a:lnTo>
                    <a:pt x="0" y="773429"/>
                  </a:lnTo>
                  <a:lnTo>
                    <a:pt x="0" y="768350"/>
                  </a:lnTo>
                  <a:lnTo>
                    <a:pt x="0" y="763269"/>
                  </a:lnTo>
                  <a:lnTo>
                    <a:pt x="0" y="90169"/>
                  </a:lnTo>
                  <a:close/>
                </a:path>
              </a:pathLst>
            </a:custGeom>
            <a:ln w="38097">
              <a:solidFill>
                <a:srgbClr val="FF0000"/>
              </a:solidFill>
            </a:ln>
          </p:spPr>
          <p:txBody>
            <a:bodyPr wrap="square" lIns="0" tIns="0" rIns="0" bIns="0" rtlCol="0"/>
            <a:lstStyle/>
            <a:p>
              <a:endParaRPr sz="1240"/>
            </a:p>
          </p:txBody>
        </p:sp>
        <p:sp>
          <p:nvSpPr>
            <p:cNvPr id="23" name="object 23"/>
            <p:cNvSpPr/>
            <p:nvPr/>
          </p:nvSpPr>
          <p:spPr>
            <a:xfrm>
              <a:off x="713740" y="1584612"/>
              <a:ext cx="576580" cy="891540"/>
            </a:xfrm>
            <a:custGeom>
              <a:avLst/>
              <a:gdLst/>
              <a:ahLst/>
              <a:cxnLst/>
              <a:rect l="l" t="t" r="r" b="b"/>
              <a:pathLst>
                <a:path w="576580" h="891539">
                  <a:moveTo>
                    <a:pt x="38087" y="19037"/>
                  </a:moveTo>
                  <a:lnTo>
                    <a:pt x="32512" y="5575"/>
                  </a:lnTo>
                  <a:lnTo>
                    <a:pt x="19050" y="0"/>
                  </a:lnTo>
                  <a:lnTo>
                    <a:pt x="5575" y="5575"/>
                  </a:lnTo>
                  <a:lnTo>
                    <a:pt x="0" y="19037"/>
                  </a:lnTo>
                  <a:lnTo>
                    <a:pt x="5575" y="32512"/>
                  </a:lnTo>
                  <a:lnTo>
                    <a:pt x="19050" y="38087"/>
                  </a:lnTo>
                  <a:lnTo>
                    <a:pt x="32512" y="32512"/>
                  </a:lnTo>
                  <a:lnTo>
                    <a:pt x="38087" y="19037"/>
                  </a:lnTo>
                  <a:close/>
                </a:path>
                <a:path w="576580" h="891539">
                  <a:moveTo>
                    <a:pt x="576567" y="872477"/>
                  </a:moveTo>
                  <a:lnTo>
                    <a:pt x="570992" y="859015"/>
                  </a:lnTo>
                  <a:lnTo>
                    <a:pt x="557530" y="853440"/>
                  </a:lnTo>
                  <a:lnTo>
                    <a:pt x="544055" y="859015"/>
                  </a:lnTo>
                  <a:lnTo>
                    <a:pt x="538480" y="872477"/>
                  </a:lnTo>
                  <a:lnTo>
                    <a:pt x="544055" y="885952"/>
                  </a:lnTo>
                  <a:lnTo>
                    <a:pt x="557530" y="891527"/>
                  </a:lnTo>
                  <a:lnTo>
                    <a:pt x="570992" y="885952"/>
                  </a:lnTo>
                  <a:lnTo>
                    <a:pt x="576567" y="872477"/>
                  </a:lnTo>
                  <a:close/>
                </a:path>
              </a:pathLst>
            </a:custGeom>
            <a:solidFill>
              <a:srgbClr val="FF0000"/>
            </a:solidFill>
          </p:spPr>
          <p:txBody>
            <a:bodyPr wrap="square" lIns="0" tIns="0" rIns="0" bIns="0" rtlCol="0"/>
            <a:lstStyle/>
            <a:p>
              <a:endParaRPr sz="1240"/>
            </a:p>
          </p:txBody>
        </p:sp>
        <p:sp>
          <p:nvSpPr>
            <p:cNvPr id="24" name="object 24"/>
            <p:cNvSpPr/>
            <p:nvPr/>
          </p:nvSpPr>
          <p:spPr>
            <a:xfrm>
              <a:off x="1271269" y="2164990"/>
              <a:ext cx="127000" cy="111760"/>
            </a:xfrm>
            <a:custGeom>
              <a:avLst/>
              <a:gdLst/>
              <a:ahLst/>
              <a:cxnLst/>
              <a:rect l="l" t="t" r="r" b="b"/>
              <a:pathLst>
                <a:path w="127000" h="111760">
                  <a:moveTo>
                    <a:pt x="0" y="0"/>
                  </a:moveTo>
                  <a:lnTo>
                    <a:pt x="60960" y="111760"/>
                  </a:lnTo>
                  <a:lnTo>
                    <a:pt x="127000" y="19050"/>
                  </a:lnTo>
                  <a:lnTo>
                    <a:pt x="0" y="0"/>
                  </a:lnTo>
                  <a:close/>
                </a:path>
              </a:pathLst>
            </a:custGeom>
            <a:solidFill>
              <a:srgbClr val="FF0000"/>
            </a:solidFill>
          </p:spPr>
          <p:txBody>
            <a:bodyPr wrap="square" lIns="0" tIns="0" rIns="0" bIns="0" rtlCol="0"/>
            <a:lstStyle/>
            <a:p>
              <a:endParaRPr sz="1240"/>
            </a:p>
          </p:txBody>
        </p:sp>
        <p:sp>
          <p:nvSpPr>
            <p:cNvPr id="25" name="object 25"/>
            <p:cNvSpPr/>
            <p:nvPr/>
          </p:nvSpPr>
          <p:spPr>
            <a:xfrm>
              <a:off x="1465580" y="2882540"/>
              <a:ext cx="1696720" cy="576580"/>
            </a:xfrm>
            <a:custGeom>
              <a:avLst/>
              <a:gdLst/>
              <a:ahLst/>
              <a:cxnLst/>
              <a:rect l="l" t="t" r="r" b="b"/>
              <a:pathLst>
                <a:path w="1696720" h="576579">
                  <a:moveTo>
                    <a:pt x="1696720" y="0"/>
                  </a:moveTo>
                  <a:lnTo>
                    <a:pt x="0" y="576579"/>
                  </a:lnTo>
                </a:path>
              </a:pathLst>
            </a:custGeom>
            <a:ln w="38097">
              <a:solidFill>
                <a:srgbClr val="FF0000"/>
              </a:solidFill>
            </a:ln>
          </p:spPr>
          <p:txBody>
            <a:bodyPr wrap="square" lIns="0" tIns="0" rIns="0" bIns="0" rtlCol="0"/>
            <a:lstStyle/>
            <a:p>
              <a:endParaRPr sz="1240"/>
            </a:p>
          </p:txBody>
        </p:sp>
        <p:sp>
          <p:nvSpPr>
            <p:cNvPr id="26" name="object 26"/>
            <p:cNvSpPr/>
            <p:nvPr/>
          </p:nvSpPr>
          <p:spPr>
            <a:xfrm>
              <a:off x="1363980" y="3401970"/>
              <a:ext cx="127000" cy="109220"/>
            </a:xfrm>
            <a:custGeom>
              <a:avLst/>
              <a:gdLst/>
              <a:ahLst/>
              <a:cxnLst/>
              <a:rect l="l" t="t" r="r" b="b"/>
              <a:pathLst>
                <a:path w="127000" h="109220">
                  <a:moveTo>
                    <a:pt x="90169" y="0"/>
                  </a:moveTo>
                  <a:lnTo>
                    <a:pt x="0" y="91440"/>
                  </a:lnTo>
                  <a:lnTo>
                    <a:pt x="127000" y="109220"/>
                  </a:lnTo>
                  <a:lnTo>
                    <a:pt x="90169" y="0"/>
                  </a:lnTo>
                  <a:close/>
                </a:path>
              </a:pathLst>
            </a:custGeom>
            <a:solidFill>
              <a:srgbClr val="FF0000"/>
            </a:solidFill>
          </p:spPr>
          <p:txBody>
            <a:bodyPr wrap="square" lIns="0" tIns="0" rIns="0" bIns="0" rtlCol="0"/>
            <a:lstStyle/>
            <a:p>
              <a:endParaRPr sz="1240"/>
            </a:p>
          </p:txBody>
        </p:sp>
        <p:sp>
          <p:nvSpPr>
            <p:cNvPr id="27" name="object 27"/>
            <p:cNvSpPr/>
            <p:nvPr/>
          </p:nvSpPr>
          <p:spPr>
            <a:xfrm>
              <a:off x="5648960" y="934360"/>
              <a:ext cx="2754630" cy="736600"/>
            </a:xfrm>
            <a:custGeom>
              <a:avLst/>
              <a:gdLst/>
              <a:ahLst/>
              <a:cxnLst/>
              <a:rect l="l" t="t" r="r" b="b"/>
              <a:pathLst>
                <a:path w="2754629" h="736600">
                  <a:moveTo>
                    <a:pt x="0" y="736600"/>
                  </a:moveTo>
                  <a:lnTo>
                    <a:pt x="2754630" y="0"/>
                  </a:lnTo>
                </a:path>
              </a:pathLst>
            </a:custGeom>
            <a:ln w="38097">
              <a:solidFill>
                <a:srgbClr val="FF0000"/>
              </a:solidFill>
            </a:ln>
          </p:spPr>
          <p:txBody>
            <a:bodyPr wrap="square" lIns="0" tIns="0" rIns="0" bIns="0" rtlCol="0"/>
            <a:lstStyle/>
            <a:p>
              <a:endParaRPr sz="1240"/>
            </a:p>
          </p:txBody>
        </p:sp>
        <p:sp>
          <p:nvSpPr>
            <p:cNvPr id="28" name="object 28"/>
            <p:cNvSpPr/>
            <p:nvPr/>
          </p:nvSpPr>
          <p:spPr>
            <a:xfrm>
              <a:off x="7920989" y="2318660"/>
              <a:ext cx="3536950" cy="1732280"/>
            </a:xfrm>
            <a:custGeom>
              <a:avLst/>
              <a:gdLst/>
              <a:ahLst/>
              <a:cxnLst/>
              <a:rect l="l" t="t" r="r" b="b"/>
              <a:pathLst>
                <a:path w="3536950" h="1732279">
                  <a:moveTo>
                    <a:pt x="0" y="288289"/>
                  </a:moveTo>
                  <a:lnTo>
                    <a:pt x="0" y="273050"/>
                  </a:lnTo>
                  <a:lnTo>
                    <a:pt x="1269" y="257809"/>
                  </a:lnTo>
                  <a:lnTo>
                    <a:pt x="2539" y="243839"/>
                  </a:lnTo>
                  <a:lnTo>
                    <a:pt x="6350" y="228600"/>
                  </a:lnTo>
                  <a:lnTo>
                    <a:pt x="8889" y="213359"/>
                  </a:lnTo>
                  <a:lnTo>
                    <a:pt x="13969" y="199389"/>
                  </a:lnTo>
                  <a:lnTo>
                    <a:pt x="19050" y="185419"/>
                  </a:lnTo>
                  <a:lnTo>
                    <a:pt x="24129" y="171450"/>
                  </a:lnTo>
                  <a:lnTo>
                    <a:pt x="45719" y="130809"/>
                  </a:lnTo>
                  <a:lnTo>
                    <a:pt x="73659" y="95250"/>
                  </a:lnTo>
                  <a:lnTo>
                    <a:pt x="106679" y="64769"/>
                  </a:lnTo>
                  <a:lnTo>
                    <a:pt x="118109" y="54609"/>
                  </a:lnTo>
                  <a:lnTo>
                    <a:pt x="130809" y="46989"/>
                  </a:lnTo>
                  <a:lnTo>
                    <a:pt x="143509" y="38100"/>
                  </a:lnTo>
                  <a:lnTo>
                    <a:pt x="156209" y="31750"/>
                  </a:lnTo>
                  <a:lnTo>
                    <a:pt x="170179" y="25400"/>
                  </a:lnTo>
                  <a:lnTo>
                    <a:pt x="184150" y="19050"/>
                  </a:lnTo>
                  <a:lnTo>
                    <a:pt x="198119" y="13969"/>
                  </a:lnTo>
                  <a:lnTo>
                    <a:pt x="213359" y="10159"/>
                  </a:lnTo>
                  <a:lnTo>
                    <a:pt x="227329" y="6350"/>
                  </a:lnTo>
                  <a:lnTo>
                    <a:pt x="242569" y="3809"/>
                  </a:lnTo>
                  <a:lnTo>
                    <a:pt x="257809" y="1269"/>
                  </a:lnTo>
                  <a:lnTo>
                    <a:pt x="273050" y="0"/>
                  </a:lnTo>
                  <a:lnTo>
                    <a:pt x="288289" y="0"/>
                  </a:lnTo>
                  <a:lnTo>
                    <a:pt x="3248659" y="0"/>
                  </a:lnTo>
                  <a:lnTo>
                    <a:pt x="3263900" y="0"/>
                  </a:lnTo>
                  <a:lnTo>
                    <a:pt x="3279139" y="1269"/>
                  </a:lnTo>
                  <a:lnTo>
                    <a:pt x="3293109" y="3809"/>
                  </a:lnTo>
                  <a:lnTo>
                    <a:pt x="3308350" y="6350"/>
                  </a:lnTo>
                  <a:lnTo>
                    <a:pt x="3323589" y="10159"/>
                  </a:lnTo>
                  <a:lnTo>
                    <a:pt x="3337559" y="13969"/>
                  </a:lnTo>
                  <a:lnTo>
                    <a:pt x="3351529" y="19050"/>
                  </a:lnTo>
                  <a:lnTo>
                    <a:pt x="3365500" y="25400"/>
                  </a:lnTo>
                  <a:lnTo>
                    <a:pt x="3379469" y="31750"/>
                  </a:lnTo>
                  <a:lnTo>
                    <a:pt x="3393439" y="38100"/>
                  </a:lnTo>
                  <a:lnTo>
                    <a:pt x="3406139" y="46989"/>
                  </a:lnTo>
                  <a:lnTo>
                    <a:pt x="3418839" y="54609"/>
                  </a:lnTo>
                  <a:lnTo>
                    <a:pt x="3430269" y="64769"/>
                  </a:lnTo>
                  <a:lnTo>
                    <a:pt x="3441700" y="73659"/>
                  </a:lnTo>
                  <a:lnTo>
                    <a:pt x="3451859" y="85089"/>
                  </a:lnTo>
                  <a:lnTo>
                    <a:pt x="3463289" y="95250"/>
                  </a:lnTo>
                  <a:lnTo>
                    <a:pt x="3472179" y="106679"/>
                  </a:lnTo>
                  <a:lnTo>
                    <a:pt x="3482339" y="118109"/>
                  </a:lnTo>
                  <a:lnTo>
                    <a:pt x="3491229" y="130809"/>
                  </a:lnTo>
                  <a:lnTo>
                    <a:pt x="3498850" y="144779"/>
                  </a:lnTo>
                  <a:lnTo>
                    <a:pt x="3505200" y="157479"/>
                  </a:lnTo>
                  <a:lnTo>
                    <a:pt x="3512819" y="171450"/>
                  </a:lnTo>
                  <a:lnTo>
                    <a:pt x="3526789" y="213359"/>
                  </a:lnTo>
                  <a:lnTo>
                    <a:pt x="3533139" y="243839"/>
                  </a:lnTo>
                  <a:lnTo>
                    <a:pt x="3535679" y="257809"/>
                  </a:lnTo>
                  <a:lnTo>
                    <a:pt x="3536950" y="273050"/>
                  </a:lnTo>
                  <a:lnTo>
                    <a:pt x="3536950" y="288289"/>
                  </a:lnTo>
                  <a:lnTo>
                    <a:pt x="3536950" y="1442719"/>
                  </a:lnTo>
                  <a:lnTo>
                    <a:pt x="3536950" y="1457959"/>
                  </a:lnTo>
                  <a:lnTo>
                    <a:pt x="3535679" y="1473199"/>
                  </a:lnTo>
                  <a:lnTo>
                    <a:pt x="3526789" y="1517649"/>
                  </a:lnTo>
                  <a:lnTo>
                    <a:pt x="3512819" y="1560829"/>
                  </a:lnTo>
                  <a:lnTo>
                    <a:pt x="3505200" y="1573529"/>
                  </a:lnTo>
                  <a:lnTo>
                    <a:pt x="3498850" y="1587499"/>
                  </a:lnTo>
                  <a:lnTo>
                    <a:pt x="3491229" y="1600199"/>
                  </a:lnTo>
                  <a:lnTo>
                    <a:pt x="3482339" y="1612899"/>
                  </a:lnTo>
                  <a:lnTo>
                    <a:pt x="3473450" y="1624329"/>
                  </a:lnTo>
                  <a:lnTo>
                    <a:pt x="3463289" y="1635759"/>
                  </a:lnTo>
                  <a:lnTo>
                    <a:pt x="3453129" y="1647189"/>
                  </a:lnTo>
                  <a:lnTo>
                    <a:pt x="3418839" y="1676399"/>
                  </a:lnTo>
                  <a:lnTo>
                    <a:pt x="3379469" y="1699259"/>
                  </a:lnTo>
                  <a:lnTo>
                    <a:pt x="3365500" y="1706879"/>
                  </a:lnTo>
                  <a:lnTo>
                    <a:pt x="3352800" y="1711959"/>
                  </a:lnTo>
                  <a:lnTo>
                    <a:pt x="3337559" y="1717039"/>
                  </a:lnTo>
                  <a:lnTo>
                    <a:pt x="3323589" y="1720849"/>
                  </a:lnTo>
                  <a:lnTo>
                    <a:pt x="3308350" y="1724659"/>
                  </a:lnTo>
                  <a:lnTo>
                    <a:pt x="3294379" y="1728469"/>
                  </a:lnTo>
                  <a:lnTo>
                    <a:pt x="3279139" y="1729739"/>
                  </a:lnTo>
                  <a:lnTo>
                    <a:pt x="3263900" y="1731009"/>
                  </a:lnTo>
                  <a:lnTo>
                    <a:pt x="3248659" y="1731009"/>
                  </a:lnTo>
                  <a:lnTo>
                    <a:pt x="288289" y="1732279"/>
                  </a:lnTo>
                  <a:lnTo>
                    <a:pt x="288289" y="1731009"/>
                  </a:lnTo>
                  <a:lnTo>
                    <a:pt x="273050" y="1731009"/>
                  </a:lnTo>
                  <a:lnTo>
                    <a:pt x="257809" y="1729739"/>
                  </a:lnTo>
                  <a:lnTo>
                    <a:pt x="242569" y="1728469"/>
                  </a:lnTo>
                  <a:lnTo>
                    <a:pt x="228600" y="1725929"/>
                  </a:lnTo>
                  <a:lnTo>
                    <a:pt x="213359" y="1722119"/>
                  </a:lnTo>
                  <a:lnTo>
                    <a:pt x="199389" y="1717039"/>
                  </a:lnTo>
                  <a:lnTo>
                    <a:pt x="184150" y="1711959"/>
                  </a:lnTo>
                  <a:lnTo>
                    <a:pt x="143509" y="1692909"/>
                  </a:lnTo>
                  <a:lnTo>
                    <a:pt x="106679" y="1667509"/>
                  </a:lnTo>
                  <a:lnTo>
                    <a:pt x="95250" y="1657349"/>
                  </a:lnTo>
                  <a:lnTo>
                    <a:pt x="83819" y="1647189"/>
                  </a:lnTo>
                  <a:lnTo>
                    <a:pt x="73659" y="1635759"/>
                  </a:lnTo>
                  <a:lnTo>
                    <a:pt x="63500" y="1625599"/>
                  </a:lnTo>
                  <a:lnTo>
                    <a:pt x="54609" y="1612899"/>
                  </a:lnTo>
                  <a:lnTo>
                    <a:pt x="45719" y="1600199"/>
                  </a:lnTo>
                  <a:lnTo>
                    <a:pt x="38100" y="1587499"/>
                  </a:lnTo>
                  <a:lnTo>
                    <a:pt x="30479" y="1574799"/>
                  </a:lnTo>
                  <a:lnTo>
                    <a:pt x="24129" y="1560829"/>
                  </a:lnTo>
                  <a:lnTo>
                    <a:pt x="19050" y="1546859"/>
                  </a:lnTo>
                  <a:lnTo>
                    <a:pt x="13969" y="1532889"/>
                  </a:lnTo>
                  <a:lnTo>
                    <a:pt x="8889" y="1517649"/>
                  </a:lnTo>
                  <a:lnTo>
                    <a:pt x="6350" y="1503679"/>
                  </a:lnTo>
                  <a:lnTo>
                    <a:pt x="2539" y="1488439"/>
                  </a:lnTo>
                  <a:lnTo>
                    <a:pt x="1269" y="1473199"/>
                  </a:lnTo>
                  <a:lnTo>
                    <a:pt x="0" y="1459229"/>
                  </a:lnTo>
                  <a:lnTo>
                    <a:pt x="0" y="1443989"/>
                  </a:lnTo>
                  <a:lnTo>
                    <a:pt x="0" y="288289"/>
                  </a:lnTo>
                  <a:close/>
                </a:path>
              </a:pathLst>
            </a:custGeom>
            <a:ln w="38097">
              <a:solidFill>
                <a:srgbClr val="FF0000"/>
              </a:solidFill>
            </a:ln>
          </p:spPr>
          <p:txBody>
            <a:bodyPr wrap="square" lIns="0" tIns="0" rIns="0" bIns="0" rtlCol="0"/>
            <a:lstStyle/>
            <a:p>
              <a:endParaRPr sz="1240"/>
            </a:p>
          </p:txBody>
        </p:sp>
        <p:sp>
          <p:nvSpPr>
            <p:cNvPr id="29" name="object 29"/>
            <p:cNvSpPr/>
            <p:nvPr/>
          </p:nvSpPr>
          <p:spPr>
            <a:xfrm>
              <a:off x="7901940" y="2299622"/>
              <a:ext cx="3575050" cy="1770380"/>
            </a:xfrm>
            <a:custGeom>
              <a:avLst/>
              <a:gdLst/>
              <a:ahLst/>
              <a:cxnLst/>
              <a:rect l="l" t="t" r="r" b="b"/>
              <a:pathLst>
                <a:path w="3575050" h="1770379">
                  <a:moveTo>
                    <a:pt x="38087" y="19037"/>
                  </a:moveTo>
                  <a:lnTo>
                    <a:pt x="32512" y="5575"/>
                  </a:lnTo>
                  <a:lnTo>
                    <a:pt x="19050" y="0"/>
                  </a:lnTo>
                  <a:lnTo>
                    <a:pt x="5575" y="5575"/>
                  </a:lnTo>
                  <a:lnTo>
                    <a:pt x="0" y="19037"/>
                  </a:lnTo>
                  <a:lnTo>
                    <a:pt x="5575" y="32512"/>
                  </a:lnTo>
                  <a:lnTo>
                    <a:pt x="19050" y="38087"/>
                  </a:lnTo>
                  <a:lnTo>
                    <a:pt x="32512" y="32512"/>
                  </a:lnTo>
                  <a:lnTo>
                    <a:pt x="38087" y="19037"/>
                  </a:lnTo>
                  <a:close/>
                </a:path>
                <a:path w="3575050" h="1770379">
                  <a:moveTo>
                    <a:pt x="3575037" y="1751317"/>
                  </a:moveTo>
                  <a:lnTo>
                    <a:pt x="3569462" y="1737855"/>
                  </a:lnTo>
                  <a:lnTo>
                    <a:pt x="3556000" y="1732280"/>
                  </a:lnTo>
                  <a:lnTo>
                    <a:pt x="3542525" y="1737855"/>
                  </a:lnTo>
                  <a:lnTo>
                    <a:pt x="3536950" y="1751317"/>
                  </a:lnTo>
                  <a:lnTo>
                    <a:pt x="3542525" y="1764792"/>
                  </a:lnTo>
                  <a:lnTo>
                    <a:pt x="3556000" y="1770367"/>
                  </a:lnTo>
                  <a:lnTo>
                    <a:pt x="3569462" y="1764792"/>
                  </a:lnTo>
                  <a:lnTo>
                    <a:pt x="3575037" y="1751317"/>
                  </a:lnTo>
                  <a:close/>
                </a:path>
              </a:pathLst>
            </a:custGeom>
            <a:solidFill>
              <a:srgbClr val="FF0000"/>
            </a:solidFill>
          </p:spPr>
          <p:txBody>
            <a:bodyPr wrap="square" lIns="0" tIns="0" rIns="0" bIns="0" rtlCol="0"/>
            <a:lstStyle/>
            <a:p>
              <a:endParaRPr sz="1240"/>
            </a:p>
          </p:txBody>
        </p:sp>
        <p:sp>
          <p:nvSpPr>
            <p:cNvPr id="30" name="object 30"/>
            <p:cNvSpPr/>
            <p:nvPr/>
          </p:nvSpPr>
          <p:spPr>
            <a:xfrm>
              <a:off x="8368029" y="4263030"/>
              <a:ext cx="2528570" cy="1569720"/>
            </a:xfrm>
            <a:custGeom>
              <a:avLst/>
              <a:gdLst/>
              <a:ahLst/>
              <a:cxnLst/>
              <a:rect l="l" t="t" r="r" b="b"/>
              <a:pathLst>
                <a:path w="2528570" h="1569720">
                  <a:moveTo>
                    <a:pt x="0" y="261620"/>
                  </a:moveTo>
                  <a:lnTo>
                    <a:pt x="0" y="247650"/>
                  </a:lnTo>
                  <a:lnTo>
                    <a:pt x="1270" y="233680"/>
                  </a:lnTo>
                  <a:lnTo>
                    <a:pt x="2540" y="220980"/>
                  </a:lnTo>
                  <a:lnTo>
                    <a:pt x="5079" y="207010"/>
                  </a:lnTo>
                  <a:lnTo>
                    <a:pt x="8890" y="194310"/>
                  </a:lnTo>
                  <a:lnTo>
                    <a:pt x="12700" y="181610"/>
                  </a:lnTo>
                  <a:lnTo>
                    <a:pt x="16510" y="167640"/>
                  </a:lnTo>
                  <a:lnTo>
                    <a:pt x="22860" y="154940"/>
                  </a:lnTo>
                  <a:lnTo>
                    <a:pt x="27940" y="142240"/>
                  </a:lnTo>
                  <a:lnTo>
                    <a:pt x="34290" y="130810"/>
                  </a:lnTo>
                  <a:lnTo>
                    <a:pt x="41910" y="119380"/>
                  </a:lnTo>
                  <a:lnTo>
                    <a:pt x="49529" y="107950"/>
                  </a:lnTo>
                  <a:lnTo>
                    <a:pt x="76200" y="77470"/>
                  </a:lnTo>
                  <a:lnTo>
                    <a:pt x="107950" y="50800"/>
                  </a:lnTo>
                  <a:lnTo>
                    <a:pt x="119379" y="41910"/>
                  </a:lnTo>
                  <a:lnTo>
                    <a:pt x="130810" y="35560"/>
                  </a:lnTo>
                  <a:lnTo>
                    <a:pt x="142240" y="29210"/>
                  </a:lnTo>
                  <a:lnTo>
                    <a:pt x="154940" y="22860"/>
                  </a:lnTo>
                  <a:lnTo>
                    <a:pt x="167640" y="17780"/>
                  </a:lnTo>
                  <a:lnTo>
                    <a:pt x="180340" y="12700"/>
                  </a:lnTo>
                  <a:lnTo>
                    <a:pt x="193040" y="8890"/>
                  </a:lnTo>
                  <a:lnTo>
                    <a:pt x="207010" y="6350"/>
                  </a:lnTo>
                  <a:lnTo>
                    <a:pt x="219710" y="3810"/>
                  </a:lnTo>
                  <a:lnTo>
                    <a:pt x="233679" y="1270"/>
                  </a:lnTo>
                  <a:lnTo>
                    <a:pt x="247650" y="1270"/>
                  </a:lnTo>
                  <a:lnTo>
                    <a:pt x="261620" y="0"/>
                  </a:lnTo>
                  <a:lnTo>
                    <a:pt x="2266950" y="0"/>
                  </a:lnTo>
                  <a:lnTo>
                    <a:pt x="2280920" y="1270"/>
                  </a:lnTo>
                  <a:lnTo>
                    <a:pt x="2293620" y="1270"/>
                  </a:lnTo>
                  <a:lnTo>
                    <a:pt x="2307590" y="3810"/>
                  </a:lnTo>
                  <a:lnTo>
                    <a:pt x="2321560" y="6350"/>
                  </a:lnTo>
                  <a:lnTo>
                    <a:pt x="2334260" y="8890"/>
                  </a:lnTo>
                  <a:lnTo>
                    <a:pt x="2346960" y="12700"/>
                  </a:lnTo>
                  <a:lnTo>
                    <a:pt x="2360929" y="17780"/>
                  </a:lnTo>
                  <a:lnTo>
                    <a:pt x="2372360" y="22860"/>
                  </a:lnTo>
                  <a:lnTo>
                    <a:pt x="2385060" y="29210"/>
                  </a:lnTo>
                  <a:lnTo>
                    <a:pt x="2397760" y="35560"/>
                  </a:lnTo>
                  <a:lnTo>
                    <a:pt x="2409190" y="41910"/>
                  </a:lnTo>
                  <a:lnTo>
                    <a:pt x="2420620" y="50800"/>
                  </a:lnTo>
                  <a:lnTo>
                    <a:pt x="2430779" y="58420"/>
                  </a:lnTo>
                  <a:lnTo>
                    <a:pt x="2442210" y="67310"/>
                  </a:lnTo>
                  <a:lnTo>
                    <a:pt x="2451100" y="77470"/>
                  </a:lnTo>
                  <a:lnTo>
                    <a:pt x="2461260" y="86360"/>
                  </a:lnTo>
                  <a:lnTo>
                    <a:pt x="2470150" y="96520"/>
                  </a:lnTo>
                  <a:lnTo>
                    <a:pt x="2477770" y="107950"/>
                  </a:lnTo>
                  <a:lnTo>
                    <a:pt x="2485390" y="119380"/>
                  </a:lnTo>
                  <a:lnTo>
                    <a:pt x="2493010" y="130810"/>
                  </a:lnTo>
                  <a:lnTo>
                    <a:pt x="2499360" y="142240"/>
                  </a:lnTo>
                  <a:lnTo>
                    <a:pt x="2505710" y="154940"/>
                  </a:lnTo>
                  <a:lnTo>
                    <a:pt x="2510790" y="167640"/>
                  </a:lnTo>
                  <a:lnTo>
                    <a:pt x="2514600" y="181610"/>
                  </a:lnTo>
                  <a:lnTo>
                    <a:pt x="2519679" y="194310"/>
                  </a:lnTo>
                  <a:lnTo>
                    <a:pt x="2526029" y="233680"/>
                  </a:lnTo>
                  <a:lnTo>
                    <a:pt x="2528570" y="261620"/>
                  </a:lnTo>
                  <a:lnTo>
                    <a:pt x="2528570" y="1308100"/>
                  </a:lnTo>
                  <a:lnTo>
                    <a:pt x="2527300" y="1322070"/>
                  </a:lnTo>
                  <a:lnTo>
                    <a:pt x="2526029" y="1336040"/>
                  </a:lnTo>
                  <a:lnTo>
                    <a:pt x="2524760" y="1348740"/>
                  </a:lnTo>
                  <a:lnTo>
                    <a:pt x="2522220" y="1362710"/>
                  </a:lnTo>
                  <a:lnTo>
                    <a:pt x="2519679" y="1376680"/>
                  </a:lnTo>
                  <a:lnTo>
                    <a:pt x="2515870" y="1389380"/>
                  </a:lnTo>
                  <a:lnTo>
                    <a:pt x="2510790" y="1402080"/>
                  </a:lnTo>
                  <a:lnTo>
                    <a:pt x="2505710" y="1414780"/>
                  </a:lnTo>
                  <a:lnTo>
                    <a:pt x="2499360" y="1427480"/>
                  </a:lnTo>
                  <a:lnTo>
                    <a:pt x="2493010" y="1438910"/>
                  </a:lnTo>
                  <a:lnTo>
                    <a:pt x="2485390" y="1450340"/>
                  </a:lnTo>
                  <a:lnTo>
                    <a:pt x="2479040" y="1461770"/>
                  </a:lnTo>
                  <a:lnTo>
                    <a:pt x="2452370" y="1493520"/>
                  </a:lnTo>
                  <a:lnTo>
                    <a:pt x="2430779" y="1511300"/>
                  </a:lnTo>
                  <a:lnTo>
                    <a:pt x="2420620" y="1520190"/>
                  </a:lnTo>
                  <a:lnTo>
                    <a:pt x="2409190" y="1527810"/>
                  </a:lnTo>
                  <a:lnTo>
                    <a:pt x="2397760" y="1534160"/>
                  </a:lnTo>
                  <a:lnTo>
                    <a:pt x="2385060" y="1541780"/>
                  </a:lnTo>
                  <a:lnTo>
                    <a:pt x="2373629" y="1546860"/>
                  </a:lnTo>
                  <a:lnTo>
                    <a:pt x="2360929" y="1553210"/>
                  </a:lnTo>
                  <a:lnTo>
                    <a:pt x="2348229" y="1557020"/>
                  </a:lnTo>
                  <a:lnTo>
                    <a:pt x="2334260" y="1560830"/>
                  </a:lnTo>
                  <a:lnTo>
                    <a:pt x="2321560" y="1564640"/>
                  </a:lnTo>
                  <a:lnTo>
                    <a:pt x="2307590" y="1567180"/>
                  </a:lnTo>
                  <a:lnTo>
                    <a:pt x="2294890" y="1568450"/>
                  </a:lnTo>
                  <a:lnTo>
                    <a:pt x="2280920" y="1569720"/>
                  </a:lnTo>
                  <a:lnTo>
                    <a:pt x="2266950" y="1569720"/>
                  </a:lnTo>
                  <a:lnTo>
                    <a:pt x="261620" y="1569720"/>
                  </a:lnTo>
                  <a:lnTo>
                    <a:pt x="247650" y="1569720"/>
                  </a:lnTo>
                  <a:lnTo>
                    <a:pt x="233679" y="1568450"/>
                  </a:lnTo>
                  <a:lnTo>
                    <a:pt x="220979" y="1567180"/>
                  </a:lnTo>
                  <a:lnTo>
                    <a:pt x="207010" y="1564640"/>
                  </a:lnTo>
                  <a:lnTo>
                    <a:pt x="193040" y="1560830"/>
                  </a:lnTo>
                  <a:lnTo>
                    <a:pt x="180340" y="1557020"/>
                  </a:lnTo>
                  <a:lnTo>
                    <a:pt x="167640" y="1553210"/>
                  </a:lnTo>
                  <a:lnTo>
                    <a:pt x="154940" y="1546860"/>
                  </a:lnTo>
                  <a:lnTo>
                    <a:pt x="142240" y="1541780"/>
                  </a:lnTo>
                  <a:lnTo>
                    <a:pt x="130810" y="1535430"/>
                  </a:lnTo>
                  <a:lnTo>
                    <a:pt x="119379" y="1527810"/>
                  </a:lnTo>
                  <a:lnTo>
                    <a:pt x="107950" y="1520190"/>
                  </a:lnTo>
                  <a:lnTo>
                    <a:pt x="96520" y="1511300"/>
                  </a:lnTo>
                  <a:lnTo>
                    <a:pt x="86360" y="1502410"/>
                  </a:lnTo>
                  <a:lnTo>
                    <a:pt x="76200" y="1493520"/>
                  </a:lnTo>
                  <a:lnTo>
                    <a:pt x="67310" y="1483360"/>
                  </a:lnTo>
                  <a:lnTo>
                    <a:pt x="58420" y="1473200"/>
                  </a:lnTo>
                  <a:lnTo>
                    <a:pt x="49529" y="1461770"/>
                  </a:lnTo>
                  <a:lnTo>
                    <a:pt x="41910" y="1451610"/>
                  </a:lnTo>
                  <a:lnTo>
                    <a:pt x="35560" y="1440180"/>
                  </a:lnTo>
                  <a:lnTo>
                    <a:pt x="27940" y="1427480"/>
                  </a:lnTo>
                  <a:lnTo>
                    <a:pt x="22860" y="1414780"/>
                  </a:lnTo>
                  <a:lnTo>
                    <a:pt x="16510" y="1402080"/>
                  </a:lnTo>
                  <a:lnTo>
                    <a:pt x="12700" y="1389380"/>
                  </a:lnTo>
                  <a:lnTo>
                    <a:pt x="2540" y="1350010"/>
                  </a:lnTo>
                  <a:lnTo>
                    <a:pt x="0" y="1322070"/>
                  </a:lnTo>
                  <a:lnTo>
                    <a:pt x="0" y="1309370"/>
                  </a:lnTo>
                  <a:lnTo>
                    <a:pt x="0" y="261620"/>
                  </a:lnTo>
                  <a:close/>
                </a:path>
              </a:pathLst>
            </a:custGeom>
            <a:ln w="38097">
              <a:solidFill>
                <a:srgbClr val="FF0000"/>
              </a:solidFill>
            </a:ln>
          </p:spPr>
          <p:txBody>
            <a:bodyPr wrap="square" lIns="0" tIns="0" rIns="0" bIns="0" rtlCol="0"/>
            <a:lstStyle/>
            <a:p>
              <a:endParaRPr sz="1240"/>
            </a:p>
          </p:txBody>
        </p:sp>
        <p:sp>
          <p:nvSpPr>
            <p:cNvPr id="31" name="object 31"/>
            <p:cNvSpPr/>
            <p:nvPr/>
          </p:nvSpPr>
          <p:spPr>
            <a:xfrm>
              <a:off x="8348980" y="4243992"/>
              <a:ext cx="2566670" cy="1607820"/>
            </a:xfrm>
            <a:custGeom>
              <a:avLst/>
              <a:gdLst/>
              <a:ahLst/>
              <a:cxnLst/>
              <a:rect l="l" t="t" r="r" b="b"/>
              <a:pathLst>
                <a:path w="2566670" h="1607820">
                  <a:moveTo>
                    <a:pt x="38087" y="19037"/>
                  </a:moveTo>
                  <a:lnTo>
                    <a:pt x="32512" y="5575"/>
                  </a:lnTo>
                  <a:lnTo>
                    <a:pt x="19050" y="0"/>
                  </a:lnTo>
                  <a:lnTo>
                    <a:pt x="5575" y="5575"/>
                  </a:lnTo>
                  <a:lnTo>
                    <a:pt x="0" y="19037"/>
                  </a:lnTo>
                  <a:lnTo>
                    <a:pt x="5575" y="32512"/>
                  </a:lnTo>
                  <a:lnTo>
                    <a:pt x="19050" y="38087"/>
                  </a:lnTo>
                  <a:lnTo>
                    <a:pt x="32512" y="32512"/>
                  </a:lnTo>
                  <a:lnTo>
                    <a:pt x="38087" y="19037"/>
                  </a:lnTo>
                  <a:close/>
                </a:path>
                <a:path w="2566670" h="1607820">
                  <a:moveTo>
                    <a:pt x="2566657" y="1588757"/>
                  </a:moveTo>
                  <a:lnTo>
                    <a:pt x="2561082" y="1575295"/>
                  </a:lnTo>
                  <a:lnTo>
                    <a:pt x="2547620" y="1569720"/>
                  </a:lnTo>
                  <a:lnTo>
                    <a:pt x="2534145" y="1575295"/>
                  </a:lnTo>
                  <a:lnTo>
                    <a:pt x="2528570" y="1588757"/>
                  </a:lnTo>
                  <a:lnTo>
                    <a:pt x="2534145" y="1602232"/>
                  </a:lnTo>
                  <a:lnTo>
                    <a:pt x="2547620" y="1607807"/>
                  </a:lnTo>
                  <a:lnTo>
                    <a:pt x="2561082" y="1602232"/>
                  </a:lnTo>
                  <a:lnTo>
                    <a:pt x="2566657" y="1588757"/>
                  </a:lnTo>
                  <a:close/>
                </a:path>
              </a:pathLst>
            </a:custGeom>
            <a:solidFill>
              <a:srgbClr val="FF0000"/>
            </a:solidFill>
          </p:spPr>
          <p:txBody>
            <a:bodyPr wrap="square" lIns="0" tIns="0" rIns="0" bIns="0" rtlCol="0"/>
            <a:lstStyle/>
            <a:p>
              <a:endParaRPr sz="1240"/>
            </a:p>
          </p:txBody>
        </p:sp>
        <p:sp>
          <p:nvSpPr>
            <p:cNvPr id="32" name="object 32"/>
            <p:cNvSpPr/>
            <p:nvPr/>
          </p:nvSpPr>
          <p:spPr>
            <a:xfrm>
              <a:off x="8507729" y="536850"/>
              <a:ext cx="2240280" cy="1493520"/>
            </a:xfrm>
            <a:custGeom>
              <a:avLst/>
              <a:gdLst/>
              <a:ahLst/>
              <a:cxnLst/>
              <a:rect l="l" t="t" r="r" b="b"/>
              <a:pathLst>
                <a:path w="2240279" h="1493520">
                  <a:moveTo>
                    <a:pt x="0" y="248919"/>
                  </a:moveTo>
                  <a:lnTo>
                    <a:pt x="0" y="234950"/>
                  </a:lnTo>
                  <a:lnTo>
                    <a:pt x="1270" y="222250"/>
                  </a:lnTo>
                  <a:lnTo>
                    <a:pt x="7620" y="184150"/>
                  </a:lnTo>
                  <a:lnTo>
                    <a:pt x="21590" y="147319"/>
                  </a:lnTo>
                  <a:lnTo>
                    <a:pt x="33020" y="124460"/>
                  </a:lnTo>
                  <a:lnTo>
                    <a:pt x="39370" y="113029"/>
                  </a:lnTo>
                  <a:lnTo>
                    <a:pt x="46990" y="102869"/>
                  </a:lnTo>
                  <a:lnTo>
                    <a:pt x="54610" y="91439"/>
                  </a:lnTo>
                  <a:lnTo>
                    <a:pt x="63500" y="82550"/>
                  </a:lnTo>
                  <a:lnTo>
                    <a:pt x="91440" y="54610"/>
                  </a:lnTo>
                  <a:lnTo>
                    <a:pt x="124460" y="33019"/>
                  </a:lnTo>
                  <a:lnTo>
                    <a:pt x="134620" y="26669"/>
                  </a:lnTo>
                  <a:lnTo>
                    <a:pt x="147320" y="21589"/>
                  </a:lnTo>
                  <a:lnTo>
                    <a:pt x="158750" y="16510"/>
                  </a:lnTo>
                  <a:lnTo>
                    <a:pt x="171450" y="11429"/>
                  </a:lnTo>
                  <a:lnTo>
                    <a:pt x="184150" y="8889"/>
                  </a:lnTo>
                  <a:lnTo>
                    <a:pt x="196850" y="5079"/>
                  </a:lnTo>
                  <a:lnTo>
                    <a:pt x="209550" y="2539"/>
                  </a:lnTo>
                  <a:lnTo>
                    <a:pt x="222250" y="1269"/>
                  </a:lnTo>
                  <a:lnTo>
                    <a:pt x="234950" y="0"/>
                  </a:lnTo>
                  <a:lnTo>
                    <a:pt x="247650" y="0"/>
                  </a:lnTo>
                  <a:lnTo>
                    <a:pt x="1991360" y="0"/>
                  </a:lnTo>
                  <a:lnTo>
                    <a:pt x="2004060" y="0"/>
                  </a:lnTo>
                  <a:lnTo>
                    <a:pt x="2018029" y="1269"/>
                  </a:lnTo>
                  <a:lnTo>
                    <a:pt x="2030729" y="2539"/>
                  </a:lnTo>
                  <a:lnTo>
                    <a:pt x="2043429" y="5079"/>
                  </a:lnTo>
                  <a:lnTo>
                    <a:pt x="2056129" y="8889"/>
                  </a:lnTo>
                  <a:lnTo>
                    <a:pt x="2068829" y="11429"/>
                  </a:lnTo>
                  <a:lnTo>
                    <a:pt x="2081529" y="16510"/>
                  </a:lnTo>
                  <a:lnTo>
                    <a:pt x="2092960" y="21589"/>
                  </a:lnTo>
                  <a:lnTo>
                    <a:pt x="2104390" y="26669"/>
                  </a:lnTo>
                  <a:lnTo>
                    <a:pt x="2115820" y="33019"/>
                  </a:lnTo>
                  <a:lnTo>
                    <a:pt x="2127250" y="39369"/>
                  </a:lnTo>
                  <a:lnTo>
                    <a:pt x="2137410" y="46989"/>
                  </a:lnTo>
                  <a:lnTo>
                    <a:pt x="2148840" y="54610"/>
                  </a:lnTo>
                  <a:lnTo>
                    <a:pt x="2157729" y="63500"/>
                  </a:lnTo>
                  <a:lnTo>
                    <a:pt x="2184400" y="91439"/>
                  </a:lnTo>
                  <a:lnTo>
                    <a:pt x="2207260" y="124460"/>
                  </a:lnTo>
                  <a:lnTo>
                    <a:pt x="2213610" y="135889"/>
                  </a:lnTo>
                  <a:lnTo>
                    <a:pt x="2218690" y="147319"/>
                  </a:lnTo>
                  <a:lnTo>
                    <a:pt x="2223770" y="158750"/>
                  </a:lnTo>
                  <a:lnTo>
                    <a:pt x="2227579" y="171450"/>
                  </a:lnTo>
                  <a:lnTo>
                    <a:pt x="2231390" y="184150"/>
                  </a:lnTo>
                  <a:lnTo>
                    <a:pt x="2235200" y="196850"/>
                  </a:lnTo>
                  <a:lnTo>
                    <a:pt x="2237740" y="209550"/>
                  </a:lnTo>
                  <a:lnTo>
                    <a:pt x="2239010" y="222250"/>
                  </a:lnTo>
                  <a:lnTo>
                    <a:pt x="2240279" y="234950"/>
                  </a:lnTo>
                  <a:lnTo>
                    <a:pt x="2240279" y="248919"/>
                  </a:lnTo>
                  <a:lnTo>
                    <a:pt x="2240279" y="1244600"/>
                  </a:lnTo>
                  <a:lnTo>
                    <a:pt x="2240279" y="1257300"/>
                  </a:lnTo>
                  <a:lnTo>
                    <a:pt x="2239010" y="1270000"/>
                  </a:lnTo>
                  <a:lnTo>
                    <a:pt x="2237740" y="1282700"/>
                  </a:lnTo>
                  <a:lnTo>
                    <a:pt x="2235200" y="1296669"/>
                  </a:lnTo>
                  <a:lnTo>
                    <a:pt x="2231390" y="1308100"/>
                  </a:lnTo>
                  <a:lnTo>
                    <a:pt x="2227579" y="1320800"/>
                  </a:lnTo>
                  <a:lnTo>
                    <a:pt x="2223770" y="1333500"/>
                  </a:lnTo>
                  <a:lnTo>
                    <a:pt x="2218690" y="1344929"/>
                  </a:lnTo>
                  <a:lnTo>
                    <a:pt x="2213610" y="1356360"/>
                  </a:lnTo>
                  <a:lnTo>
                    <a:pt x="2207260" y="1369060"/>
                  </a:lnTo>
                  <a:lnTo>
                    <a:pt x="2200910" y="1379219"/>
                  </a:lnTo>
                  <a:lnTo>
                    <a:pt x="2193290" y="1390650"/>
                  </a:lnTo>
                  <a:lnTo>
                    <a:pt x="2184400" y="1400810"/>
                  </a:lnTo>
                  <a:lnTo>
                    <a:pt x="2176779" y="1410969"/>
                  </a:lnTo>
                  <a:lnTo>
                    <a:pt x="2167890" y="1419860"/>
                  </a:lnTo>
                  <a:lnTo>
                    <a:pt x="2157729" y="1428750"/>
                  </a:lnTo>
                  <a:lnTo>
                    <a:pt x="2148840" y="1437639"/>
                  </a:lnTo>
                  <a:lnTo>
                    <a:pt x="2138679" y="1445260"/>
                  </a:lnTo>
                  <a:lnTo>
                    <a:pt x="2127250" y="1452879"/>
                  </a:lnTo>
                  <a:lnTo>
                    <a:pt x="2115820" y="1459229"/>
                  </a:lnTo>
                  <a:lnTo>
                    <a:pt x="2104390" y="1465579"/>
                  </a:lnTo>
                  <a:lnTo>
                    <a:pt x="2092960" y="1471929"/>
                  </a:lnTo>
                  <a:lnTo>
                    <a:pt x="2081529" y="1477010"/>
                  </a:lnTo>
                  <a:lnTo>
                    <a:pt x="2068829" y="1480819"/>
                  </a:lnTo>
                  <a:lnTo>
                    <a:pt x="2056129" y="1484629"/>
                  </a:lnTo>
                  <a:lnTo>
                    <a:pt x="2043429" y="1487169"/>
                  </a:lnTo>
                  <a:lnTo>
                    <a:pt x="2030729" y="1489710"/>
                  </a:lnTo>
                  <a:lnTo>
                    <a:pt x="2018029" y="1490979"/>
                  </a:lnTo>
                  <a:lnTo>
                    <a:pt x="2005329" y="1492250"/>
                  </a:lnTo>
                  <a:lnTo>
                    <a:pt x="1992629" y="1493519"/>
                  </a:lnTo>
                  <a:lnTo>
                    <a:pt x="247650" y="1493519"/>
                  </a:lnTo>
                  <a:lnTo>
                    <a:pt x="234950" y="1492250"/>
                  </a:lnTo>
                  <a:lnTo>
                    <a:pt x="222250" y="1490979"/>
                  </a:lnTo>
                  <a:lnTo>
                    <a:pt x="209550" y="1489710"/>
                  </a:lnTo>
                  <a:lnTo>
                    <a:pt x="196850" y="1487169"/>
                  </a:lnTo>
                  <a:lnTo>
                    <a:pt x="184150" y="1484629"/>
                  </a:lnTo>
                  <a:lnTo>
                    <a:pt x="171450" y="1480819"/>
                  </a:lnTo>
                  <a:lnTo>
                    <a:pt x="158750" y="1477010"/>
                  </a:lnTo>
                  <a:lnTo>
                    <a:pt x="147320" y="1471929"/>
                  </a:lnTo>
                  <a:lnTo>
                    <a:pt x="135890" y="1465579"/>
                  </a:lnTo>
                  <a:lnTo>
                    <a:pt x="124460" y="1460500"/>
                  </a:lnTo>
                  <a:lnTo>
                    <a:pt x="91440" y="1437639"/>
                  </a:lnTo>
                  <a:lnTo>
                    <a:pt x="72390" y="1419860"/>
                  </a:lnTo>
                  <a:lnTo>
                    <a:pt x="63500" y="1410969"/>
                  </a:lnTo>
                  <a:lnTo>
                    <a:pt x="54610" y="1400810"/>
                  </a:lnTo>
                  <a:lnTo>
                    <a:pt x="46990" y="1390650"/>
                  </a:lnTo>
                  <a:lnTo>
                    <a:pt x="39370" y="1380489"/>
                  </a:lnTo>
                  <a:lnTo>
                    <a:pt x="33020" y="1369060"/>
                  </a:lnTo>
                  <a:lnTo>
                    <a:pt x="26670" y="1357629"/>
                  </a:lnTo>
                  <a:lnTo>
                    <a:pt x="21590" y="1346200"/>
                  </a:lnTo>
                  <a:lnTo>
                    <a:pt x="16510" y="1333500"/>
                  </a:lnTo>
                  <a:lnTo>
                    <a:pt x="11429" y="1320800"/>
                  </a:lnTo>
                  <a:lnTo>
                    <a:pt x="7620" y="1309369"/>
                  </a:lnTo>
                  <a:lnTo>
                    <a:pt x="5079" y="1296669"/>
                  </a:lnTo>
                  <a:lnTo>
                    <a:pt x="2540" y="1283969"/>
                  </a:lnTo>
                  <a:lnTo>
                    <a:pt x="1270" y="1270000"/>
                  </a:lnTo>
                  <a:lnTo>
                    <a:pt x="0" y="1257300"/>
                  </a:lnTo>
                  <a:lnTo>
                    <a:pt x="0" y="1244600"/>
                  </a:lnTo>
                  <a:lnTo>
                    <a:pt x="0" y="248919"/>
                  </a:lnTo>
                  <a:close/>
                </a:path>
              </a:pathLst>
            </a:custGeom>
            <a:ln w="38097">
              <a:solidFill>
                <a:srgbClr val="FF0000"/>
              </a:solidFill>
            </a:ln>
          </p:spPr>
          <p:txBody>
            <a:bodyPr wrap="square" lIns="0" tIns="0" rIns="0" bIns="0" rtlCol="0"/>
            <a:lstStyle/>
            <a:p>
              <a:endParaRPr sz="1240"/>
            </a:p>
          </p:txBody>
        </p:sp>
        <p:sp>
          <p:nvSpPr>
            <p:cNvPr id="33" name="object 33"/>
            <p:cNvSpPr/>
            <p:nvPr/>
          </p:nvSpPr>
          <p:spPr>
            <a:xfrm>
              <a:off x="8488680" y="517812"/>
              <a:ext cx="2278380" cy="1531620"/>
            </a:xfrm>
            <a:custGeom>
              <a:avLst/>
              <a:gdLst/>
              <a:ahLst/>
              <a:cxnLst/>
              <a:rect l="l" t="t" r="r" b="b"/>
              <a:pathLst>
                <a:path w="2278379" h="1531620">
                  <a:moveTo>
                    <a:pt x="38087" y="19037"/>
                  </a:moveTo>
                  <a:lnTo>
                    <a:pt x="32512" y="5575"/>
                  </a:lnTo>
                  <a:lnTo>
                    <a:pt x="19050" y="0"/>
                  </a:lnTo>
                  <a:lnTo>
                    <a:pt x="5575" y="5575"/>
                  </a:lnTo>
                  <a:lnTo>
                    <a:pt x="0" y="19037"/>
                  </a:lnTo>
                  <a:lnTo>
                    <a:pt x="5575" y="32512"/>
                  </a:lnTo>
                  <a:lnTo>
                    <a:pt x="19050" y="38087"/>
                  </a:lnTo>
                  <a:lnTo>
                    <a:pt x="32512" y="32512"/>
                  </a:lnTo>
                  <a:lnTo>
                    <a:pt x="38087" y="19037"/>
                  </a:lnTo>
                  <a:close/>
                </a:path>
                <a:path w="2278379" h="1531620">
                  <a:moveTo>
                    <a:pt x="2278367" y="1512557"/>
                  </a:moveTo>
                  <a:lnTo>
                    <a:pt x="2272792" y="1499095"/>
                  </a:lnTo>
                  <a:lnTo>
                    <a:pt x="2259330" y="1493520"/>
                  </a:lnTo>
                  <a:lnTo>
                    <a:pt x="2245855" y="1499095"/>
                  </a:lnTo>
                  <a:lnTo>
                    <a:pt x="2240280" y="1512557"/>
                  </a:lnTo>
                  <a:lnTo>
                    <a:pt x="2245855" y="1526032"/>
                  </a:lnTo>
                  <a:lnTo>
                    <a:pt x="2259330" y="1531607"/>
                  </a:lnTo>
                  <a:lnTo>
                    <a:pt x="2272792" y="1526032"/>
                  </a:lnTo>
                  <a:lnTo>
                    <a:pt x="2278367" y="1512557"/>
                  </a:lnTo>
                  <a:close/>
                </a:path>
              </a:pathLst>
            </a:custGeom>
            <a:solidFill>
              <a:srgbClr val="FF0000"/>
            </a:solidFill>
          </p:spPr>
          <p:txBody>
            <a:bodyPr wrap="square" lIns="0" tIns="0" rIns="0" bIns="0" rtlCol="0"/>
            <a:lstStyle/>
            <a:p>
              <a:endParaRPr sz="1240"/>
            </a:p>
          </p:txBody>
        </p:sp>
        <p:sp>
          <p:nvSpPr>
            <p:cNvPr id="34" name="object 34"/>
            <p:cNvSpPr/>
            <p:nvPr/>
          </p:nvSpPr>
          <p:spPr>
            <a:xfrm>
              <a:off x="8382000" y="881020"/>
              <a:ext cx="125730" cy="110489"/>
            </a:xfrm>
            <a:custGeom>
              <a:avLst/>
              <a:gdLst/>
              <a:ahLst/>
              <a:cxnLst/>
              <a:rect l="l" t="t" r="r" b="b"/>
              <a:pathLst>
                <a:path w="125729" h="110490">
                  <a:moveTo>
                    <a:pt x="0" y="0"/>
                  </a:moveTo>
                  <a:lnTo>
                    <a:pt x="29209" y="110490"/>
                  </a:lnTo>
                  <a:lnTo>
                    <a:pt x="125729" y="25400"/>
                  </a:lnTo>
                  <a:lnTo>
                    <a:pt x="0" y="0"/>
                  </a:lnTo>
                  <a:close/>
                </a:path>
              </a:pathLst>
            </a:custGeom>
            <a:solidFill>
              <a:srgbClr val="FF0000"/>
            </a:solidFill>
          </p:spPr>
          <p:txBody>
            <a:bodyPr wrap="square" lIns="0" tIns="0" rIns="0" bIns="0" rtlCol="0"/>
            <a:lstStyle/>
            <a:p>
              <a:endParaRPr sz="1240"/>
            </a:p>
          </p:txBody>
        </p:sp>
        <p:sp>
          <p:nvSpPr>
            <p:cNvPr id="35" name="object 35"/>
            <p:cNvSpPr/>
            <p:nvPr/>
          </p:nvSpPr>
          <p:spPr>
            <a:xfrm>
              <a:off x="7162799" y="3214010"/>
              <a:ext cx="655320" cy="186690"/>
            </a:xfrm>
            <a:custGeom>
              <a:avLst/>
              <a:gdLst/>
              <a:ahLst/>
              <a:cxnLst/>
              <a:rect l="l" t="t" r="r" b="b"/>
              <a:pathLst>
                <a:path w="655320" h="186689">
                  <a:moveTo>
                    <a:pt x="0" y="186689"/>
                  </a:moveTo>
                  <a:lnTo>
                    <a:pt x="655320" y="0"/>
                  </a:lnTo>
                </a:path>
              </a:pathLst>
            </a:custGeom>
            <a:ln w="38097">
              <a:solidFill>
                <a:srgbClr val="FF0000"/>
              </a:solidFill>
            </a:ln>
          </p:spPr>
          <p:txBody>
            <a:bodyPr wrap="square" lIns="0" tIns="0" rIns="0" bIns="0" rtlCol="0"/>
            <a:lstStyle/>
            <a:p>
              <a:endParaRPr sz="1240"/>
            </a:p>
          </p:txBody>
        </p:sp>
        <p:sp>
          <p:nvSpPr>
            <p:cNvPr id="36" name="object 36"/>
            <p:cNvSpPr/>
            <p:nvPr/>
          </p:nvSpPr>
          <p:spPr>
            <a:xfrm>
              <a:off x="7795260" y="3160670"/>
              <a:ext cx="125730" cy="109220"/>
            </a:xfrm>
            <a:custGeom>
              <a:avLst/>
              <a:gdLst/>
              <a:ahLst/>
              <a:cxnLst/>
              <a:rect l="l" t="t" r="r" b="b"/>
              <a:pathLst>
                <a:path w="125729" h="109220">
                  <a:moveTo>
                    <a:pt x="0" y="0"/>
                  </a:moveTo>
                  <a:lnTo>
                    <a:pt x="30480" y="109220"/>
                  </a:lnTo>
                  <a:lnTo>
                    <a:pt x="125730" y="22860"/>
                  </a:lnTo>
                  <a:lnTo>
                    <a:pt x="0" y="0"/>
                  </a:lnTo>
                  <a:close/>
                </a:path>
              </a:pathLst>
            </a:custGeom>
            <a:solidFill>
              <a:srgbClr val="FF0000"/>
            </a:solidFill>
          </p:spPr>
          <p:txBody>
            <a:bodyPr wrap="square" lIns="0" tIns="0" rIns="0" bIns="0" rtlCol="0"/>
            <a:lstStyle/>
            <a:p>
              <a:endParaRPr sz="1240"/>
            </a:p>
          </p:txBody>
        </p:sp>
        <p:sp>
          <p:nvSpPr>
            <p:cNvPr id="37" name="object 37"/>
            <p:cNvSpPr/>
            <p:nvPr/>
          </p:nvSpPr>
          <p:spPr>
            <a:xfrm>
              <a:off x="7508239" y="4802780"/>
              <a:ext cx="756920" cy="215900"/>
            </a:xfrm>
            <a:custGeom>
              <a:avLst/>
              <a:gdLst/>
              <a:ahLst/>
              <a:cxnLst/>
              <a:rect l="l" t="t" r="r" b="b"/>
              <a:pathLst>
                <a:path w="756920" h="215900">
                  <a:moveTo>
                    <a:pt x="0" y="0"/>
                  </a:moveTo>
                  <a:lnTo>
                    <a:pt x="756919" y="215900"/>
                  </a:lnTo>
                </a:path>
              </a:pathLst>
            </a:custGeom>
            <a:ln w="38097">
              <a:solidFill>
                <a:srgbClr val="FF0000"/>
              </a:solidFill>
            </a:ln>
          </p:spPr>
          <p:txBody>
            <a:bodyPr wrap="square" lIns="0" tIns="0" rIns="0" bIns="0" rtlCol="0"/>
            <a:lstStyle/>
            <a:p>
              <a:endParaRPr sz="1240"/>
            </a:p>
          </p:txBody>
        </p:sp>
        <p:sp>
          <p:nvSpPr>
            <p:cNvPr id="38" name="object 38"/>
            <p:cNvSpPr/>
            <p:nvPr/>
          </p:nvSpPr>
          <p:spPr>
            <a:xfrm>
              <a:off x="8242300" y="4961530"/>
              <a:ext cx="125730" cy="109220"/>
            </a:xfrm>
            <a:custGeom>
              <a:avLst/>
              <a:gdLst/>
              <a:ahLst/>
              <a:cxnLst/>
              <a:rect l="l" t="t" r="r" b="b"/>
              <a:pathLst>
                <a:path w="125729" h="109220">
                  <a:moveTo>
                    <a:pt x="31750" y="0"/>
                  </a:moveTo>
                  <a:lnTo>
                    <a:pt x="0" y="109220"/>
                  </a:lnTo>
                  <a:lnTo>
                    <a:pt x="125729" y="86360"/>
                  </a:lnTo>
                  <a:lnTo>
                    <a:pt x="31750" y="0"/>
                  </a:lnTo>
                  <a:close/>
                </a:path>
              </a:pathLst>
            </a:custGeom>
            <a:solidFill>
              <a:srgbClr val="FF0000"/>
            </a:solidFill>
          </p:spPr>
          <p:txBody>
            <a:bodyPr wrap="square" lIns="0" tIns="0" rIns="0" bIns="0" rtlCol="0"/>
            <a:lstStyle/>
            <a:p>
              <a:endParaRPr sz="1240"/>
            </a:p>
          </p:txBody>
        </p:sp>
      </p:grpSp>
      <p:sp>
        <p:nvSpPr>
          <p:cNvPr id="39" name="object 39"/>
          <p:cNvSpPr txBox="1"/>
          <p:nvPr/>
        </p:nvSpPr>
        <p:spPr>
          <a:xfrm>
            <a:off x="160871" y="6041844"/>
            <a:ext cx="10478020" cy="724301"/>
          </a:xfrm>
          <a:prstGeom prst="rect">
            <a:avLst/>
          </a:prstGeom>
        </p:spPr>
        <p:txBody>
          <a:bodyPr vert="horz" wrap="square" lIns="0" tIns="0" rIns="0" bIns="0" rtlCol="0">
            <a:spAutoFit/>
          </a:bodyPr>
          <a:lstStyle/>
          <a:p>
            <a:pPr marL="323990">
              <a:lnSpc>
                <a:spcPts val="1603"/>
              </a:lnSpc>
            </a:pPr>
            <a:r>
              <a:rPr sz="1594" spc="-9" dirty="0">
                <a:latin typeface="Calibri"/>
                <a:cs typeface="Calibri"/>
              </a:rPr>
              <a:t>STP/ICS</a:t>
            </a:r>
            <a:r>
              <a:rPr sz="1594" spc="-35" dirty="0">
                <a:latin typeface="Calibri"/>
                <a:cs typeface="Calibri"/>
              </a:rPr>
              <a:t> </a:t>
            </a:r>
            <a:r>
              <a:rPr sz="1594" dirty="0">
                <a:latin typeface="Calibri"/>
                <a:cs typeface="Calibri"/>
              </a:rPr>
              <a:t>map</a:t>
            </a:r>
            <a:r>
              <a:rPr sz="1594" spc="-22" dirty="0">
                <a:latin typeface="Calibri"/>
                <a:cs typeface="Calibri"/>
              </a:rPr>
              <a:t> </a:t>
            </a:r>
            <a:r>
              <a:rPr sz="1594" dirty="0">
                <a:latin typeface="Calibri"/>
                <a:cs typeface="Calibri"/>
              </a:rPr>
              <a:t>showing</a:t>
            </a:r>
            <a:r>
              <a:rPr sz="1594" spc="-27" dirty="0">
                <a:latin typeface="Calibri"/>
                <a:cs typeface="Calibri"/>
              </a:rPr>
              <a:t> </a:t>
            </a:r>
            <a:r>
              <a:rPr sz="1594" dirty="0">
                <a:latin typeface="Calibri"/>
                <a:cs typeface="Calibri"/>
              </a:rPr>
              <a:t>neighbourhoods</a:t>
            </a:r>
            <a:r>
              <a:rPr sz="1594" spc="-27" dirty="0">
                <a:latin typeface="Calibri"/>
                <a:cs typeface="Calibri"/>
              </a:rPr>
              <a:t> </a:t>
            </a:r>
            <a:r>
              <a:rPr sz="1594" dirty="0">
                <a:latin typeface="Calibri"/>
                <a:cs typeface="Calibri"/>
              </a:rPr>
              <a:t>(LSOAs)</a:t>
            </a:r>
            <a:r>
              <a:rPr sz="1594" spc="-27" dirty="0">
                <a:latin typeface="Calibri"/>
                <a:cs typeface="Calibri"/>
              </a:rPr>
              <a:t> </a:t>
            </a:r>
            <a:r>
              <a:rPr sz="1594" dirty="0">
                <a:latin typeface="Calibri"/>
                <a:cs typeface="Calibri"/>
              </a:rPr>
              <a:t>in</a:t>
            </a:r>
            <a:r>
              <a:rPr sz="1594" spc="-27" dirty="0">
                <a:latin typeface="Calibri"/>
                <a:cs typeface="Calibri"/>
              </a:rPr>
              <a:t> </a:t>
            </a:r>
            <a:r>
              <a:rPr sz="1594" dirty="0">
                <a:latin typeface="Calibri"/>
                <a:cs typeface="Calibri"/>
              </a:rPr>
              <a:t>2019</a:t>
            </a:r>
            <a:r>
              <a:rPr sz="1594" spc="-22" dirty="0">
                <a:latin typeface="Calibri"/>
                <a:cs typeface="Calibri"/>
              </a:rPr>
              <a:t> </a:t>
            </a:r>
            <a:r>
              <a:rPr sz="1594" dirty="0">
                <a:latin typeface="Calibri"/>
                <a:cs typeface="Calibri"/>
              </a:rPr>
              <a:t>Index</a:t>
            </a:r>
            <a:r>
              <a:rPr sz="1594" spc="-27" dirty="0">
                <a:latin typeface="Calibri"/>
                <a:cs typeface="Calibri"/>
              </a:rPr>
              <a:t> </a:t>
            </a:r>
            <a:r>
              <a:rPr sz="1594" dirty="0">
                <a:latin typeface="Calibri"/>
                <a:cs typeface="Calibri"/>
              </a:rPr>
              <a:t>of</a:t>
            </a:r>
            <a:r>
              <a:rPr sz="1594" spc="-22" dirty="0">
                <a:latin typeface="Calibri"/>
                <a:cs typeface="Calibri"/>
              </a:rPr>
              <a:t> </a:t>
            </a:r>
            <a:r>
              <a:rPr sz="1594" dirty="0">
                <a:latin typeface="Calibri"/>
                <a:cs typeface="Calibri"/>
              </a:rPr>
              <a:t>Multiple</a:t>
            </a:r>
            <a:r>
              <a:rPr sz="1594" spc="-27" dirty="0">
                <a:latin typeface="Calibri"/>
                <a:cs typeface="Calibri"/>
              </a:rPr>
              <a:t> </a:t>
            </a:r>
            <a:r>
              <a:rPr sz="1594" dirty="0">
                <a:latin typeface="Calibri"/>
                <a:cs typeface="Calibri"/>
              </a:rPr>
              <a:t>Deprivation</a:t>
            </a:r>
            <a:r>
              <a:rPr sz="1594" spc="-22" dirty="0">
                <a:latin typeface="Calibri"/>
                <a:cs typeface="Calibri"/>
              </a:rPr>
              <a:t> </a:t>
            </a:r>
            <a:r>
              <a:rPr sz="1594" dirty="0">
                <a:latin typeface="Calibri"/>
                <a:cs typeface="Calibri"/>
              </a:rPr>
              <a:t>deciles.</a:t>
            </a:r>
            <a:r>
              <a:rPr sz="1594" spc="-22" dirty="0">
                <a:latin typeface="Calibri"/>
                <a:cs typeface="Calibri"/>
              </a:rPr>
              <a:t> </a:t>
            </a:r>
            <a:r>
              <a:rPr sz="1594" dirty="0">
                <a:latin typeface="Calibri"/>
                <a:cs typeface="Calibri"/>
              </a:rPr>
              <a:t>Dark</a:t>
            </a:r>
            <a:r>
              <a:rPr sz="1594" spc="-31" dirty="0">
                <a:latin typeface="Calibri"/>
                <a:cs typeface="Calibri"/>
              </a:rPr>
              <a:t> </a:t>
            </a:r>
            <a:r>
              <a:rPr sz="1594" dirty="0">
                <a:latin typeface="Calibri"/>
                <a:cs typeface="Calibri"/>
              </a:rPr>
              <a:t>blue</a:t>
            </a:r>
            <a:r>
              <a:rPr sz="1594" spc="-22" dirty="0">
                <a:latin typeface="Calibri"/>
                <a:cs typeface="Calibri"/>
              </a:rPr>
              <a:t> </a:t>
            </a:r>
            <a:r>
              <a:rPr sz="1594" dirty="0">
                <a:latin typeface="Calibri"/>
                <a:cs typeface="Calibri"/>
              </a:rPr>
              <a:t>is</a:t>
            </a:r>
            <a:r>
              <a:rPr sz="1594" spc="-22" dirty="0">
                <a:latin typeface="Calibri"/>
                <a:cs typeface="Calibri"/>
              </a:rPr>
              <a:t> </a:t>
            </a:r>
            <a:r>
              <a:rPr sz="1594" dirty="0">
                <a:latin typeface="Calibri"/>
                <a:cs typeface="Calibri"/>
              </a:rPr>
              <a:t>for</a:t>
            </a:r>
            <a:r>
              <a:rPr sz="1594" spc="-22" dirty="0">
                <a:latin typeface="Calibri"/>
                <a:cs typeface="Calibri"/>
              </a:rPr>
              <a:t> </a:t>
            </a:r>
            <a:r>
              <a:rPr sz="1594" dirty="0">
                <a:latin typeface="Calibri"/>
                <a:cs typeface="Calibri"/>
              </a:rPr>
              <a:t>the</a:t>
            </a:r>
            <a:r>
              <a:rPr sz="1594" spc="-27" dirty="0">
                <a:latin typeface="Calibri"/>
                <a:cs typeface="Calibri"/>
              </a:rPr>
              <a:t> </a:t>
            </a:r>
            <a:r>
              <a:rPr sz="1594" spc="-18" dirty="0">
                <a:latin typeface="Calibri"/>
                <a:cs typeface="Calibri"/>
              </a:rPr>
              <a:t>most</a:t>
            </a:r>
            <a:endParaRPr sz="1594">
              <a:latin typeface="Calibri"/>
              <a:cs typeface="Calibri"/>
            </a:endParaRPr>
          </a:p>
          <a:p>
            <a:pPr marL="323990"/>
            <a:r>
              <a:rPr sz="1594" dirty="0">
                <a:latin typeface="Calibri"/>
                <a:cs typeface="Calibri"/>
              </a:rPr>
              <a:t>deprived</a:t>
            </a:r>
            <a:r>
              <a:rPr sz="1594" spc="-31" dirty="0">
                <a:latin typeface="Calibri"/>
                <a:cs typeface="Calibri"/>
              </a:rPr>
              <a:t> </a:t>
            </a:r>
            <a:r>
              <a:rPr sz="1594" dirty="0">
                <a:latin typeface="Calibri"/>
                <a:cs typeface="Calibri"/>
              </a:rPr>
              <a:t>decile,</a:t>
            </a:r>
            <a:r>
              <a:rPr sz="1594" spc="-40" dirty="0">
                <a:latin typeface="Calibri"/>
                <a:cs typeface="Calibri"/>
              </a:rPr>
              <a:t> </a:t>
            </a:r>
            <a:r>
              <a:rPr sz="1594" dirty="0">
                <a:latin typeface="Calibri"/>
                <a:cs typeface="Calibri"/>
              </a:rPr>
              <a:t>light</a:t>
            </a:r>
            <a:r>
              <a:rPr sz="1594" spc="-40" dirty="0">
                <a:latin typeface="Calibri"/>
                <a:cs typeface="Calibri"/>
              </a:rPr>
              <a:t> </a:t>
            </a:r>
            <a:r>
              <a:rPr sz="1594" dirty="0">
                <a:latin typeface="Calibri"/>
                <a:cs typeface="Calibri"/>
              </a:rPr>
              <a:t>blue</a:t>
            </a:r>
            <a:r>
              <a:rPr sz="1594" spc="-31" dirty="0">
                <a:latin typeface="Calibri"/>
                <a:cs typeface="Calibri"/>
              </a:rPr>
              <a:t> </a:t>
            </a:r>
            <a:r>
              <a:rPr sz="1594" dirty="0">
                <a:latin typeface="Calibri"/>
                <a:cs typeface="Calibri"/>
              </a:rPr>
              <a:t>is</a:t>
            </a:r>
            <a:r>
              <a:rPr sz="1594" spc="-22" dirty="0">
                <a:latin typeface="Calibri"/>
                <a:cs typeface="Calibri"/>
              </a:rPr>
              <a:t> </a:t>
            </a:r>
            <a:r>
              <a:rPr sz="1594" dirty="0">
                <a:latin typeface="Calibri"/>
                <a:cs typeface="Calibri"/>
              </a:rPr>
              <a:t>for</a:t>
            </a:r>
            <a:r>
              <a:rPr sz="1594" spc="-31" dirty="0">
                <a:latin typeface="Calibri"/>
                <a:cs typeface="Calibri"/>
              </a:rPr>
              <a:t> </a:t>
            </a:r>
            <a:r>
              <a:rPr sz="1594" dirty="0">
                <a:latin typeface="Calibri"/>
                <a:cs typeface="Calibri"/>
              </a:rPr>
              <a:t>the</a:t>
            </a:r>
            <a:r>
              <a:rPr sz="1594" spc="-31" dirty="0">
                <a:latin typeface="Calibri"/>
                <a:cs typeface="Calibri"/>
              </a:rPr>
              <a:t> </a:t>
            </a:r>
            <a:r>
              <a:rPr sz="1594" dirty="0">
                <a:latin typeface="Calibri"/>
                <a:cs typeface="Calibri"/>
              </a:rPr>
              <a:t>second</a:t>
            </a:r>
            <a:r>
              <a:rPr sz="1594" spc="-27" dirty="0">
                <a:latin typeface="Calibri"/>
                <a:cs typeface="Calibri"/>
              </a:rPr>
              <a:t> </a:t>
            </a:r>
            <a:r>
              <a:rPr sz="1594" dirty="0">
                <a:latin typeface="Calibri"/>
                <a:cs typeface="Calibri"/>
              </a:rPr>
              <a:t>most</a:t>
            </a:r>
            <a:r>
              <a:rPr sz="1594" spc="-35" dirty="0">
                <a:latin typeface="Calibri"/>
                <a:cs typeface="Calibri"/>
              </a:rPr>
              <a:t> </a:t>
            </a:r>
            <a:r>
              <a:rPr sz="1594" dirty="0">
                <a:latin typeface="Calibri"/>
                <a:cs typeface="Calibri"/>
              </a:rPr>
              <a:t>deprived</a:t>
            </a:r>
            <a:r>
              <a:rPr sz="1594" spc="-31" dirty="0">
                <a:latin typeface="Calibri"/>
                <a:cs typeface="Calibri"/>
              </a:rPr>
              <a:t> </a:t>
            </a:r>
            <a:r>
              <a:rPr sz="1594" dirty="0">
                <a:latin typeface="Calibri"/>
                <a:cs typeface="Calibri"/>
              </a:rPr>
              <a:t>decile.</a:t>
            </a:r>
            <a:r>
              <a:rPr sz="1594" spc="-27" dirty="0">
                <a:latin typeface="Calibri"/>
                <a:cs typeface="Calibri"/>
              </a:rPr>
              <a:t> </a:t>
            </a:r>
            <a:r>
              <a:rPr sz="1594" dirty="0">
                <a:latin typeface="Calibri"/>
                <a:cs typeface="Calibri"/>
              </a:rPr>
              <a:t>Other</a:t>
            </a:r>
            <a:r>
              <a:rPr sz="1594" spc="-35" dirty="0">
                <a:latin typeface="Calibri"/>
                <a:cs typeface="Calibri"/>
              </a:rPr>
              <a:t> </a:t>
            </a:r>
            <a:r>
              <a:rPr sz="1594" dirty="0">
                <a:latin typeface="Calibri"/>
                <a:cs typeface="Calibri"/>
              </a:rPr>
              <a:t>deprivation</a:t>
            </a:r>
            <a:r>
              <a:rPr sz="1594" spc="-35" dirty="0">
                <a:latin typeface="Calibri"/>
                <a:cs typeface="Calibri"/>
              </a:rPr>
              <a:t> </a:t>
            </a:r>
            <a:r>
              <a:rPr sz="1594" dirty="0">
                <a:latin typeface="Calibri"/>
                <a:cs typeface="Calibri"/>
              </a:rPr>
              <a:t>deciles</a:t>
            </a:r>
            <a:r>
              <a:rPr sz="1594" spc="-27" dirty="0">
                <a:latin typeface="Calibri"/>
                <a:cs typeface="Calibri"/>
              </a:rPr>
              <a:t> </a:t>
            </a:r>
            <a:r>
              <a:rPr sz="1594" dirty="0">
                <a:latin typeface="Calibri"/>
                <a:cs typeface="Calibri"/>
              </a:rPr>
              <a:t>are</a:t>
            </a:r>
            <a:r>
              <a:rPr sz="1594" spc="-31" dirty="0">
                <a:latin typeface="Calibri"/>
                <a:cs typeface="Calibri"/>
              </a:rPr>
              <a:t> </a:t>
            </a:r>
            <a:r>
              <a:rPr sz="1594" dirty="0">
                <a:latin typeface="Calibri"/>
                <a:cs typeface="Calibri"/>
              </a:rPr>
              <a:t>left</a:t>
            </a:r>
            <a:r>
              <a:rPr sz="1594" spc="-40" dirty="0">
                <a:latin typeface="Calibri"/>
                <a:cs typeface="Calibri"/>
              </a:rPr>
              <a:t> </a:t>
            </a:r>
            <a:r>
              <a:rPr sz="1594" spc="-9" dirty="0">
                <a:latin typeface="Calibri"/>
                <a:cs typeface="Calibri"/>
              </a:rPr>
              <a:t>unshaded.</a:t>
            </a:r>
            <a:endParaRPr sz="1594">
              <a:latin typeface="Calibri"/>
              <a:cs typeface="Calibri"/>
            </a:endParaRPr>
          </a:p>
          <a:p>
            <a:pPr marL="11250">
              <a:spcBef>
                <a:spcPts val="682"/>
              </a:spcBef>
            </a:pPr>
            <a:r>
              <a:rPr sz="1196" spc="-9" dirty="0">
                <a:latin typeface="Calibri"/>
                <a:cs typeface="Calibri"/>
              </a:rPr>
              <a:t>Interactive</a:t>
            </a:r>
            <a:r>
              <a:rPr sz="1196" spc="-18" dirty="0">
                <a:latin typeface="Calibri"/>
                <a:cs typeface="Calibri"/>
              </a:rPr>
              <a:t> </a:t>
            </a:r>
            <a:r>
              <a:rPr sz="1196" spc="-9" dirty="0">
                <a:latin typeface="Calibri"/>
                <a:cs typeface="Calibri"/>
              </a:rPr>
              <a:t>version</a:t>
            </a:r>
            <a:r>
              <a:rPr sz="1196" spc="-13" dirty="0">
                <a:latin typeface="Calibri"/>
                <a:cs typeface="Calibri"/>
              </a:rPr>
              <a:t> </a:t>
            </a:r>
            <a:r>
              <a:rPr sz="1196" dirty="0">
                <a:latin typeface="Calibri"/>
                <a:cs typeface="Calibri"/>
              </a:rPr>
              <a:t>can</a:t>
            </a:r>
            <a:r>
              <a:rPr sz="1196" spc="-13" dirty="0">
                <a:latin typeface="Calibri"/>
                <a:cs typeface="Calibri"/>
              </a:rPr>
              <a:t> </a:t>
            </a:r>
            <a:r>
              <a:rPr sz="1196" dirty="0">
                <a:latin typeface="Calibri"/>
                <a:cs typeface="Calibri"/>
              </a:rPr>
              <a:t>be</a:t>
            </a:r>
            <a:r>
              <a:rPr sz="1196" spc="-13" dirty="0">
                <a:latin typeface="Calibri"/>
                <a:cs typeface="Calibri"/>
              </a:rPr>
              <a:t> </a:t>
            </a:r>
            <a:r>
              <a:rPr sz="1196" dirty="0">
                <a:latin typeface="Calibri"/>
                <a:cs typeface="Calibri"/>
              </a:rPr>
              <a:t>viewed</a:t>
            </a:r>
            <a:r>
              <a:rPr sz="1196" spc="-13" dirty="0">
                <a:latin typeface="Calibri"/>
                <a:cs typeface="Calibri"/>
              </a:rPr>
              <a:t> </a:t>
            </a:r>
            <a:r>
              <a:rPr sz="1196" dirty="0">
                <a:latin typeface="Calibri"/>
                <a:cs typeface="Calibri"/>
              </a:rPr>
              <a:t>in</a:t>
            </a:r>
            <a:r>
              <a:rPr sz="1196" spc="-13" dirty="0">
                <a:latin typeface="Calibri"/>
                <a:cs typeface="Calibri"/>
              </a:rPr>
              <a:t> </a:t>
            </a:r>
            <a:r>
              <a:rPr sz="1196" dirty="0">
                <a:latin typeface="Calibri"/>
                <a:cs typeface="Calibri"/>
              </a:rPr>
              <a:t>tableau:</a:t>
            </a:r>
            <a:r>
              <a:rPr sz="1196" spc="9" dirty="0">
                <a:latin typeface="Calibri"/>
                <a:cs typeface="Calibri"/>
              </a:rPr>
              <a:t> </a:t>
            </a:r>
            <a:r>
              <a:rPr sz="1196" u="sng" spc="-9" dirty="0">
                <a:solidFill>
                  <a:srgbClr val="0462C0"/>
                </a:solidFill>
                <a:uFill>
                  <a:solidFill>
                    <a:srgbClr val="0462C0"/>
                  </a:solidFill>
                </a:uFill>
                <a:latin typeface="Calibri"/>
                <a:cs typeface="Calibri"/>
                <a:hlinkClick r:id="rId9"/>
              </a:rPr>
              <a:t>https://tabanalytics.data.england.nhs.uk/#/site/viewpoint/views/PopDemo_CORE20/CORE20?:iid=1</a:t>
            </a:r>
            <a:r>
              <a:rPr sz="1196" spc="22" dirty="0">
                <a:solidFill>
                  <a:srgbClr val="0462C0"/>
                </a:solidFill>
                <a:latin typeface="Calibri"/>
                <a:cs typeface="Calibri"/>
              </a:rPr>
              <a:t> </a:t>
            </a:r>
            <a:r>
              <a:rPr sz="1196" spc="-18" dirty="0">
                <a:latin typeface="Calibri"/>
                <a:cs typeface="Calibri"/>
              </a:rPr>
              <a:t>(OKTA</a:t>
            </a:r>
            <a:r>
              <a:rPr sz="1196" spc="-13" dirty="0">
                <a:latin typeface="Calibri"/>
                <a:cs typeface="Calibri"/>
              </a:rPr>
              <a:t> </a:t>
            </a:r>
            <a:r>
              <a:rPr sz="1196" dirty="0">
                <a:latin typeface="Calibri"/>
                <a:cs typeface="Calibri"/>
              </a:rPr>
              <a:t>account</a:t>
            </a:r>
            <a:r>
              <a:rPr sz="1196" spc="-4" dirty="0">
                <a:latin typeface="Calibri"/>
                <a:cs typeface="Calibri"/>
              </a:rPr>
              <a:t> </a:t>
            </a:r>
            <a:r>
              <a:rPr sz="1196" spc="-9" dirty="0">
                <a:latin typeface="Calibri"/>
                <a:cs typeface="Calibri"/>
              </a:rPr>
              <a:t>required)</a:t>
            </a:r>
            <a:endParaRPr sz="1196">
              <a:latin typeface="Calibri"/>
              <a:cs typeface="Calibri"/>
            </a:endParaRPr>
          </a:p>
        </p:txBody>
      </p:sp>
      <p:sp>
        <p:nvSpPr>
          <p:cNvPr id="42" name="Title 41">
            <a:extLst>
              <a:ext uri="{FF2B5EF4-FFF2-40B4-BE49-F238E27FC236}">
                <a16:creationId xmlns:a16="http://schemas.microsoft.com/office/drawing/2014/main" id="{CB8BE7D3-0B03-1B01-27DA-62071E7584ED}"/>
              </a:ext>
            </a:extLst>
          </p:cNvPr>
          <p:cNvSpPr>
            <a:spLocks noGrp="1"/>
          </p:cNvSpPr>
          <p:nvPr>
            <p:ph type="ctrTitle"/>
          </p:nvPr>
        </p:nvSpPr>
        <p:spPr>
          <a:xfrm>
            <a:off x="368150" y="138290"/>
            <a:ext cx="10063209" cy="1225344"/>
          </a:xfrm>
        </p:spPr>
        <p:txBody>
          <a:bodyPr>
            <a:normAutofit/>
          </a:bodyPr>
          <a:lstStyle/>
          <a:p>
            <a:r>
              <a:rPr lang="en-GB" sz="5400" b="1" dirty="0">
                <a:solidFill>
                  <a:srgbClr val="002060"/>
                </a:solidFill>
              </a:rPr>
              <a:t>South West London IMD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2"/>
          <p:cNvSpPr/>
          <p:nvPr/>
        </p:nvSpPr>
        <p:spPr>
          <a:xfrm>
            <a:off x="0" y="2095500"/>
            <a:ext cx="10877700" cy="5543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2"/>
          <p:cNvSpPr/>
          <p:nvPr/>
        </p:nvSpPr>
        <p:spPr>
          <a:xfrm>
            <a:off x="8657850" y="464125"/>
            <a:ext cx="2220000" cy="3418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2"/>
          <p:cNvSpPr txBox="1"/>
          <p:nvPr/>
        </p:nvSpPr>
        <p:spPr>
          <a:xfrm>
            <a:off x="5138950" y="5943750"/>
            <a:ext cx="4976700" cy="384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300" b="1">
                <a:solidFill>
                  <a:schemeClr val="dk1"/>
                </a:solidFill>
                <a:latin typeface="Open Sans"/>
                <a:ea typeface="Open Sans"/>
                <a:cs typeface="Open Sans"/>
                <a:sym typeface="Open Sans"/>
              </a:rPr>
              <a:t>Dame Clare Moriarty DCB, Chief Executive, Citizens Advice</a:t>
            </a:r>
            <a:endParaRPr>
              <a:solidFill>
                <a:schemeClr val="dk1"/>
              </a:solidFill>
            </a:endParaRPr>
          </a:p>
        </p:txBody>
      </p:sp>
      <p:sp>
        <p:nvSpPr>
          <p:cNvPr id="142" name="Google Shape;142;p32"/>
          <p:cNvSpPr txBox="1"/>
          <p:nvPr/>
        </p:nvSpPr>
        <p:spPr>
          <a:xfrm>
            <a:off x="631750" y="1555800"/>
            <a:ext cx="5921400" cy="17400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500"/>
              </a:spcBef>
              <a:spcAft>
                <a:spcPts val="0"/>
              </a:spcAft>
              <a:buNone/>
            </a:pPr>
            <a:r>
              <a:rPr lang="en-GB" sz="1200" b="1">
                <a:solidFill>
                  <a:schemeClr val="accent3"/>
                </a:solidFill>
                <a:latin typeface="Open Sans"/>
                <a:ea typeface="Open Sans"/>
                <a:cs typeface="Open Sans"/>
                <a:sym typeface="Open Sans"/>
              </a:rPr>
              <a:t>At Citizens Advice we are constantly thinking about areas where we can turn the dial for society, making a real difference to people’s lives.</a:t>
            </a:r>
            <a:endParaRPr sz="1200" b="1">
              <a:solidFill>
                <a:schemeClr val="accent3"/>
              </a:solidFill>
              <a:latin typeface="Open Sans"/>
              <a:ea typeface="Open Sans"/>
              <a:cs typeface="Open Sans"/>
              <a:sym typeface="Open Sans"/>
            </a:endParaRPr>
          </a:p>
          <a:p>
            <a:pPr marL="0" lvl="0" indent="0" algn="l" rtl="0">
              <a:lnSpc>
                <a:spcPct val="115000"/>
              </a:lnSpc>
              <a:spcBef>
                <a:spcPts val="2000"/>
              </a:spcBef>
              <a:spcAft>
                <a:spcPts val="2000"/>
              </a:spcAft>
              <a:buNone/>
            </a:pPr>
            <a:r>
              <a:rPr lang="en-GB" sz="1200">
                <a:solidFill>
                  <a:schemeClr val="accent3"/>
                </a:solidFill>
                <a:latin typeface="Open Sans Medium"/>
                <a:ea typeface="Open Sans Medium"/>
                <a:cs typeface="Open Sans Medium"/>
                <a:sym typeface="Open Sans Medium"/>
              </a:rPr>
              <a:t>Health is one of those areas.  The issues that we advise people on - debt and welfare, housing and discrimination - are widely recognised as the determinants of health. By acting early and helping people to find their way forward, we not only improve health outcomes but also ease the burden on health services; enhancing the quality of life and saving public money.</a:t>
            </a:r>
            <a:endParaRPr sz="1200">
              <a:solidFill>
                <a:schemeClr val="accent3"/>
              </a:solidFill>
              <a:latin typeface="Open Sans Medium"/>
              <a:ea typeface="Open Sans Medium"/>
              <a:cs typeface="Open Sans Medium"/>
              <a:sym typeface="Open Sans Medium"/>
            </a:endParaRPr>
          </a:p>
        </p:txBody>
      </p:sp>
      <p:pic>
        <p:nvPicPr>
          <p:cNvPr id="143" name="Google Shape;143;p32"/>
          <p:cNvPicPr preferRelativeResize="0"/>
          <p:nvPr/>
        </p:nvPicPr>
        <p:blipFill>
          <a:blip r:embed="rId3">
            <a:alphaModFix/>
          </a:blip>
          <a:stretch>
            <a:fillRect/>
          </a:stretch>
        </p:blipFill>
        <p:spPr>
          <a:xfrm flipH="1">
            <a:off x="6953100" y="450000"/>
            <a:ext cx="3396900" cy="3442200"/>
          </a:xfrm>
          <a:prstGeom prst="ellipse">
            <a:avLst/>
          </a:prstGeom>
          <a:noFill/>
          <a:ln>
            <a:noFill/>
          </a:ln>
        </p:spPr>
      </p:pic>
      <p:pic>
        <p:nvPicPr>
          <p:cNvPr id="144" name="Google Shape;144;p32"/>
          <p:cNvPicPr preferRelativeResize="0"/>
          <p:nvPr/>
        </p:nvPicPr>
        <p:blipFill>
          <a:blip r:embed="rId4">
            <a:alphaModFix/>
          </a:blip>
          <a:stretch>
            <a:fillRect/>
          </a:stretch>
        </p:blipFill>
        <p:spPr>
          <a:xfrm>
            <a:off x="631750" y="807975"/>
            <a:ext cx="513842" cy="481275"/>
          </a:xfrm>
          <a:prstGeom prst="rect">
            <a:avLst/>
          </a:prstGeom>
          <a:noFill/>
          <a:ln>
            <a:noFill/>
          </a:ln>
        </p:spPr>
      </p:pic>
      <p:sp>
        <p:nvSpPr>
          <p:cNvPr id="145" name="Google Shape;145;p32"/>
          <p:cNvSpPr txBox="1"/>
          <p:nvPr/>
        </p:nvSpPr>
        <p:spPr>
          <a:xfrm>
            <a:off x="631750" y="3448050"/>
            <a:ext cx="6608400" cy="26988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500"/>
              </a:spcBef>
              <a:spcAft>
                <a:spcPts val="1000"/>
              </a:spcAft>
              <a:buNone/>
            </a:pPr>
            <a:r>
              <a:rPr lang="en-GB" sz="1200">
                <a:solidFill>
                  <a:schemeClr val="accent3"/>
                </a:solidFill>
                <a:latin typeface="Open Sans Medium"/>
                <a:ea typeface="Open Sans Medium"/>
                <a:cs typeface="Open Sans Medium"/>
                <a:sym typeface="Open Sans Medium"/>
              </a:rPr>
              <a:t>We’ve gathered together examples of the work we are doing in primary and secondary care, in community settings, in social care and at the level of population health. Working in partnership with the NHS, other charities and across sectors, we bring our trademark approach of focusing on the whole person.</a:t>
            </a:r>
            <a:endParaRPr sz="1200">
              <a:solidFill>
                <a:schemeClr val="accent3"/>
              </a:solidFill>
              <a:latin typeface="Open Sans Medium"/>
              <a:ea typeface="Open Sans Medium"/>
              <a:cs typeface="Open Sans Medium"/>
              <a:sym typeface="Open Sans Medium"/>
            </a:endParaRPr>
          </a:p>
        </p:txBody>
      </p:sp>
      <p:sp>
        <p:nvSpPr>
          <p:cNvPr id="146" name="Google Shape;146;p32"/>
          <p:cNvSpPr txBox="1"/>
          <p:nvPr/>
        </p:nvSpPr>
        <p:spPr>
          <a:xfrm>
            <a:off x="631750" y="4476750"/>
            <a:ext cx="9483900" cy="15813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500"/>
              </a:spcBef>
              <a:spcAft>
                <a:spcPts val="0"/>
              </a:spcAft>
              <a:buNone/>
            </a:pPr>
            <a:r>
              <a:rPr lang="en-GB" sz="1200">
                <a:solidFill>
                  <a:schemeClr val="accent3"/>
                </a:solidFill>
                <a:latin typeface="Open Sans Medium"/>
                <a:ea typeface="Open Sans Medium"/>
                <a:cs typeface="Open Sans Medium"/>
                <a:sym typeface="Open Sans Medium"/>
              </a:rPr>
              <a:t>We can do this in part because Citizens Advice is an anchor institution in towns and cities across the country, enriching the social fabric of local communities. Through the delivery of our services we gain rich and valuable insights into those communities and the people who come to us for help, who are often on the verge of accessing other services. </a:t>
            </a:r>
            <a:endParaRPr sz="1200">
              <a:solidFill>
                <a:schemeClr val="accent3"/>
              </a:solidFill>
              <a:latin typeface="Open Sans Medium"/>
              <a:ea typeface="Open Sans Medium"/>
              <a:cs typeface="Open Sans Medium"/>
              <a:sym typeface="Open Sans Medium"/>
            </a:endParaRPr>
          </a:p>
          <a:p>
            <a:pPr marL="0" lvl="0" indent="0" algn="l" rtl="0">
              <a:lnSpc>
                <a:spcPct val="115000"/>
              </a:lnSpc>
              <a:spcBef>
                <a:spcPts val="1000"/>
              </a:spcBef>
              <a:spcAft>
                <a:spcPts val="1000"/>
              </a:spcAft>
              <a:buNone/>
            </a:pPr>
            <a:r>
              <a:rPr lang="en-GB" sz="1200">
                <a:solidFill>
                  <a:schemeClr val="accent3"/>
                </a:solidFill>
                <a:latin typeface="Open Sans Medium"/>
                <a:ea typeface="Open Sans Medium"/>
                <a:cs typeface="Open Sans Medium"/>
                <a:sym typeface="Open Sans Medium"/>
              </a:rPr>
              <a:t>With the renewed focus on levelling up, and the formation of Integrated Care Systems there is an opportunity to amplify this impact; helping more people and ensuring that we move from being a hidden health service to part of a truly integrated health offer nationally, and in local communities.</a:t>
            </a:r>
            <a:endParaRPr sz="1200">
              <a:solidFill>
                <a:schemeClr val="accent3"/>
              </a:solidFill>
              <a:latin typeface="Open Sans Medium"/>
              <a:ea typeface="Open Sans Medium"/>
              <a:cs typeface="Open Sans Medium"/>
              <a:sym typeface="Open Sans Medium"/>
            </a:endParaRPr>
          </a:p>
        </p:txBody>
      </p:sp>
      <p:pic>
        <p:nvPicPr>
          <p:cNvPr id="147" name="Google Shape;147;p32"/>
          <p:cNvPicPr preferRelativeResize="0"/>
          <p:nvPr/>
        </p:nvPicPr>
        <p:blipFill rotWithShape="1">
          <a:blip r:embed="rId5">
            <a:alphaModFix/>
          </a:blip>
          <a:srcRect t="317" b="327"/>
          <a:stretch/>
        </p:blipFill>
        <p:spPr>
          <a:xfrm>
            <a:off x="9492257" y="6434025"/>
            <a:ext cx="513842" cy="4812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3"/>
        <p:cNvGrpSpPr/>
        <p:nvPr/>
      </p:nvGrpSpPr>
      <p:grpSpPr>
        <a:xfrm>
          <a:off x="0" y="0"/>
          <a:ext cx="0" cy="0"/>
          <a:chOff x="0" y="0"/>
          <a:chExt cx="0" cy="0"/>
        </a:xfrm>
      </p:grpSpPr>
      <p:sp>
        <p:nvSpPr>
          <p:cNvPr id="345" name="Google Shape;345;p41"/>
          <p:cNvSpPr/>
          <p:nvPr/>
        </p:nvSpPr>
        <p:spPr>
          <a:xfrm>
            <a:off x="450000" y="5893700"/>
            <a:ext cx="1784700" cy="11553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200">
              <a:solidFill>
                <a:srgbClr val="183E70"/>
              </a:solidFill>
              <a:latin typeface="Open Sans"/>
              <a:ea typeface="Open Sans"/>
              <a:cs typeface="Open Sans"/>
              <a:sym typeface="Open Sans"/>
            </a:endParaRPr>
          </a:p>
        </p:txBody>
      </p:sp>
      <p:cxnSp>
        <p:nvCxnSpPr>
          <p:cNvPr id="363" name="Google Shape;363;p41"/>
          <p:cNvCxnSpPr/>
          <p:nvPr/>
        </p:nvCxnSpPr>
        <p:spPr>
          <a:xfrm>
            <a:off x="7688850" y="3593013"/>
            <a:ext cx="37800" cy="3798600"/>
          </a:xfrm>
          <a:prstGeom prst="straightConnector1">
            <a:avLst/>
          </a:prstGeom>
          <a:noFill/>
          <a:ln w="28575" cap="flat" cmpd="sng">
            <a:solidFill>
              <a:schemeClr val="lt1"/>
            </a:solidFill>
            <a:prstDash val="dash"/>
            <a:round/>
            <a:headEnd type="none" w="med" len="med"/>
            <a:tailEnd type="none" w="med" len="med"/>
          </a:ln>
        </p:spPr>
      </p:cxnSp>
      <p:sp>
        <p:nvSpPr>
          <p:cNvPr id="371" name="Google Shape;371;p41"/>
          <p:cNvSpPr txBox="1"/>
          <p:nvPr/>
        </p:nvSpPr>
        <p:spPr>
          <a:xfrm>
            <a:off x="0" y="17412"/>
            <a:ext cx="10800000" cy="554100"/>
          </a:xfrm>
          <a:prstGeom prst="rect">
            <a:avLst/>
          </a:prstGeom>
          <a:solidFill>
            <a:schemeClr val="dk1"/>
          </a:solidFill>
          <a:ln>
            <a:noFill/>
          </a:ln>
        </p:spPr>
        <p:txBody>
          <a:bodyPr spcFirstLastPara="1" wrap="square" lIns="0" tIns="0" rIns="0" bIns="0" anchor="ctr" anchorCtr="0">
            <a:noAutofit/>
          </a:bodyPr>
          <a:lstStyle/>
          <a:p>
            <a:pPr marL="0" lvl="0" indent="0" algn="ctr" rtl="0">
              <a:spcBef>
                <a:spcPts val="0"/>
              </a:spcBef>
              <a:spcAft>
                <a:spcPts val="500"/>
              </a:spcAft>
              <a:buNone/>
            </a:pPr>
            <a:r>
              <a:rPr lang="en-GB" sz="1700" b="1" dirty="0">
                <a:solidFill>
                  <a:schemeClr val="lt1"/>
                </a:solidFill>
                <a:latin typeface="Open Sans"/>
                <a:ea typeface="Open Sans"/>
                <a:cs typeface="Open Sans"/>
                <a:sym typeface="Open Sans"/>
              </a:rPr>
              <a:t>Population health case study: South East London ICS</a:t>
            </a:r>
            <a:endParaRPr sz="1700" dirty="0">
              <a:solidFill>
                <a:schemeClr val="lt1"/>
              </a:solidFill>
              <a:highlight>
                <a:srgbClr val="38761D"/>
              </a:highlight>
              <a:latin typeface="Open Sans"/>
              <a:ea typeface="Open Sans"/>
              <a:cs typeface="Open Sans"/>
              <a:sym typeface="Open Sans"/>
            </a:endParaRPr>
          </a:p>
        </p:txBody>
      </p:sp>
      <p:sp>
        <p:nvSpPr>
          <p:cNvPr id="375" name="Google Shape;375;p41"/>
          <p:cNvSpPr txBox="1"/>
          <p:nvPr/>
        </p:nvSpPr>
        <p:spPr>
          <a:xfrm>
            <a:off x="317875" y="894700"/>
            <a:ext cx="3857400" cy="1553791"/>
          </a:xfrm>
          <a:prstGeom prst="rect">
            <a:avLst/>
          </a:prstGeom>
          <a:solidFill>
            <a:srgbClr val="006278"/>
          </a:solidFill>
          <a:ln>
            <a:noFill/>
          </a:ln>
        </p:spPr>
        <p:txBody>
          <a:bodyPr spcFirstLastPara="1" wrap="square" lIns="198000" tIns="126000" rIns="162000" bIns="126000" anchor="t" anchorCtr="0">
            <a:spAutoFit/>
          </a:bodyPr>
          <a:lstStyle/>
          <a:p>
            <a:pPr marL="0" lvl="0" indent="0" algn="l" rtl="0">
              <a:lnSpc>
                <a:spcPct val="115000"/>
              </a:lnSpc>
              <a:spcBef>
                <a:spcPts val="500"/>
              </a:spcBef>
              <a:spcAft>
                <a:spcPts val="800"/>
              </a:spcAft>
              <a:buNone/>
            </a:pPr>
            <a:r>
              <a:rPr lang="en-GB" sz="1600" b="1" dirty="0">
                <a:solidFill>
                  <a:srgbClr val="FFFFFF"/>
                </a:solidFill>
                <a:latin typeface="Open Sans"/>
                <a:ea typeface="Open Sans"/>
                <a:cs typeface="Open Sans"/>
                <a:sym typeface="Open Sans"/>
              </a:rPr>
              <a:t>Overview – heatmap of health inequality indicators for Lambeth, Southwark, Greenwich, Bromley, Bexley</a:t>
            </a:r>
            <a:endParaRPr dirty="0">
              <a:solidFill>
                <a:srgbClr val="FFFFFF"/>
              </a:solidFill>
              <a:latin typeface="Open Sans"/>
              <a:ea typeface="Open Sans"/>
              <a:cs typeface="Open Sans"/>
              <a:sym typeface="Open Sans"/>
            </a:endParaRPr>
          </a:p>
        </p:txBody>
      </p:sp>
      <p:sp>
        <p:nvSpPr>
          <p:cNvPr id="4" name="TextBox 3">
            <a:extLst>
              <a:ext uri="{FF2B5EF4-FFF2-40B4-BE49-F238E27FC236}">
                <a16:creationId xmlns:a16="http://schemas.microsoft.com/office/drawing/2014/main" id="{818B7022-76D0-AB56-F0DB-80811E0F7D04}"/>
              </a:ext>
            </a:extLst>
          </p:cNvPr>
          <p:cNvSpPr txBox="1"/>
          <p:nvPr/>
        </p:nvSpPr>
        <p:spPr>
          <a:xfrm>
            <a:off x="4707083" y="894701"/>
            <a:ext cx="4779817" cy="1815882"/>
          </a:xfrm>
          <a:prstGeom prst="rect">
            <a:avLst/>
          </a:prstGeom>
          <a:noFill/>
        </p:spPr>
        <p:txBody>
          <a:bodyPr wrap="square" rtlCol="0">
            <a:spAutoFit/>
          </a:bodyPr>
          <a:lstStyle/>
          <a:p>
            <a:r>
              <a:rPr lang="en-GB" b="1"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Map shows pattern of client demand for support with the following health inequality indicators</a:t>
            </a:r>
          </a:p>
          <a:p>
            <a:pPr marL="285750" indent="-285750">
              <a:buFontTx/>
              <a:buChar char="-"/>
            </a:pPr>
            <a:r>
              <a:rPr lang="en-GB" b="1"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Emergency crisis support – charitable grants, foodbank referrals</a:t>
            </a:r>
          </a:p>
          <a:p>
            <a:pPr marL="285750" indent="-285750">
              <a:buFontTx/>
              <a:buChar char="-"/>
            </a:pPr>
            <a:r>
              <a:rPr lang="en-GB" b="1"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Fuel debts and energy issues</a:t>
            </a:r>
          </a:p>
          <a:p>
            <a:pPr marL="285750" indent="-285750">
              <a:buFontTx/>
              <a:buChar char="-"/>
            </a:pPr>
            <a:r>
              <a:rPr lang="en-GB" b="1"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Personal Independence Payments</a:t>
            </a:r>
          </a:p>
          <a:p>
            <a:pPr marL="285750" indent="-285750">
              <a:buFontTx/>
              <a:buChar char="-"/>
            </a:pPr>
            <a:r>
              <a:rPr lang="en-GB" b="1"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Housing costs support</a:t>
            </a:r>
          </a:p>
          <a:p>
            <a:r>
              <a:rPr lang="en-GB" b="1"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  </a:t>
            </a:r>
          </a:p>
        </p:txBody>
      </p:sp>
      <p:pic>
        <p:nvPicPr>
          <p:cNvPr id="5" name="Picture 4">
            <a:extLst>
              <a:ext uri="{FF2B5EF4-FFF2-40B4-BE49-F238E27FC236}">
                <a16:creationId xmlns:a16="http://schemas.microsoft.com/office/drawing/2014/main" id="{4D6DBE33-507E-379B-E1B3-6CF3E68E9C12}"/>
              </a:ext>
            </a:extLst>
          </p:cNvPr>
          <p:cNvPicPr>
            <a:picLocks noChangeAspect="1"/>
          </p:cNvPicPr>
          <p:nvPr/>
        </p:nvPicPr>
        <p:blipFill>
          <a:blip r:embed="rId3"/>
          <a:stretch>
            <a:fillRect/>
          </a:stretch>
        </p:blipFill>
        <p:spPr>
          <a:xfrm>
            <a:off x="801008" y="3066994"/>
            <a:ext cx="6925642" cy="3982006"/>
          </a:xfrm>
          <a:prstGeom prst="rect">
            <a:avLst/>
          </a:prstGeom>
        </p:spPr>
      </p:pic>
    </p:spTree>
    <p:extLst>
      <p:ext uri="{BB962C8B-B14F-4D97-AF65-F5344CB8AC3E}">
        <p14:creationId xmlns:p14="http://schemas.microsoft.com/office/powerpoint/2010/main" val="1017010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150" y="654105"/>
            <a:ext cx="10063200" cy="970515"/>
          </a:xfrm>
          <a:prstGeom prst="rect">
            <a:avLst/>
          </a:prstGeom>
        </p:spPr>
        <p:txBody>
          <a:bodyPr vert="horz" wrap="square" lIns="0" tIns="277869" rIns="0" bIns="0" rtlCol="0">
            <a:spAutoFit/>
          </a:bodyPr>
          <a:lstStyle/>
          <a:p>
            <a:pPr marL="1037219">
              <a:spcBef>
                <a:spcPts val="89"/>
              </a:spcBef>
            </a:pPr>
            <a:r>
              <a:rPr sz="4400" spc="425" dirty="0">
                <a:solidFill>
                  <a:srgbClr val="002060"/>
                </a:solidFill>
              </a:rPr>
              <a:t>South</a:t>
            </a:r>
            <a:r>
              <a:rPr sz="4400" spc="159" dirty="0">
                <a:solidFill>
                  <a:srgbClr val="002060"/>
                </a:solidFill>
              </a:rPr>
              <a:t> </a:t>
            </a:r>
            <a:r>
              <a:rPr sz="4400" spc="492" dirty="0">
                <a:solidFill>
                  <a:srgbClr val="002060"/>
                </a:solidFill>
              </a:rPr>
              <a:t>East</a:t>
            </a:r>
            <a:r>
              <a:rPr sz="4400" spc="168" dirty="0">
                <a:solidFill>
                  <a:srgbClr val="002060"/>
                </a:solidFill>
              </a:rPr>
              <a:t> </a:t>
            </a:r>
            <a:r>
              <a:rPr sz="4400" spc="341" dirty="0">
                <a:solidFill>
                  <a:srgbClr val="002060"/>
                </a:solidFill>
              </a:rPr>
              <a:t>London</a:t>
            </a:r>
          </a:p>
        </p:txBody>
      </p:sp>
      <p:pic>
        <p:nvPicPr>
          <p:cNvPr id="3" name="object 3"/>
          <p:cNvPicPr/>
          <p:nvPr/>
        </p:nvPicPr>
        <p:blipFill>
          <a:blip r:embed="rId2" cstate="print"/>
          <a:stretch>
            <a:fillRect/>
          </a:stretch>
        </p:blipFill>
        <p:spPr>
          <a:xfrm>
            <a:off x="3113930" y="1611691"/>
            <a:ext cx="4569650" cy="4336780"/>
          </a:xfrm>
          <a:prstGeom prst="rect">
            <a:avLst/>
          </a:prstGeom>
        </p:spPr>
      </p:pic>
      <p:sp>
        <p:nvSpPr>
          <p:cNvPr id="4" name="object 4"/>
          <p:cNvSpPr txBox="1"/>
          <p:nvPr/>
        </p:nvSpPr>
        <p:spPr>
          <a:xfrm>
            <a:off x="160871" y="6041844"/>
            <a:ext cx="10478020" cy="724301"/>
          </a:xfrm>
          <a:prstGeom prst="rect">
            <a:avLst/>
          </a:prstGeom>
        </p:spPr>
        <p:txBody>
          <a:bodyPr vert="horz" wrap="square" lIns="0" tIns="0" rIns="0" bIns="0" rtlCol="0">
            <a:spAutoFit/>
          </a:bodyPr>
          <a:lstStyle/>
          <a:p>
            <a:pPr marL="323990">
              <a:lnSpc>
                <a:spcPts val="1603"/>
              </a:lnSpc>
            </a:pPr>
            <a:r>
              <a:rPr sz="1594" spc="-9" dirty="0">
                <a:latin typeface="Calibri"/>
                <a:cs typeface="Calibri"/>
              </a:rPr>
              <a:t>STP/ICS</a:t>
            </a:r>
            <a:r>
              <a:rPr sz="1594" spc="-35" dirty="0">
                <a:latin typeface="Calibri"/>
                <a:cs typeface="Calibri"/>
              </a:rPr>
              <a:t> </a:t>
            </a:r>
            <a:r>
              <a:rPr sz="1594" dirty="0">
                <a:latin typeface="Calibri"/>
                <a:cs typeface="Calibri"/>
              </a:rPr>
              <a:t>map</a:t>
            </a:r>
            <a:r>
              <a:rPr sz="1594" spc="-22" dirty="0">
                <a:latin typeface="Calibri"/>
                <a:cs typeface="Calibri"/>
              </a:rPr>
              <a:t> </a:t>
            </a:r>
            <a:r>
              <a:rPr sz="1594" dirty="0">
                <a:latin typeface="Calibri"/>
                <a:cs typeface="Calibri"/>
              </a:rPr>
              <a:t>showing</a:t>
            </a:r>
            <a:r>
              <a:rPr sz="1594" spc="-27" dirty="0">
                <a:latin typeface="Calibri"/>
                <a:cs typeface="Calibri"/>
              </a:rPr>
              <a:t> </a:t>
            </a:r>
            <a:r>
              <a:rPr sz="1594" dirty="0">
                <a:latin typeface="Calibri"/>
                <a:cs typeface="Calibri"/>
              </a:rPr>
              <a:t>neighbourhoods</a:t>
            </a:r>
            <a:r>
              <a:rPr sz="1594" spc="-27" dirty="0">
                <a:latin typeface="Calibri"/>
                <a:cs typeface="Calibri"/>
              </a:rPr>
              <a:t> </a:t>
            </a:r>
            <a:r>
              <a:rPr sz="1594" dirty="0">
                <a:latin typeface="Calibri"/>
                <a:cs typeface="Calibri"/>
              </a:rPr>
              <a:t>(LSOAs)</a:t>
            </a:r>
            <a:r>
              <a:rPr sz="1594" spc="-27" dirty="0">
                <a:latin typeface="Calibri"/>
                <a:cs typeface="Calibri"/>
              </a:rPr>
              <a:t> </a:t>
            </a:r>
            <a:r>
              <a:rPr sz="1594" dirty="0">
                <a:latin typeface="Calibri"/>
                <a:cs typeface="Calibri"/>
              </a:rPr>
              <a:t>in</a:t>
            </a:r>
            <a:r>
              <a:rPr sz="1594" spc="-27" dirty="0">
                <a:latin typeface="Calibri"/>
                <a:cs typeface="Calibri"/>
              </a:rPr>
              <a:t> </a:t>
            </a:r>
            <a:r>
              <a:rPr sz="1594" dirty="0">
                <a:latin typeface="Calibri"/>
                <a:cs typeface="Calibri"/>
              </a:rPr>
              <a:t>2019</a:t>
            </a:r>
            <a:r>
              <a:rPr sz="1594" spc="-22" dirty="0">
                <a:latin typeface="Calibri"/>
                <a:cs typeface="Calibri"/>
              </a:rPr>
              <a:t> </a:t>
            </a:r>
            <a:r>
              <a:rPr sz="1594" dirty="0">
                <a:latin typeface="Calibri"/>
                <a:cs typeface="Calibri"/>
              </a:rPr>
              <a:t>Index</a:t>
            </a:r>
            <a:r>
              <a:rPr sz="1594" spc="-27" dirty="0">
                <a:latin typeface="Calibri"/>
                <a:cs typeface="Calibri"/>
              </a:rPr>
              <a:t> </a:t>
            </a:r>
            <a:r>
              <a:rPr sz="1594" dirty="0">
                <a:latin typeface="Calibri"/>
                <a:cs typeface="Calibri"/>
              </a:rPr>
              <a:t>of</a:t>
            </a:r>
            <a:r>
              <a:rPr sz="1594" spc="-22" dirty="0">
                <a:latin typeface="Calibri"/>
                <a:cs typeface="Calibri"/>
              </a:rPr>
              <a:t> </a:t>
            </a:r>
            <a:r>
              <a:rPr sz="1594" dirty="0">
                <a:latin typeface="Calibri"/>
                <a:cs typeface="Calibri"/>
              </a:rPr>
              <a:t>Multiple</a:t>
            </a:r>
            <a:r>
              <a:rPr sz="1594" spc="-27" dirty="0">
                <a:latin typeface="Calibri"/>
                <a:cs typeface="Calibri"/>
              </a:rPr>
              <a:t> </a:t>
            </a:r>
            <a:r>
              <a:rPr sz="1594" dirty="0">
                <a:latin typeface="Calibri"/>
                <a:cs typeface="Calibri"/>
              </a:rPr>
              <a:t>Deprivation</a:t>
            </a:r>
            <a:r>
              <a:rPr sz="1594" spc="-22" dirty="0">
                <a:latin typeface="Calibri"/>
                <a:cs typeface="Calibri"/>
              </a:rPr>
              <a:t> </a:t>
            </a:r>
            <a:r>
              <a:rPr sz="1594" dirty="0">
                <a:latin typeface="Calibri"/>
                <a:cs typeface="Calibri"/>
              </a:rPr>
              <a:t>deciles.</a:t>
            </a:r>
            <a:r>
              <a:rPr sz="1594" spc="-22" dirty="0">
                <a:latin typeface="Calibri"/>
                <a:cs typeface="Calibri"/>
              </a:rPr>
              <a:t> </a:t>
            </a:r>
            <a:r>
              <a:rPr sz="1594" dirty="0">
                <a:latin typeface="Calibri"/>
                <a:cs typeface="Calibri"/>
              </a:rPr>
              <a:t>Dark</a:t>
            </a:r>
            <a:r>
              <a:rPr sz="1594" spc="-31" dirty="0">
                <a:latin typeface="Calibri"/>
                <a:cs typeface="Calibri"/>
              </a:rPr>
              <a:t> </a:t>
            </a:r>
            <a:r>
              <a:rPr sz="1594" dirty="0">
                <a:latin typeface="Calibri"/>
                <a:cs typeface="Calibri"/>
              </a:rPr>
              <a:t>blue</a:t>
            </a:r>
            <a:r>
              <a:rPr sz="1594" spc="-22" dirty="0">
                <a:latin typeface="Calibri"/>
                <a:cs typeface="Calibri"/>
              </a:rPr>
              <a:t> </a:t>
            </a:r>
            <a:r>
              <a:rPr sz="1594" dirty="0">
                <a:latin typeface="Calibri"/>
                <a:cs typeface="Calibri"/>
              </a:rPr>
              <a:t>is</a:t>
            </a:r>
            <a:r>
              <a:rPr sz="1594" spc="-22" dirty="0">
                <a:latin typeface="Calibri"/>
                <a:cs typeface="Calibri"/>
              </a:rPr>
              <a:t> </a:t>
            </a:r>
            <a:r>
              <a:rPr sz="1594" dirty="0">
                <a:latin typeface="Calibri"/>
                <a:cs typeface="Calibri"/>
              </a:rPr>
              <a:t>for</a:t>
            </a:r>
            <a:r>
              <a:rPr sz="1594" spc="-22" dirty="0">
                <a:latin typeface="Calibri"/>
                <a:cs typeface="Calibri"/>
              </a:rPr>
              <a:t> </a:t>
            </a:r>
            <a:r>
              <a:rPr sz="1594" dirty="0">
                <a:latin typeface="Calibri"/>
                <a:cs typeface="Calibri"/>
              </a:rPr>
              <a:t>the</a:t>
            </a:r>
            <a:r>
              <a:rPr sz="1594" spc="-27" dirty="0">
                <a:latin typeface="Calibri"/>
                <a:cs typeface="Calibri"/>
              </a:rPr>
              <a:t> </a:t>
            </a:r>
            <a:r>
              <a:rPr sz="1594" spc="-18" dirty="0">
                <a:latin typeface="Calibri"/>
                <a:cs typeface="Calibri"/>
              </a:rPr>
              <a:t>most</a:t>
            </a:r>
            <a:endParaRPr sz="1594">
              <a:latin typeface="Calibri"/>
              <a:cs typeface="Calibri"/>
            </a:endParaRPr>
          </a:p>
          <a:p>
            <a:pPr marL="323990"/>
            <a:r>
              <a:rPr sz="1594" dirty="0">
                <a:latin typeface="Calibri"/>
                <a:cs typeface="Calibri"/>
              </a:rPr>
              <a:t>deprived</a:t>
            </a:r>
            <a:r>
              <a:rPr sz="1594" spc="-31" dirty="0">
                <a:latin typeface="Calibri"/>
                <a:cs typeface="Calibri"/>
              </a:rPr>
              <a:t> </a:t>
            </a:r>
            <a:r>
              <a:rPr sz="1594" dirty="0">
                <a:latin typeface="Calibri"/>
                <a:cs typeface="Calibri"/>
              </a:rPr>
              <a:t>decile,</a:t>
            </a:r>
            <a:r>
              <a:rPr sz="1594" spc="-40" dirty="0">
                <a:latin typeface="Calibri"/>
                <a:cs typeface="Calibri"/>
              </a:rPr>
              <a:t> </a:t>
            </a:r>
            <a:r>
              <a:rPr sz="1594" dirty="0">
                <a:latin typeface="Calibri"/>
                <a:cs typeface="Calibri"/>
              </a:rPr>
              <a:t>light</a:t>
            </a:r>
            <a:r>
              <a:rPr sz="1594" spc="-40" dirty="0">
                <a:latin typeface="Calibri"/>
                <a:cs typeface="Calibri"/>
              </a:rPr>
              <a:t> </a:t>
            </a:r>
            <a:r>
              <a:rPr sz="1594" dirty="0">
                <a:latin typeface="Calibri"/>
                <a:cs typeface="Calibri"/>
              </a:rPr>
              <a:t>blue</a:t>
            </a:r>
            <a:r>
              <a:rPr sz="1594" spc="-31" dirty="0">
                <a:latin typeface="Calibri"/>
                <a:cs typeface="Calibri"/>
              </a:rPr>
              <a:t> </a:t>
            </a:r>
            <a:r>
              <a:rPr sz="1594" dirty="0">
                <a:latin typeface="Calibri"/>
                <a:cs typeface="Calibri"/>
              </a:rPr>
              <a:t>is</a:t>
            </a:r>
            <a:r>
              <a:rPr sz="1594" spc="-22" dirty="0">
                <a:latin typeface="Calibri"/>
                <a:cs typeface="Calibri"/>
              </a:rPr>
              <a:t> </a:t>
            </a:r>
            <a:r>
              <a:rPr sz="1594" dirty="0">
                <a:latin typeface="Calibri"/>
                <a:cs typeface="Calibri"/>
              </a:rPr>
              <a:t>for</a:t>
            </a:r>
            <a:r>
              <a:rPr sz="1594" spc="-31" dirty="0">
                <a:latin typeface="Calibri"/>
                <a:cs typeface="Calibri"/>
              </a:rPr>
              <a:t> </a:t>
            </a:r>
            <a:r>
              <a:rPr sz="1594" dirty="0">
                <a:latin typeface="Calibri"/>
                <a:cs typeface="Calibri"/>
              </a:rPr>
              <a:t>the</a:t>
            </a:r>
            <a:r>
              <a:rPr sz="1594" spc="-31" dirty="0">
                <a:latin typeface="Calibri"/>
                <a:cs typeface="Calibri"/>
              </a:rPr>
              <a:t> </a:t>
            </a:r>
            <a:r>
              <a:rPr sz="1594" dirty="0">
                <a:latin typeface="Calibri"/>
                <a:cs typeface="Calibri"/>
              </a:rPr>
              <a:t>second</a:t>
            </a:r>
            <a:r>
              <a:rPr sz="1594" spc="-27" dirty="0">
                <a:latin typeface="Calibri"/>
                <a:cs typeface="Calibri"/>
              </a:rPr>
              <a:t> </a:t>
            </a:r>
            <a:r>
              <a:rPr sz="1594" dirty="0">
                <a:latin typeface="Calibri"/>
                <a:cs typeface="Calibri"/>
              </a:rPr>
              <a:t>most</a:t>
            </a:r>
            <a:r>
              <a:rPr sz="1594" spc="-35" dirty="0">
                <a:latin typeface="Calibri"/>
                <a:cs typeface="Calibri"/>
              </a:rPr>
              <a:t> </a:t>
            </a:r>
            <a:r>
              <a:rPr sz="1594" dirty="0">
                <a:latin typeface="Calibri"/>
                <a:cs typeface="Calibri"/>
              </a:rPr>
              <a:t>deprived</a:t>
            </a:r>
            <a:r>
              <a:rPr sz="1594" spc="-31" dirty="0">
                <a:latin typeface="Calibri"/>
                <a:cs typeface="Calibri"/>
              </a:rPr>
              <a:t> </a:t>
            </a:r>
            <a:r>
              <a:rPr sz="1594" dirty="0">
                <a:latin typeface="Calibri"/>
                <a:cs typeface="Calibri"/>
              </a:rPr>
              <a:t>decile.</a:t>
            </a:r>
            <a:r>
              <a:rPr sz="1594" spc="-27" dirty="0">
                <a:latin typeface="Calibri"/>
                <a:cs typeface="Calibri"/>
              </a:rPr>
              <a:t> </a:t>
            </a:r>
            <a:r>
              <a:rPr sz="1594" dirty="0">
                <a:latin typeface="Calibri"/>
                <a:cs typeface="Calibri"/>
              </a:rPr>
              <a:t>Other</a:t>
            </a:r>
            <a:r>
              <a:rPr sz="1594" spc="-35" dirty="0">
                <a:latin typeface="Calibri"/>
                <a:cs typeface="Calibri"/>
              </a:rPr>
              <a:t> </a:t>
            </a:r>
            <a:r>
              <a:rPr sz="1594" dirty="0">
                <a:latin typeface="Calibri"/>
                <a:cs typeface="Calibri"/>
              </a:rPr>
              <a:t>deprivation</a:t>
            </a:r>
            <a:r>
              <a:rPr sz="1594" spc="-35" dirty="0">
                <a:latin typeface="Calibri"/>
                <a:cs typeface="Calibri"/>
              </a:rPr>
              <a:t> </a:t>
            </a:r>
            <a:r>
              <a:rPr sz="1594" dirty="0">
                <a:latin typeface="Calibri"/>
                <a:cs typeface="Calibri"/>
              </a:rPr>
              <a:t>deciles</a:t>
            </a:r>
            <a:r>
              <a:rPr sz="1594" spc="-27" dirty="0">
                <a:latin typeface="Calibri"/>
                <a:cs typeface="Calibri"/>
              </a:rPr>
              <a:t> </a:t>
            </a:r>
            <a:r>
              <a:rPr sz="1594" dirty="0">
                <a:latin typeface="Calibri"/>
                <a:cs typeface="Calibri"/>
              </a:rPr>
              <a:t>are</a:t>
            </a:r>
            <a:r>
              <a:rPr sz="1594" spc="-31" dirty="0">
                <a:latin typeface="Calibri"/>
                <a:cs typeface="Calibri"/>
              </a:rPr>
              <a:t> </a:t>
            </a:r>
            <a:r>
              <a:rPr sz="1594" dirty="0">
                <a:latin typeface="Calibri"/>
                <a:cs typeface="Calibri"/>
              </a:rPr>
              <a:t>left</a:t>
            </a:r>
            <a:r>
              <a:rPr sz="1594" spc="-40" dirty="0">
                <a:latin typeface="Calibri"/>
                <a:cs typeface="Calibri"/>
              </a:rPr>
              <a:t> </a:t>
            </a:r>
            <a:r>
              <a:rPr sz="1594" spc="-9" dirty="0">
                <a:latin typeface="Calibri"/>
                <a:cs typeface="Calibri"/>
              </a:rPr>
              <a:t>unshaded.</a:t>
            </a:r>
            <a:endParaRPr sz="1594">
              <a:latin typeface="Calibri"/>
              <a:cs typeface="Calibri"/>
            </a:endParaRPr>
          </a:p>
          <a:p>
            <a:pPr marL="11250">
              <a:spcBef>
                <a:spcPts val="682"/>
              </a:spcBef>
            </a:pPr>
            <a:r>
              <a:rPr sz="1196" spc="-9" dirty="0">
                <a:latin typeface="Calibri"/>
                <a:cs typeface="Calibri"/>
              </a:rPr>
              <a:t>Interactive</a:t>
            </a:r>
            <a:r>
              <a:rPr sz="1196" spc="-18" dirty="0">
                <a:latin typeface="Calibri"/>
                <a:cs typeface="Calibri"/>
              </a:rPr>
              <a:t> </a:t>
            </a:r>
            <a:r>
              <a:rPr sz="1196" spc="-9" dirty="0">
                <a:latin typeface="Calibri"/>
                <a:cs typeface="Calibri"/>
              </a:rPr>
              <a:t>version</a:t>
            </a:r>
            <a:r>
              <a:rPr sz="1196" spc="-13" dirty="0">
                <a:latin typeface="Calibri"/>
                <a:cs typeface="Calibri"/>
              </a:rPr>
              <a:t> </a:t>
            </a:r>
            <a:r>
              <a:rPr sz="1196" dirty="0">
                <a:latin typeface="Calibri"/>
                <a:cs typeface="Calibri"/>
              </a:rPr>
              <a:t>can</a:t>
            </a:r>
            <a:r>
              <a:rPr sz="1196" spc="-13" dirty="0">
                <a:latin typeface="Calibri"/>
                <a:cs typeface="Calibri"/>
              </a:rPr>
              <a:t> </a:t>
            </a:r>
            <a:r>
              <a:rPr sz="1196" dirty="0">
                <a:latin typeface="Calibri"/>
                <a:cs typeface="Calibri"/>
              </a:rPr>
              <a:t>be</a:t>
            </a:r>
            <a:r>
              <a:rPr sz="1196" spc="-13" dirty="0">
                <a:latin typeface="Calibri"/>
                <a:cs typeface="Calibri"/>
              </a:rPr>
              <a:t> </a:t>
            </a:r>
            <a:r>
              <a:rPr sz="1196" dirty="0">
                <a:latin typeface="Calibri"/>
                <a:cs typeface="Calibri"/>
              </a:rPr>
              <a:t>viewed</a:t>
            </a:r>
            <a:r>
              <a:rPr sz="1196" spc="-13" dirty="0">
                <a:latin typeface="Calibri"/>
                <a:cs typeface="Calibri"/>
              </a:rPr>
              <a:t> </a:t>
            </a:r>
            <a:r>
              <a:rPr sz="1196" dirty="0">
                <a:latin typeface="Calibri"/>
                <a:cs typeface="Calibri"/>
              </a:rPr>
              <a:t>in</a:t>
            </a:r>
            <a:r>
              <a:rPr sz="1196" spc="-13" dirty="0">
                <a:latin typeface="Calibri"/>
                <a:cs typeface="Calibri"/>
              </a:rPr>
              <a:t> </a:t>
            </a:r>
            <a:r>
              <a:rPr sz="1196" dirty="0">
                <a:latin typeface="Calibri"/>
                <a:cs typeface="Calibri"/>
              </a:rPr>
              <a:t>tableau:</a:t>
            </a:r>
            <a:r>
              <a:rPr sz="1196" spc="9" dirty="0">
                <a:latin typeface="Calibri"/>
                <a:cs typeface="Calibri"/>
              </a:rPr>
              <a:t> </a:t>
            </a:r>
            <a:r>
              <a:rPr sz="1196" u="sng" spc="-9" dirty="0">
                <a:solidFill>
                  <a:srgbClr val="0462C0"/>
                </a:solidFill>
                <a:uFill>
                  <a:solidFill>
                    <a:srgbClr val="0462C0"/>
                  </a:solidFill>
                </a:uFill>
                <a:latin typeface="Calibri"/>
                <a:cs typeface="Calibri"/>
                <a:hlinkClick r:id="rId3"/>
              </a:rPr>
              <a:t>https://tabanalytics.data.england.nhs.uk/#/site/viewpoint/views/PopDemo_CORE20/CORE20?:iid=1</a:t>
            </a:r>
            <a:r>
              <a:rPr sz="1196" spc="22" dirty="0">
                <a:solidFill>
                  <a:srgbClr val="0462C0"/>
                </a:solidFill>
                <a:latin typeface="Calibri"/>
                <a:cs typeface="Calibri"/>
              </a:rPr>
              <a:t> </a:t>
            </a:r>
            <a:r>
              <a:rPr sz="1196" spc="-18" dirty="0">
                <a:latin typeface="Calibri"/>
                <a:cs typeface="Calibri"/>
              </a:rPr>
              <a:t>(OKTA</a:t>
            </a:r>
            <a:r>
              <a:rPr sz="1196" spc="-13" dirty="0">
                <a:latin typeface="Calibri"/>
                <a:cs typeface="Calibri"/>
              </a:rPr>
              <a:t> </a:t>
            </a:r>
            <a:r>
              <a:rPr sz="1196" dirty="0">
                <a:latin typeface="Calibri"/>
                <a:cs typeface="Calibri"/>
              </a:rPr>
              <a:t>account</a:t>
            </a:r>
            <a:r>
              <a:rPr sz="1196" spc="-4" dirty="0">
                <a:latin typeface="Calibri"/>
                <a:cs typeface="Calibri"/>
              </a:rPr>
              <a:t> </a:t>
            </a:r>
            <a:r>
              <a:rPr sz="1196" spc="-9" dirty="0">
                <a:latin typeface="Calibri"/>
                <a:cs typeface="Calibri"/>
              </a:rPr>
              <a:t>required)</a:t>
            </a:r>
            <a:endParaRPr sz="1196">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CCEBA"/>
        </a:solidFill>
        <a:effectLst/>
      </p:bgPr>
    </p:bg>
    <p:spTree>
      <p:nvGrpSpPr>
        <p:cNvPr id="1" name="Shape 293"/>
        <p:cNvGrpSpPr/>
        <p:nvPr/>
      </p:nvGrpSpPr>
      <p:grpSpPr>
        <a:xfrm>
          <a:off x="0" y="0"/>
          <a:ext cx="0" cy="0"/>
          <a:chOff x="0" y="0"/>
          <a:chExt cx="0" cy="0"/>
        </a:xfrm>
      </p:grpSpPr>
      <p:sp>
        <p:nvSpPr>
          <p:cNvPr id="294" name="Google Shape;294;p39"/>
          <p:cNvSpPr/>
          <p:nvPr/>
        </p:nvSpPr>
        <p:spPr>
          <a:xfrm>
            <a:off x="0" y="764798"/>
            <a:ext cx="8304000" cy="1902600"/>
          </a:xfrm>
          <a:prstGeom prst="rect">
            <a:avLst/>
          </a:prstGeom>
          <a:solidFill>
            <a:schemeClr val="lt1"/>
          </a:solidFill>
          <a:ln w="152400" cap="flat" cmpd="sng">
            <a:solidFill>
              <a:schemeClr val="lt1"/>
            </a:solidFill>
            <a:prstDash val="solid"/>
            <a:round/>
            <a:headEnd type="none" w="sm" len="sm"/>
            <a:tailEnd type="none" w="sm" len="sm"/>
          </a:ln>
        </p:spPr>
        <p:txBody>
          <a:bodyPr spcFirstLastPara="1" wrap="square" lIns="92050" tIns="92050" rIns="92050" bIns="92050" anchor="ctr" anchorCtr="0">
            <a:noAutofit/>
          </a:bodyPr>
          <a:lstStyle/>
          <a:p>
            <a:pPr marL="0" lvl="0" indent="0" algn="l" rtl="0">
              <a:spcBef>
                <a:spcPts val="0"/>
              </a:spcBef>
              <a:spcAft>
                <a:spcPts val="0"/>
              </a:spcAft>
              <a:buNone/>
            </a:pPr>
            <a:endParaRPr/>
          </a:p>
        </p:txBody>
      </p:sp>
      <p:sp>
        <p:nvSpPr>
          <p:cNvPr id="295" name="Google Shape;295;p39"/>
          <p:cNvSpPr/>
          <p:nvPr/>
        </p:nvSpPr>
        <p:spPr>
          <a:xfrm>
            <a:off x="2908880" y="662793"/>
            <a:ext cx="468300" cy="2106600"/>
          </a:xfrm>
          <a:prstGeom prst="chevron">
            <a:avLst>
              <a:gd name="adj" fmla="val 67411"/>
            </a:avLst>
          </a:prstGeom>
          <a:solidFill>
            <a:srgbClr val="FCCEBA"/>
          </a:solidFill>
          <a:ln>
            <a:noFill/>
          </a:ln>
        </p:spPr>
        <p:txBody>
          <a:bodyPr spcFirstLastPara="1" wrap="square" lIns="92050" tIns="92050" rIns="92050" bIns="92050" anchor="ctr" anchorCtr="0">
            <a:noAutofit/>
          </a:bodyPr>
          <a:lstStyle/>
          <a:p>
            <a:pPr marL="0" lvl="0" indent="0" algn="l" rtl="0">
              <a:spcBef>
                <a:spcPts val="0"/>
              </a:spcBef>
              <a:spcAft>
                <a:spcPts val="0"/>
              </a:spcAft>
              <a:buNone/>
            </a:pPr>
            <a:endParaRPr/>
          </a:p>
        </p:txBody>
      </p:sp>
      <p:sp>
        <p:nvSpPr>
          <p:cNvPr id="296" name="Google Shape;296;p39"/>
          <p:cNvSpPr/>
          <p:nvPr/>
        </p:nvSpPr>
        <p:spPr>
          <a:xfrm rot="5400000">
            <a:off x="6157270" y="721602"/>
            <a:ext cx="4245300" cy="4331700"/>
          </a:xfrm>
          <a:prstGeom prst="blockArc">
            <a:avLst>
              <a:gd name="adj1" fmla="val 10800000"/>
              <a:gd name="adj2" fmla="val 21587824"/>
              <a:gd name="adj3" fmla="val 44806"/>
            </a:avLst>
          </a:prstGeom>
          <a:solidFill>
            <a:schemeClr val="lt1"/>
          </a:solidFill>
          <a:ln w="152400" cap="flat" cmpd="sng">
            <a:solidFill>
              <a:schemeClr val="lt1"/>
            </a:solidFill>
            <a:prstDash val="solid"/>
            <a:round/>
            <a:headEnd type="none" w="sm" len="sm"/>
            <a:tailEnd type="none" w="sm" len="sm"/>
          </a:ln>
        </p:spPr>
        <p:txBody>
          <a:bodyPr spcFirstLastPara="1" wrap="square" lIns="92050" tIns="92050" rIns="92050" bIns="92050" anchor="ctr" anchorCtr="0">
            <a:noAutofit/>
          </a:bodyPr>
          <a:lstStyle/>
          <a:p>
            <a:pPr marL="0" lvl="0" indent="0" algn="l" rtl="0">
              <a:spcBef>
                <a:spcPts val="0"/>
              </a:spcBef>
              <a:spcAft>
                <a:spcPts val="0"/>
              </a:spcAft>
              <a:buNone/>
            </a:pPr>
            <a:endParaRPr/>
          </a:p>
        </p:txBody>
      </p:sp>
      <p:sp>
        <p:nvSpPr>
          <p:cNvPr id="297" name="Google Shape;297;p39"/>
          <p:cNvSpPr/>
          <p:nvPr/>
        </p:nvSpPr>
        <p:spPr>
          <a:xfrm>
            <a:off x="2525376" y="3105511"/>
            <a:ext cx="5806800" cy="1902600"/>
          </a:xfrm>
          <a:prstGeom prst="rect">
            <a:avLst/>
          </a:prstGeom>
          <a:solidFill>
            <a:schemeClr val="lt1"/>
          </a:solidFill>
          <a:ln w="152400" cap="flat" cmpd="sng">
            <a:solidFill>
              <a:schemeClr val="lt1"/>
            </a:solidFill>
            <a:prstDash val="solid"/>
            <a:round/>
            <a:headEnd type="none" w="sm" len="sm"/>
            <a:tailEnd type="none" w="sm" len="sm"/>
          </a:ln>
        </p:spPr>
        <p:txBody>
          <a:bodyPr spcFirstLastPara="1" wrap="square" lIns="92050" tIns="92050" rIns="92050" bIns="92050" anchor="ctr" anchorCtr="0">
            <a:noAutofit/>
          </a:bodyPr>
          <a:lstStyle/>
          <a:p>
            <a:pPr marL="0" lvl="0" indent="0" algn="l" rtl="0">
              <a:spcBef>
                <a:spcPts val="0"/>
              </a:spcBef>
              <a:spcAft>
                <a:spcPts val="0"/>
              </a:spcAft>
              <a:buNone/>
            </a:pPr>
            <a:endParaRPr/>
          </a:p>
        </p:txBody>
      </p:sp>
      <p:sp>
        <p:nvSpPr>
          <p:cNvPr id="298" name="Google Shape;298;p39"/>
          <p:cNvSpPr/>
          <p:nvPr/>
        </p:nvSpPr>
        <p:spPr>
          <a:xfrm>
            <a:off x="2525375" y="5446250"/>
            <a:ext cx="7647900" cy="1902600"/>
          </a:xfrm>
          <a:prstGeom prst="rect">
            <a:avLst/>
          </a:prstGeom>
          <a:solidFill>
            <a:schemeClr val="lt1"/>
          </a:solidFill>
          <a:ln w="152400" cap="flat" cmpd="sng">
            <a:solidFill>
              <a:schemeClr val="lt1"/>
            </a:solidFill>
            <a:prstDash val="solid"/>
            <a:round/>
            <a:headEnd type="none" w="sm" len="sm"/>
            <a:tailEnd type="none" w="sm" len="sm"/>
          </a:ln>
        </p:spPr>
        <p:txBody>
          <a:bodyPr spcFirstLastPara="1" wrap="square" lIns="92050" tIns="92050" rIns="92050" bIns="92050" anchor="ctr" anchorCtr="0">
            <a:noAutofit/>
          </a:bodyPr>
          <a:lstStyle/>
          <a:p>
            <a:pPr marL="0" lvl="0" indent="0" algn="l" rtl="0">
              <a:spcBef>
                <a:spcPts val="0"/>
              </a:spcBef>
              <a:spcAft>
                <a:spcPts val="0"/>
              </a:spcAft>
              <a:buNone/>
            </a:pPr>
            <a:endParaRPr/>
          </a:p>
        </p:txBody>
      </p:sp>
      <p:sp>
        <p:nvSpPr>
          <p:cNvPr id="299" name="Google Shape;299;p39"/>
          <p:cNvSpPr/>
          <p:nvPr/>
        </p:nvSpPr>
        <p:spPr>
          <a:xfrm>
            <a:off x="5239650" y="5448050"/>
            <a:ext cx="5420400" cy="1902600"/>
          </a:xfrm>
          <a:prstGeom prst="chevron">
            <a:avLst>
              <a:gd name="adj" fmla="val 15868"/>
            </a:avLst>
          </a:prstGeom>
          <a:solidFill>
            <a:srgbClr val="006278"/>
          </a:solidFill>
          <a:ln w="152400" cap="flat" cmpd="sng">
            <a:solidFill>
              <a:srgbClr val="006278"/>
            </a:solidFill>
            <a:prstDash val="solid"/>
            <a:round/>
            <a:headEnd type="none" w="sm" len="sm"/>
            <a:tailEnd type="none" w="sm" len="sm"/>
          </a:ln>
        </p:spPr>
        <p:txBody>
          <a:bodyPr spcFirstLastPara="1" wrap="square" lIns="92050" tIns="92050" rIns="92050" bIns="92050" anchor="ctr" anchorCtr="0">
            <a:noAutofit/>
          </a:bodyPr>
          <a:lstStyle/>
          <a:p>
            <a:pPr marL="0" lvl="0" indent="0" algn="l" rtl="0">
              <a:spcBef>
                <a:spcPts val="0"/>
              </a:spcBef>
              <a:spcAft>
                <a:spcPts val="0"/>
              </a:spcAft>
              <a:buNone/>
            </a:pPr>
            <a:endParaRPr/>
          </a:p>
        </p:txBody>
      </p:sp>
      <p:sp>
        <p:nvSpPr>
          <p:cNvPr id="300" name="Google Shape;300;p39"/>
          <p:cNvSpPr/>
          <p:nvPr/>
        </p:nvSpPr>
        <p:spPr>
          <a:xfrm rot="-5400000">
            <a:off x="439262" y="3062210"/>
            <a:ext cx="4245300" cy="4331700"/>
          </a:xfrm>
          <a:prstGeom prst="blockArc">
            <a:avLst>
              <a:gd name="adj1" fmla="val 10800000"/>
              <a:gd name="adj2" fmla="val 21587824"/>
              <a:gd name="adj3" fmla="val 44806"/>
            </a:avLst>
          </a:prstGeom>
          <a:solidFill>
            <a:schemeClr val="lt1"/>
          </a:solidFill>
          <a:ln w="152400" cap="flat" cmpd="sng">
            <a:solidFill>
              <a:schemeClr val="lt1"/>
            </a:solidFill>
            <a:prstDash val="solid"/>
            <a:round/>
            <a:headEnd type="none" w="sm" len="sm"/>
            <a:tailEnd type="none" w="sm" len="sm"/>
          </a:ln>
        </p:spPr>
        <p:txBody>
          <a:bodyPr spcFirstLastPara="1" wrap="square" lIns="92050" tIns="92050" rIns="92050" bIns="92050" anchor="ctr" anchorCtr="0">
            <a:noAutofit/>
          </a:bodyPr>
          <a:lstStyle/>
          <a:p>
            <a:pPr marL="0" lvl="0" indent="0" algn="l" rtl="0">
              <a:spcBef>
                <a:spcPts val="0"/>
              </a:spcBef>
              <a:spcAft>
                <a:spcPts val="0"/>
              </a:spcAft>
              <a:buNone/>
            </a:pPr>
            <a:endParaRPr/>
          </a:p>
        </p:txBody>
      </p:sp>
      <p:pic>
        <p:nvPicPr>
          <p:cNvPr id="301" name="Google Shape;301;p39"/>
          <p:cNvPicPr preferRelativeResize="0"/>
          <p:nvPr/>
        </p:nvPicPr>
        <p:blipFill>
          <a:blip r:embed="rId3">
            <a:alphaModFix/>
          </a:blip>
          <a:stretch>
            <a:fillRect/>
          </a:stretch>
        </p:blipFill>
        <p:spPr>
          <a:xfrm>
            <a:off x="1922470" y="719648"/>
            <a:ext cx="1833352" cy="2593289"/>
          </a:xfrm>
          <a:prstGeom prst="rect">
            <a:avLst/>
          </a:prstGeom>
          <a:noFill/>
          <a:ln>
            <a:noFill/>
          </a:ln>
        </p:spPr>
      </p:pic>
      <p:sp>
        <p:nvSpPr>
          <p:cNvPr id="302" name="Google Shape;302;p39"/>
          <p:cNvSpPr/>
          <p:nvPr/>
        </p:nvSpPr>
        <p:spPr>
          <a:xfrm>
            <a:off x="3468769" y="960956"/>
            <a:ext cx="208800" cy="206700"/>
          </a:xfrm>
          <a:prstGeom prst="ellipse">
            <a:avLst/>
          </a:prstGeom>
          <a:solidFill>
            <a:srgbClr val="006278"/>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1000" b="1">
                <a:solidFill>
                  <a:srgbClr val="FFFFFF"/>
                </a:solidFill>
                <a:latin typeface="Open Sans"/>
                <a:ea typeface="Open Sans"/>
                <a:cs typeface="Open Sans"/>
                <a:sym typeface="Open Sans"/>
              </a:rPr>
              <a:t>1</a:t>
            </a:r>
            <a:endParaRPr sz="1000" b="1">
              <a:solidFill>
                <a:srgbClr val="FFFFFF"/>
              </a:solidFill>
              <a:latin typeface="Open Sans"/>
              <a:ea typeface="Open Sans"/>
              <a:cs typeface="Open Sans"/>
              <a:sym typeface="Open Sans"/>
            </a:endParaRPr>
          </a:p>
        </p:txBody>
      </p:sp>
      <p:sp>
        <p:nvSpPr>
          <p:cNvPr id="303" name="Google Shape;303;p39"/>
          <p:cNvSpPr/>
          <p:nvPr/>
        </p:nvSpPr>
        <p:spPr>
          <a:xfrm>
            <a:off x="6797944" y="960956"/>
            <a:ext cx="208800" cy="206700"/>
          </a:xfrm>
          <a:prstGeom prst="ellipse">
            <a:avLst/>
          </a:prstGeom>
          <a:solidFill>
            <a:srgbClr val="006278"/>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1000" b="1">
                <a:solidFill>
                  <a:srgbClr val="FFFFFF"/>
                </a:solidFill>
                <a:latin typeface="Open Sans"/>
                <a:ea typeface="Open Sans"/>
                <a:cs typeface="Open Sans"/>
                <a:sym typeface="Open Sans"/>
              </a:rPr>
              <a:t>2</a:t>
            </a:r>
            <a:endParaRPr sz="1000" b="1">
              <a:solidFill>
                <a:srgbClr val="FFFFFF"/>
              </a:solidFill>
              <a:latin typeface="Open Sans"/>
              <a:ea typeface="Open Sans"/>
              <a:cs typeface="Open Sans"/>
              <a:sym typeface="Open Sans"/>
            </a:endParaRPr>
          </a:p>
        </p:txBody>
      </p:sp>
      <p:sp>
        <p:nvSpPr>
          <p:cNvPr id="304" name="Google Shape;304;p39"/>
          <p:cNvSpPr/>
          <p:nvPr/>
        </p:nvSpPr>
        <p:spPr>
          <a:xfrm>
            <a:off x="7665039" y="3339900"/>
            <a:ext cx="200880" cy="191057"/>
          </a:xfrm>
          <a:prstGeom prst="ellipse">
            <a:avLst/>
          </a:prstGeom>
          <a:solidFill>
            <a:srgbClr val="006278"/>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1000" b="1" dirty="0">
                <a:solidFill>
                  <a:srgbClr val="FFFFFF"/>
                </a:solidFill>
                <a:latin typeface="Open Sans"/>
                <a:ea typeface="Open Sans"/>
                <a:cs typeface="Open Sans"/>
                <a:sym typeface="Open Sans"/>
              </a:rPr>
              <a:t>3</a:t>
            </a:r>
            <a:endParaRPr sz="1000" b="1" dirty="0">
              <a:solidFill>
                <a:srgbClr val="FFFFFF"/>
              </a:solidFill>
              <a:latin typeface="Open Sans"/>
              <a:ea typeface="Open Sans"/>
              <a:cs typeface="Open Sans"/>
              <a:sym typeface="Open Sans"/>
            </a:endParaRPr>
          </a:p>
        </p:txBody>
      </p:sp>
      <p:sp>
        <p:nvSpPr>
          <p:cNvPr id="305" name="Google Shape;305;p39"/>
          <p:cNvSpPr/>
          <p:nvPr/>
        </p:nvSpPr>
        <p:spPr>
          <a:xfrm>
            <a:off x="4574978" y="3324245"/>
            <a:ext cx="208800" cy="206700"/>
          </a:xfrm>
          <a:prstGeom prst="ellipse">
            <a:avLst/>
          </a:prstGeom>
          <a:solidFill>
            <a:srgbClr val="006278"/>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1000" b="1">
                <a:solidFill>
                  <a:srgbClr val="FFFFFF"/>
                </a:solidFill>
                <a:latin typeface="Open Sans"/>
                <a:ea typeface="Open Sans"/>
                <a:cs typeface="Open Sans"/>
                <a:sym typeface="Open Sans"/>
              </a:rPr>
              <a:t>4</a:t>
            </a:r>
            <a:endParaRPr sz="1000" b="1">
              <a:solidFill>
                <a:srgbClr val="FFFFFF"/>
              </a:solidFill>
              <a:latin typeface="Open Sans"/>
              <a:ea typeface="Open Sans"/>
              <a:cs typeface="Open Sans"/>
              <a:sym typeface="Open Sans"/>
            </a:endParaRPr>
          </a:p>
        </p:txBody>
      </p:sp>
      <p:sp>
        <p:nvSpPr>
          <p:cNvPr id="306" name="Google Shape;306;p39"/>
          <p:cNvSpPr/>
          <p:nvPr/>
        </p:nvSpPr>
        <p:spPr>
          <a:xfrm>
            <a:off x="1264568" y="3315970"/>
            <a:ext cx="208800" cy="206700"/>
          </a:xfrm>
          <a:prstGeom prst="ellipse">
            <a:avLst/>
          </a:prstGeom>
          <a:solidFill>
            <a:srgbClr val="006278"/>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1000" b="1">
                <a:solidFill>
                  <a:srgbClr val="FFFFFF"/>
                </a:solidFill>
                <a:latin typeface="Open Sans"/>
                <a:ea typeface="Open Sans"/>
                <a:cs typeface="Open Sans"/>
                <a:sym typeface="Open Sans"/>
              </a:rPr>
              <a:t>5</a:t>
            </a:r>
            <a:endParaRPr sz="1000" b="1">
              <a:solidFill>
                <a:srgbClr val="FFFFFF"/>
              </a:solidFill>
              <a:latin typeface="Open Sans"/>
              <a:ea typeface="Open Sans"/>
              <a:cs typeface="Open Sans"/>
              <a:sym typeface="Open Sans"/>
            </a:endParaRPr>
          </a:p>
        </p:txBody>
      </p:sp>
      <p:sp>
        <p:nvSpPr>
          <p:cNvPr id="307" name="Google Shape;307;p39"/>
          <p:cNvSpPr/>
          <p:nvPr/>
        </p:nvSpPr>
        <p:spPr>
          <a:xfrm>
            <a:off x="1777842" y="5500175"/>
            <a:ext cx="183650" cy="194043"/>
          </a:xfrm>
          <a:prstGeom prst="ellipse">
            <a:avLst/>
          </a:prstGeom>
          <a:solidFill>
            <a:srgbClr val="006278"/>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1000" b="1" dirty="0">
                <a:solidFill>
                  <a:srgbClr val="FFFFFF"/>
                </a:solidFill>
                <a:latin typeface="Open Sans"/>
                <a:ea typeface="Open Sans"/>
                <a:cs typeface="Open Sans"/>
                <a:sym typeface="Open Sans"/>
              </a:rPr>
              <a:t>6</a:t>
            </a:r>
            <a:endParaRPr sz="1000" b="1" dirty="0">
              <a:solidFill>
                <a:srgbClr val="FFFFFF"/>
              </a:solidFill>
              <a:latin typeface="Open Sans"/>
              <a:ea typeface="Open Sans"/>
              <a:cs typeface="Open Sans"/>
              <a:sym typeface="Open Sans"/>
            </a:endParaRPr>
          </a:p>
        </p:txBody>
      </p:sp>
      <p:sp>
        <p:nvSpPr>
          <p:cNvPr id="309" name="Google Shape;309;p39"/>
          <p:cNvSpPr/>
          <p:nvPr/>
        </p:nvSpPr>
        <p:spPr>
          <a:xfrm>
            <a:off x="5071878" y="5344244"/>
            <a:ext cx="468300" cy="2106600"/>
          </a:xfrm>
          <a:prstGeom prst="chevron">
            <a:avLst>
              <a:gd name="adj" fmla="val 67411"/>
            </a:avLst>
          </a:prstGeom>
          <a:solidFill>
            <a:srgbClr val="FCCEBA"/>
          </a:solidFill>
          <a:ln>
            <a:noFill/>
          </a:ln>
        </p:spPr>
        <p:txBody>
          <a:bodyPr spcFirstLastPara="1" wrap="square" lIns="92050" tIns="92050" rIns="92050" bIns="92050" anchor="ctr" anchorCtr="0">
            <a:noAutofit/>
          </a:bodyPr>
          <a:lstStyle/>
          <a:p>
            <a:pPr marL="0" lvl="0" indent="0" algn="l" rtl="0">
              <a:spcBef>
                <a:spcPts val="0"/>
              </a:spcBef>
              <a:spcAft>
                <a:spcPts val="0"/>
              </a:spcAft>
              <a:buNone/>
            </a:pPr>
            <a:endParaRPr/>
          </a:p>
        </p:txBody>
      </p:sp>
      <p:sp>
        <p:nvSpPr>
          <p:cNvPr id="310" name="Google Shape;310;p39"/>
          <p:cNvSpPr/>
          <p:nvPr/>
        </p:nvSpPr>
        <p:spPr>
          <a:xfrm>
            <a:off x="6067088" y="805601"/>
            <a:ext cx="4205400" cy="4163700"/>
          </a:xfrm>
          <a:prstGeom prst="arc">
            <a:avLst>
              <a:gd name="adj1" fmla="val 19831342"/>
              <a:gd name="adj2" fmla="val 575203"/>
            </a:avLst>
          </a:prstGeom>
          <a:noFill/>
          <a:ln w="28575" cap="flat" cmpd="sng">
            <a:solidFill>
              <a:srgbClr val="006278"/>
            </a:solidFill>
            <a:prstDash val="solid"/>
            <a:round/>
            <a:headEnd type="none" w="sm" len="sm"/>
            <a:tailEnd type="triangle" w="sm" len="sm"/>
          </a:ln>
        </p:spPr>
        <p:txBody>
          <a:bodyPr spcFirstLastPara="1" wrap="square" lIns="92050" tIns="92050" rIns="92050" bIns="92050" anchor="ctr" anchorCtr="0">
            <a:noAutofit/>
          </a:bodyPr>
          <a:lstStyle/>
          <a:p>
            <a:pPr marL="0" lvl="0" indent="0" algn="l" rtl="0">
              <a:spcBef>
                <a:spcPts val="0"/>
              </a:spcBef>
              <a:spcAft>
                <a:spcPts val="0"/>
              </a:spcAft>
              <a:buNone/>
            </a:pPr>
            <a:endParaRPr sz="1400"/>
          </a:p>
        </p:txBody>
      </p:sp>
      <p:sp>
        <p:nvSpPr>
          <p:cNvPr id="311" name="Google Shape;311;p39"/>
          <p:cNvSpPr/>
          <p:nvPr/>
        </p:nvSpPr>
        <p:spPr>
          <a:xfrm flipH="1">
            <a:off x="594412" y="3146325"/>
            <a:ext cx="4205400" cy="4163700"/>
          </a:xfrm>
          <a:prstGeom prst="arc">
            <a:avLst>
              <a:gd name="adj1" fmla="val 19831342"/>
              <a:gd name="adj2" fmla="val 575203"/>
            </a:avLst>
          </a:prstGeom>
          <a:noFill/>
          <a:ln w="28575" cap="flat" cmpd="sng">
            <a:solidFill>
              <a:srgbClr val="006278"/>
            </a:solidFill>
            <a:prstDash val="solid"/>
            <a:round/>
            <a:headEnd type="none" w="sm" len="sm"/>
            <a:tailEnd type="triangle" w="sm" len="sm"/>
          </a:ln>
        </p:spPr>
        <p:txBody>
          <a:bodyPr spcFirstLastPara="1" wrap="square" lIns="92050" tIns="92050" rIns="92050" bIns="92050" anchor="ctr" anchorCtr="0">
            <a:noAutofit/>
          </a:bodyPr>
          <a:lstStyle/>
          <a:p>
            <a:pPr marL="0" lvl="0" indent="0" algn="l" rtl="0">
              <a:spcBef>
                <a:spcPts val="0"/>
              </a:spcBef>
              <a:spcAft>
                <a:spcPts val="0"/>
              </a:spcAft>
              <a:buNone/>
            </a:pPr>
            <a:endParaRPr sz="1400"/>
          </a:p>
        </p:txBody>
      </p:sp>
      <p:sp>
        <p:nvSpPr>
          <p:cNvPr id="312" name="Google Shape;312;p39"/>
          <p:cNvSpPr txBox="1"/>
          <p:nvPr/>
        </p:nvSpPr>
        <p:spPr>
          <a:xfrm>
            <a:off x="218972" y="988750"/>
            <a:ext cx="2209528" cy="770125"/>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2200" b="1" dirty="0">
                <a:solidFill>
                  <a:srgbClr val="006278"/>
                </a:solidFill>
                <a:latin typeface="Open Sans"/>
                <a:ea typeface="Open Sans"/>
                <a:cs typeface="Open Sans"/>
                <a:sym typeface="Open Sans"/>
              </a:rPr>
              <a:t>Treat the whole person</a:t>
            </a:r>
            <a:endParaRPr sz="2200" b="1" dirty="0">
              <a:solidFill>
                <a:srgbClr val="006278"/>
              </a:solidFill>
              <a:latin typeface="Open Sans"/>
              <a:ea typeface="Open Sans"/>
              <a:cs typeface="Open Sans"/>
              <a:sym typeface="Open Sans"/>
            </a:endParaRPr>
          </a:p>
          <a:p>
            <a:pPr marL="0" lvl="0" indent="0" algn="l" rtl="0">
              <a:spcBef>
                <a:spcPts val="1000"/>
              </a:spcBef>
              <a:spcAft>
                <a:spcPts val="0"/>
              </a:spcAft>
              <a:buNone/>
            </a:pPr>
            <a:r>
              <a:rPr lang="en-GB" sz="1200" dirty="0">
                <a:solidFill>
                  <a:srgbClr val="006278"/>
                </a:solidFill>
                <a:latin typeface="Open Sans"/>
                <a:ea typeface="Open Sans"/>
                <a:cs typeface="Open Sans"/>
                <a:sym typeface="Open Sans"/>
              </a:rPr>
              <a:t>Cold home, money worries, work stress and family breakdown and all exacerbate ill health. Advice can help people find a way forward.</a:t>
            </a:r>
            <a:endParaRPr sz="1200" dirty="0">
              <a:solidFill>
                <a:srgbClr val="006278"/>
              </a:solidFill>
              <a:latin typeface="Open Sans"/>
              <a:ea typeface="Open Sans"/>
              <a:cs typeface="Open Sans"/>
              <a:sym typeface="Open Sans"/>
            </a:endParaRPr>
          </a:p>
        </p:txBody>
      </p:sp>
      <p:sp>
        <p:nvSpPr>
          <p:cNvPr id="313" name="Google Shape;313;p39"/>
          <p:cNvSpPr txBox="1"/>
          <p:nvPr/>
        </p:nvSpPr>
        <p:spPr>
          <a:xfrm>
            <a:off x="3769175" y="974150"/>
            <a:ext cx="2773200" cy="954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1200" b="1" dirty="0">
                <a:solidFill>
                  <a:srgbClr val="006278"/>
                </a:solidFill>
                <a:latin typeface="Open Sans"/>
                <a:ea typeface="Open Sans"/>
                <a:cs typeface="Open Sans"/>
                <a:sym typeface="Open Sans"/>
              </a:rPr>
              <a:t>Make it easier for public services and voluntary sectors to work closely </a:t>
            </a:r>
            <a:r>
              <a:rPr lang="en-US" sz="1200" dirty="0">
                <a:solidFill>
                  <a:srgbClr val="006278"/>
                </a:solidFill>
                <a:latin typeface="Open Sans"/>
                <a:ea typeface="Open Sans"/>
                <a:cs typeface="Open Sans"/>
                <a:sym typeface="Open Sans"/>
              </a:rPr>
              <a:t>by developing community hubs where teams can integrate, using existing community assets or developing new ones out of underused estates</a:t>
            </a:r>
            <a:endParaRPr lang="en-US" sz="1000" dirty="0">
              <a:solidFill>
                <a:srgbClr val="006278"/>
              </a:solidFill>
              <a:latin typeface="Open Sans"/>
              <a:ea typeface="Open Sans"/>
              <a:cs typeface="Open Sans"/>
              <a:sym typeface="Open Sans"/>
            </a:endParaRPr>
          </a:p>
        </p:txBody>
      </p:sp>
      <p:sp>
        <p:nvSpPr>
          <p:cNvPr id="314" name="Google Shape;314;p39"/>
          <p:cNvSpPr txBox="1"/>
          <p:nvPr/>
        </p:nvSpPr>
        <p:spPr>
          <a:xfrm>
            <a:off x="7086900" y="974150"/>
            <a:ext cx="2773200" cy="954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1200" b="1" dirty="0">
                <a:solidFill>
                  <a:srgbClr val="006278"/>
                </a:solidFill>
                <a:latin typeface="Open Sans"/>
                <a:ea typeface="Open Sans"/>
                <a:cs typeface="Open Sans"/>
                <a:sym typeface="Open Sans"/>
              </a:rPr>
              <a:t>Support partnerships between health, social care and voluntary sector providers </a:t>
            </a:r>
            <a:r>
              <a:rPr lang="en-US" sz="1200" dirty="0">
                <a:solidFill>
                  <a:srgbClr val="006278"/>
                </a:solidFill>
                <a:latin typeface="Open Sans"/>
                <a:ea typeface="Open Sans"/>
                <a:cs typeface="Open Sans"/>
                <a:sym typeface="Open Sans"/>
              </a:rPr>
              <a:t>to provide wraparound support to those who may be leaving hospital or at risk of needing long-term care. </a:t>
            </a:r>
            <a:endParaRPr sz="1200" dirty="0">
              <a:solidFill>
                <a:srgbClr val="006278"/>
              </a:solidFill>
              <a:latin typeface="Open Sans"/>
              <a:ea typeface="Open Sans"/>
              <a:cs typeface="Open Sans"/>
              <a:sym typeface="Open Sans"/>
            </a:endParaRPr>
          </a:p>
        </p:txBody>
      </p:sp>
      <p:sp>
        <p:nvSpPr>
          <p:cNvPr id="315" name="Google Shape;315;p39"/>
          <p:cNvSpPr txBox="1"/>
          <p:nvPr/>
        </p:nvSpPr>
        <p:spPr>
          <a:xfrm>
            <a:off x="7939683" y="3315982"/>
            <a:ext cx="2701105" cy="954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200" b="1" dirty="0">
                <a:solidFill>
                  <a:srgbClr val="006278"/>
                </a:solidFill>
                <a:latin typeface="Open Sans"/>
                <a:ea typeface="Open Sans"/>
                <a:cs typeface="Open Sans"/>
                <a:sym typeface="Open Sans"/>
              </a:rPr>
              <a:t>Ensure triage/referral pathways for social prescribing and advice are backed-up by service capacity. </a:t>
            </a:r>
            <a:r>
              <a:rPr lang="en-GB" sz="1200" dirty="0">
                <a:solidFill>
                  <a:srgbClr val="006278"/>
                </a:solidFill>
                <a:latin typeface="Open Sans"/>
                <a:ea typeface="Open Sans"/>
                <a:cs typeface="Open Sans"/>
                <a:sym typeface="Open Sans"/>
              </a:rPr>
              <a:t>Patients could also ‘self-refer’ by booking advice appointments through the surgery, or access services on site</a:t>
            </a:r>
            <a:endParaRPr sz="1200" dirty="0">
              <a:solidFill>
                <a:srgbClr val="006278"/>
              </a:solidFill>
              <a:latin typeface="Open Sans"/>
              <a:ea typeface="Open Sans"/>
              <a:cs typeface="Open Sans"/>
              <a:sym typeface="Open Sans"/>
            </a:endParaRPr>
          </a:p>
          <a:p>
            <a:pPr marL="0" lvl="0" indent="0" algn="l" rtl="0">
              <a:spcBef>
                <a:spcPts val="0"/>
              </a:spcBef>
              <a:spcAft>
                <a:spcPts val="0"/>
              </a:spcAft>
              <a:buNone/>
            </a:pPr>
            <a:endParaRPr sz="1000" b="1" dirty="0">
              <a:solidFill>
                <a:srgbClr val="006278"/>
              </a:solidFill>
              <a:latin typeface="Open Sans"/>
              <a:ea typeface="Open Sans"/>
              <a:cs typeface="Open Sans"/>
              <a:sym typeface="Open Sans"/>
            </a:endParaRPr>
          </a:p>
        </p:txBody>
      </p:sp>
      <p:sp>
        <p:nvSpPr>
          <p:cNvPr id="316" name="Google Shape;316;p39"/>
          <p:cNvSpPr txBox="1"/>
          <p:nvPr/>
        </p:nvSpPr>
        <p:spPr>
          <a:xfrm>
            <a:off x="4873575" y="3315975"/>
            <a:ext cx="2717700" cy="954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1200" b="1" dirty="0">
                <a:solidFill>
                  <a:srgbClr val="006278"/>
                </a:solidFill>
                <a:latin typeface="Open Sans"/>
                <a:ea typeface="Open Sans"/>
                <a:cs typeface="Open Sans"/>
                <a:sym typeface="Open Sans"/>
              </a:rPr>
              <a:t>Provide funding that actively supports partnership working across sectors. </a:t>
            </a:r>
            <a:r>
              <a:rPr lang="en-US" sz="1200" dirty="0">
                <a:solidFill>
                  <a:srgbClr val="006278"/>
                </a:solidFill>
                <a:latin typeface="Open Sans"/>
                <a:ea typeface="Open Sans"/>
                <a:cs typeface="Open Sans"/>
                <a:sym typeface="Open Sans"/>
              </a:rPr>
              <a:t>Any targets attached to the funding should be driven by outcomes for clients rather than numerical outputs. </a:t>
            </a:r>
            <a:r>
              <a:rPr lang="en-GB" sz="1200" dirty="0">
                <a:solidFill>
                  <a:srgbClr val="006278"/>
                </a:solidFill>
                <a:latin typeface="Open Sans"/>
                <a:ea typeface="Open Sans"/>
                <a:cs typeface="Open Sans"/>
                <a:sym typeface="Open Sans"/>
              </a:rPr>
              <a:t>.</a:t>
            </a:r>
            <a:endParaRPr sz="1200" dirty="0">
              <a:solidFill>
                <a:srgbClr val="006278"/>
              </a:solidFill>
              <a:latin typeface="Open Sans"/>
              <a:ea typeface="Open Sans"/>
              <a:cs typeface="Open Sans"/>
              <a:sym typeface="Open Sans"/>
            </a:endParaRPr>
          </a:p>
          <a:p>
            <a:pPr marL="0" lvl="0" indent="0" algn="l" rtl="0">
              <a:spcBef>
                <a:spcPts val="0"/>
              </a:spcBef>
              <a:spcAft>
                <a:spcPts val="0"/>
              </a:spcAft>
              <a:buNone/>
            </a:pPr>
            <a:endParaRPr sz="1000" b="1" dirty="0">
              <a:solidFill>
                <a:srgbClr val="006278"/>
              </a:solidFill>
              <a:latin typeface="Open Sans"/>
              <a:ea typeface="Open Sans"/>
              <a:cs typeface="Open Sans"/>
              <a:sym typeface="Open Sans"/>
            </a:endParaRPr>
          </a:p>
        </p:txBody>
      </p:sp>
      <p:sp>
        <p:nvSpPr>
          <p:cNvPr id="317" name="Google Shape;317;p39"/>
          <p:cNvSpPr txBox="1"/>
          <p:nvPr/>
        </p:nvSpPr>
        <p:spPr>
          <a:xfrm>
            <a:off x="1548245" y="3339900"/>
            <a:ext cx="2936930" cy="954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1200" b="1" dirty="0">
                <a:solidFill>
                  <a:srgbClr val="006278"/>
                </a:solidFill>
                <a:latin typeface="Open Sans"/>
                <a:ea typeface="Open Sans"/>
                <a:cs typeface="Open Sans"/>
                <a:sym typeface="Open Sans"/>
              </a:rPr>
              <a:t>Raise awareness of how issues for those with poor mental health cluster </a:t>
            </a:r>
            <a:r>
              <a:rPr lang="en-US" sz="1200" dirty="0" err="1">
                <a:solidFill>
                  <a:srgbClr val="006278"/>
                </a:solidFill>
                <a:latin typeface="Open Sans"/>
                <a:ea typeface="Open Sans"/>
                <a:cs typeface="Open Sans"/>
                <a:sym typeface="Open Sans"/>
              </a:rPr>
              <a:t>i.e</a:t>
            </a:r>
            <a:r>
              <a:rPr lang="en-US" sz="1200" dirty="0">
                <a:solidFill>
                  <a:srgbClr val="006278"/>
                </a:solidFill>
                <a:latin typeface="Open Sans"/>
                <a:ea typeface="Open Sans"/>
                <a:cs typeface="Open Sans"/>
                <a:sym typeface="Open Sans"/>
              </a:rPr>
              <a:t> a client needing support with debt is likely to need support with benefits, food poverty etc</a:t>
            </a:r>
            <a:r>
              <a:rPr lang="en-US" sz="1200" b="1" dirty="0">
                <a:solidFill>
                  <a:srgbClr val="006278"/>
                </a:solidFill>
                <a:latin typeface="Open Sans"/>
                <a:ea typeface="Open Sans"/>
                <a:cs typeface="Open Sans"/>
                <a:sym typeface="Open Sans"/>
              </a:rPr>
              <a:t>. </a:t>
            </a:r>
            <a:r>
              <a:rPr lang="en-US" sz="1200" dirty="0">
                <a:solidFill>
                  <a:srgbClr val="006278"/>
                </a:solidFill>
                <a:latin typeface="Open Sans"/>
                <a:ea typeface="Open Sans"/>
                <a:cs typeface="Open Sans"/>
                <a:sym typeface="Open Sans"/>
              </a:rPr>
              <a:t>Mental health service providers need to broaden their range of partners to address the wider socio- economic issues while also providing clinical support</a:t>
            </a:r>
            <a:endParaRPr sz="1000" dirty="0">
              <a:solidFill>
                <a:srgbClr val="006278"/>
              </a:solidFill>
              <a:latin typeface="Open Sans"/>
              <a:ea typeface="Open Sans"/>
              <a:cs typeface="Open Sans"/>
              <a:sym typeface="Open Sans"/>
            </a:endParaRPr>
          </a:p>
        </p:txBody>
      </p:sp>
      <p:sp>
        <p:nvSpPr>
          <p:cNvPr id="318" name="Google Shape;318;p39"/>
          <p:cNvSpPr txBox="1"/>
          <p:nvPr/>
        </p:nvSpPr>
        <p:spPr>
          <a:xfrm>
            <a:off x="2104150" y="5500175"/>
            <a:ext cx="2826600" cy="1111925"/>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1200" b="1" dirty="0">
                <a:solidFill>
                  <a:srgbClr val="006278"/>
                </a:solidFill>
                <a:latin typeface="Open Sans"/>
                <a:ea typeface="Open Sans"/>
                <a:cs typeface="Open Sans"/>
                <a:sym typeface="Open Sans"/>
              </a:rPr>
              <a:t>Invest in community-based provision that actively seeks to move those who are out of work towards the workplace. </a:t>
            </a:r>
            <a:r>
              <a:rPr lang="en-US" sz="1200" dirty="0">
                <a:solidFill>
                  <a:srgbClr val="006278"/>
                </a:solidFill>
                <a:latin typeface="Open Sans"/>
                <a:ea typeface="Open Sans"/>
                <a:cs typeface="Open Sans"/>
                <a:sym typeface="Open Sans"/>
              </a:rPr>
              <a:t>Increasing community-based volunteering opportunities, and employment support (e.g. CV writing or interview skills) alongside support for practical issues that may be a barrier to work, such as debts, housing problems, child care or benefits problems</a:t>
            </a:r>
            <a:r>
              <a:rPr lang="en-US" sz="1200" b="1" dirty="0">
                <a:solidFill>
                  <a:srgbClr val="006278"/>
                </a:solidFill>
                <a:latin typeface="Open Sans"/>
                <a:ea typeface="Open Sans"/>
                <a:cs typeface="Open Sans"/>
                <a:sym typeface="Open Sans"/>
              </a:rPr>
              <a:t>. </a:t>
            </a:r>
            <a:r>
              <a:rPr lang="en-GB" sz="1200" dirty="0">
                <a:solidFill>
                  <a:srgbClr val="006278"/>
                </a:solidFill>
                <a:latin typeface="Open Sans"/>
                <a:ea typeface="Open Sans"/>
                <a:cs typeface="Open Sans"/>
                <a:sym typeface="Open Sans"/>
              </a:rPr>
              <a:t>.</a:t>
            </a:r>
            <a:endParaRPr sz="1200" dirty="0">
              <a:solidFill>
                <a:srgbClr val="006278"/>
              </a:solidFill>
              <a:latin typeface="Open Sans"/>
              <a:ea typeface="Open Sans"/>
              <a:cs typeface="Open Sans"/>
              <a:sym typeface="Open Sans"/>
            </a:endParaRPr>
          </a:p>
          <a:p>
            <a:pPr marL="0" lvl="0" indent="0" algn="l" rtl="0">
              <a:spcBef>
                <a:spcPts val="0"/>
              </a:spcBef>
              <a:spcAft>
                <a:spcPts val="0"/>
              </a:spcAft>
              <a:buNone/>
            </a:pPr>
            <a:endParaRPr sz="1000" b="1" dirty="0">
              <a:solidFill>
                <a:srgbClr val="006278"/>
              </a:solidFill>
              <a:latin typeface="Open Sans"/>
              <a:ea typeface="Open Sans"/>
              <a:cs typeface="Open Sans"/>
              <a:sym typeface="Open Sans"/>
            </a:endParaRPr>
          </a:p>
        </p:txBody>
      </p:sp>
      <p:sp>
        <p:nvSpPr>
          <p:cNvPr id="319" name="Google Shape;319;p39"/>
          <p:cNvSpPr txBox="1"/>
          <p:nvPr/>
        </p:nvSpPr>
        <p:spPr>
          <a:xfrm>
            <a:off x="0" y="0"/>
            <a:ext cx="10800000" cy="552900"/>
          </a:xfrm>
          <a:prstGeom prst="rect">
            <a:avLst/>
          </a:prstGeom>
          <a:solidFill>
            <a:srgbClr val="00627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900" b="1" dirty="0">
                <a:solidFill>
                  <a:srgbClr val="FFFFFF"/>
                </a:solidFill>
                <a:latin typeface="Open Sans"/>
                <a:ea typeface="Open Sans"/>
                <a:cs typeface="Open Sans"/>
                <a:sym typeface="Open Sans"/>
              </a:rPr>
              <a:t>How can London ICS work with Citizens Advice to improve wellbeing outcomes</a:t>
            </a:r>
            <a:endParaRPr sz="1900" b="1" dirty="0">
              <a:solidFill>
                <a:srgbClr val="FFFFFF"/>
              </a:solidFill>
              <a:latin typeface="Open Sans"/>
              <a:ea typeface="Open Sans"/>
              <a:cs typeface="Open Sans"/>
              <a:sym typeface="Open Sans"/>
            </a:endParaRPr>
          </a:p>
        </p:txBody>
      </p:sp>
      <p:sp>
        <p:nvSpPr>
          <p:cNvPr id="323" name="Google Shape;323;p39"/>
          <p:cNvSpPr txBox="1"/>
          <p:nvPr/>
        </p:nvSpPr>
        <p:spPr>
          <a:xfrm>
            <a:off x="5540179" y="5405449"/>
            <a:ext cx="4977212" cy="1904576"/>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US" sz="1600" b="1" dirty="0">
                <a:solidFill>
                  <a:srgbClr val="FCCEBA"/>
                </a:solidFill>
                <a:latin typeface="Open Sans"/>
                <a:ea typeface="Open Sans"/>
                <a:cs typeface="Open Sans"/>
                <a:sym typeface="Open Sans"/>
              </a:rPr>
              <a:t>Prescribing advice…</a:t>
            </a:r>
            <a:endParaRPr lang="en-US" dirty="0">
              <a:solidFill>
                <a:srgbClr val="FCCEBA"/>
              </a:solidFill>
              <a:latin typeface="Open Sans"/>
              <a:ea typeface="Open Sans"/>
              <a:cs typeface="Open Sans"/>
              <a:sym typeface="Open Sans"/>
            </a:endParaRPr>
          </a:p>
          <a:p>
            <a:pPr marL="0" lvl="0" indent="0" algn="l" rtl="0">
              <a:spcBef>
                <a:spcPts val="1000"/>
              </a:spcBef>
              <a:spcAft>
                <a:spcPts val="0"/>
              </a:spcAft>
              <a:buNone/>
            </a:pPr>
            <a:r>
              <a:rPr lang="en-US" sz="1200" dirty="0">
                <a:solidFill>
                  <a:srgbClr val="FCCEBA"/>
                </a:solidFill>
                <a:latin typeface="Open Sans"/>
                <a:ea typeface="Open Sans"/>
                <a:cs typeface="Open Sans"/>
                <a:sym typeface="Open Sans"/>
              </a:rPr>
              <a:t>The UCL </a:t>
            </a:r>
            <a:r>
              <a:rPr lang="en-US" sz="1200" b="1" u="sng" dirty="0">
                <a:solidFill>
                  <a:schemeClr val="accent4">
                    <a:lumMod val="75000"/>
                  </a:schemeClr>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Review of Health Inequality Interventions </a:t>
            </a:r>
            <a:r>
              <a:rPr lang="en-US" sz="1200" dirty="0">
                <a:solidFill>
                  <a:srgbClr val="FCCEBA"/>
                </a:solidFill>
                <a:latin typeface="Open Sans"/>
                <a:ea typeface="Open Sans"/>
                <a:cs typeface="Open Sans"/>
                <a:sym typeface="Open Sans"/>
              </a:rPr>
              <a:t>recommended </a:t>
            </a:r>
          </a:p>
          <a:p>
            <a:pPr marL="171450" lvl="0" indent="-171450" algn="l" rtl="0">
              <a:spcBef>
                <a:spcPts val="500"/>
              </a:spcBef>
              <a:spcAft>
                <a:spcPts val="0"/>
              </a:spcAft>
              <a:buFont typeface="Arial" panose="020B0604020202020204" pitchFamily="34" charset="0"/>
              <a:buChar char="•"/>
            </a:pPr>
            <a:r>
              <a:rPr lang="en-US" sz="1000" dirty="0">
                <a:solidFill>
                  <a:srgbClr val="FCCEBA"/>
                </a:solidFill>
                <a:latin typeface="Open Sans"/>
                <a:ea typeface="Open Sans"/>
                <a:cs typeface="Open Sans"/>
                <a:sym typeface="Open Sans"/>
              </a:rPr>
              <a:t>Embed financial wellbeing and resilience into clinical pathways, considering how and where to co-locate services to support people</a:t>
            </a:r>
          </a:p>
          <a:p>
            <a:pPr marL="171450" lvl="0" indent="-171450" algn="l" rtl="0">
              <a:spcBef>
                <a:spcPts val="500"/>
              </a:spcBef>
              <a:spcAft>
                <a:spcPts val="0"/>
              </a:spcAft>
              <a:buFont typeface="Arial" panose="020B0604020202020204" pitchFamily="34" charset="0"/>
              <a:buChar char="•"/>
            </a:pPr>
            <a:r>
              <a:rPr lang="en-US" sz="1000" dirty="0">
                <a:solidFill>
                  <a:srgbClr val="FCCEBA"/>
                </a:solidFill>
                <a:latin typeface="Open Sans"/>
                <a:ea typeface="Open Sans"/>
                <a:cs typeface="Open Sans"/>
                <a:sym typeface="Open Sans"/>
              </a:rPr>
              <a:t>Engage and involve communities, VCSE sector and local leaders in assessment of current services and interventions and the development of new ones</a:t>
            </a:r>
          </a:p>
          <a:p>
            <a:pPr marL="171450" lvl="0" indent="-171450" algn="l" rtl="0">
              <a:spcBef>
                <a:spcPts val="500"/>
              </a:spcBef>
              <a:spcAft>
                <a:spcPts val="0"/>
              </a:spcAft>
              <a:buFont typeface="Arial" panose="020B0604020202020204" pitchFamily="34" charset="0"/>
              <a:buChar char="•"/>
            </a:pPr>
            <a:r>
              <a:rPr lang="en-US" sz="1000" dirty="0">
                <a:solidFill>
                  <a:srgbClr val="FCCEBA"/>
                </a:solidFill>
                <a:latin typeface="Open Sans"/>
                <a:ea typeface="Open Sans"/>
                <a:cs typeface="Open Sans"/>
                <a:sym typeface="Open Sans"/>
              </a:rPr>
              <a:t>Investment in voluntary and community services, in particular advice and support services, offers a high return on investment. Interventions should be developed collaboratively with affected communities in a way that empowers and gives a voice to people most impacted by falling incomes.</a:t>
            </a:r>
            <a:endParaRPr lang="en-US" sz="1200" dirty="0">
              <a:solidFill>
                <a:srgbClr val="FCCEBA"/>
              </a:solidFill>
              <a:latin typeface="Open Sans"/>
              <a:ea typeface="Open Sans"/>
              <a:cs typeface="Open Sans"/>
              <a:sym typeface="Open Sans"/>
            </a:endParaRPr>
          </a:p>
        </p:txBody>
      </p:sp>
      <p:pic>
        <p:nvPicPr>
          <p:cNvPr id="2" name="Picture 1">
            <a:extLst>
              <a:ext uri="{FF2B5EF4-FFF2-40B4-BE49-F238E27FC236}">
                <a16:creationId xmlns:a16="http://schemas.microsoft.com/office/drawing/2014/main" id="{21172B98-897A-036B-8502-123AA4A0C925}"/>
              </a:ext>
            </a:extLst>
          </p:cNvPr>
          <p:cNvPicPr>
            <a:picLocks noChangeAspect="1"/>
          </p:cNvPicPr>
          <p:nvPr/>
        </p:nvPicPr>
        <p:blipFill>
          <a:blip r:embed="rId5"/>
          <a:stretch>
            <a:fillRect/>
          </a:stretch>
        </p:blipFill>
        <p:spPr>
          <a:xfrm>
            <a:off x="9019392" y="1995308"/>
            <a:ext cx="800149" cy="1243309"/>
          </a:xfrm>
          <a:prstGeom prst="rect">
            <a:avLst/>
          </a:prstGeom>
        </p:spPr>
      </p:pic>
      <p:pic>
        <p:nvPicPr>
          <p:cNvPr id="3" name="Picture 2">
            <a:extLst>
              <a:ext uri="{FF2B5EF4-FFF2-40B4-BE49-F238E27FC236}">
                <a16:creationId xmlns:a16="http://schemas.microsoft.com/office/drawing/2014/main" id="{9C76BAC2-F4A9-1775-E508-BFC71144212F}"/>
              </a:ext>
            </a:extLst>
          </p:cNvPr>
          <p:cNvPicPr>
            <a:picLocks noChangeAspect="1"/>
          </p:cNvPicPr>
          <p:nvPr/>
        </p:nvPicPr>
        <p:blipFill>
          <a:blip r:embed="rId6"/>
          <a:stretch>
            <a:fillRect/>
          </a:stretch>
        </p:blipFill>
        <p:spPr>
          <a:xfrm>
            <a:off x="699143" y="4660313"/>
            <a:ext cx="851329" cy="1204195"/>
          </a:xfrm>
          <a:prstGeom prst="rect">
            <a:avLst/>
          </a:prstGeom>
        </p:spPr>
      </p:pic>
    </p:spTree>
    <p:extLst>
      <p:ext uri="{BB962C8B-B14F-4D97-AF65-F5344CB8AC3E}">
        <p14:creationId xmlns:p14="http://schemas.microsoft.com/office/powerpoint/2010/main" val="1959671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2"/>
          <p:cNvSpPr/>
          <p:nvPr/>
        </p:nvSpPr>
        <p:spPr>
          <a:xfrm>
            <a:off x="0" y="2095500"/>
            <a:ext cx="10877700" cy="5543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2"/>
          <p:cNvSpPr/>
          <p:nvPr/>
        </p:nvSpPr>
        <p:spPr>
          <a:xfrm>
            <a:off x="8579763" y="464125"/>
            <a:ext cx="2220000" cy="3418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2"/>
          <p:cNvSpPr txBox="1"/>
          <p:nvPr/>
        </p:nvSpPr>
        <p:spPr>
          <a:xfrm>
            <a:off x="631749" y="597000"/>
            <a:ext cx="6413288" cy="993728"/>
          </a:xfrm>
          <a:prstGeom prst="rect">
            <a:avLst/>
          </a:prstGeom>
          <a:noFill/>
          <a:ln>
            <a:noFill/>
          </a:ln>
        </p:spPr>
        <p:txBody>
          <a:bodyPr spcFirstLastPara="1" wrap="square" lIns="0" tIns="0" rIns="0" bIns="0" anchor="t" anchorCtr="0">
            <a:noAutofit/>
          </a:bodyPr>
          <a:lstStyle/>
          <a:p>
            <a:pPr marL="0" lvl="0" indent="0" algn="l" rtl="0">
              <a:lnSpc>
                <a:spcPct val="115000"/>
              </a:lnSpc>
              <a:spcBef>
                <a:spcPts val="500"/>
              </a:spcBef>
              <a:spcAft>
                <a:spcPts val="0"/>
              </a:spcAft>
              <a:buNone/>
            </a:pPr>
            <a:r>
              <a:rPr lang="en-US" sz="1800" b="1" dirty="0">
                <a:solidFill>
                  <a:schemeClr val="accent3"/>
                </a:solidFill>
                <a:latin typeface="Open Sans"/>
                <a:ea typeface="Open Sans"/>
                <a:cs typeface="Open Sans"/>
                <a:sym typeface="Open Sans"/>
              </a:rPr>
              <a:t>How Social Welfare Legal Advice and Social Prescribing can work collaboratively in healthcare settings (2021)</a:t>
            </a:r>
          </a:p>
          <a:p>
            <a:pPr marL="0" lvl="0" indent="0" algn="l" rtl="0">
              <a:lnSpc>
                <a:spcPct val="115000"/>
              </a:lnSpc>
              <a:spcBef>
                <a:spcPts val="500"/>
              </a:spcBef>
              <a:spcAft>
                <a:spcPts val="0"/>
              </a:spcAft>
              <a:buNone/>
            </a:pPr>
            <a:r>
              <a:rPr lang="en-US" sz="1100" i="1" dirty="0">
                <a:solidFill>
                  <a:schemeClr val="accent3"/>
                </a:solidFill>
                <a:latin typeface="Open Sans"/>
                <a:ea typeface="Open Sans"/>
                <a:cs typeface="Open Sans"/>
                <a:sym typeface="Open Sans"/>
              </a:rPr>
              <a:t>Report by Bromley by Bow, with support from Mayor of London and Legal Education Foundation</a:t>
            </a:r>
          </a:p>
          <a:p>
            <a:pPr marL="0" lvl="0" indent="0" algn="l" rtl="0">
              <a:lnSpc>
                <a:spcPct val="115000"/>
              </a:lnSpc>
              <a:spcBef>
                <a:spcPts val="500"/>
              </a:spcBef>
              <a:spcAft>
                <a:spcPts val="0"/>
              </a:spcAft>
              <a:buNone/>
            </a:pPr>
            <a:endParaRPr lang="en-GB" sz="1200" b="1" dirty="0">
              <a:solidFill>
                <a:schemeClr val="accent3"/>
              </a:solidFill>
              <a:latin typeface="Open Sans"/>
              <a:ea typeface="Open Sans"/>
              <a:cs typeface="Open Sans"/>
              <a:sym typeface="Open Sans"/>
            </a:endParaRPr>
          </a:p>
          <a:p>
            <a:pPr marL="0" lvl="0" indent="0" algn="l" rtl="0">
              <a:lnSpc>
                <a:spcPct val="115000"/>
              </a:lnSpc>
              <a:spcBef>
                <a:spcPts val="500"/>
              </a:spcBef>
              <a:spcAft>
                <a:spcPts val="0"/>
              </a:spcAft>
              <a:buNone/>
            </a:pPr>
            <a:endParaRPr lang="en-GB" sz="1200" b="1" dirty="0">
              <a:solidFill>
                <a:schemeClr val="accent3"/>
              </a:solidFill>
              <a:latin typeface="Open Sans"/>
              <a:ea typeface="Open Sans"/>
              <a:cs typeface="Open Sans"/>
              <a:sym typeface="Open Sans"/>
            </a:endParaRPr>
          </a:p>
        </p:txBody>
      </p:sp>
      <p:pic>
        <p:nvPicPr>
          <p:cNvPr id="144" name="Google Shape;144;p32"/>
          <p:cNvPicPr preferRelativeResize="0"/>
          <p:nvPr/>
        </p:nvPicPr>
        <p:blipFill>
          <a:blip r:embed="rId3">
            <a:alphaModFix/>
          </a:blip>
          <a:stretch>
            <a:fillRect/>
          </a:stretch>
        </p:blipFill>
        <p:spPr>
          <a:xfrm>
            <a:off x="311726" y="1576531"/>
            <a:ext cx="271953" cy="210706"/>
          </a:xfrm>
          <a:prstGeom prst="rect">
            <a:avLst/>
          </a:prstGeom>
          <a:noFill/>
          <a:ln>
            <a:noFill/>
          </a:ln>
        </p:spPr>
      </p:pic>
      <p:sp>
        <p:nvSpPr>
          <p:cNvPr id="145" name="Google Shape;145;p32"/>
          <p:cNvSpPr txBox="1"/>
          <p:nvPr/>
        </p:nvSpPr>
        <p:spPr>
          <a:xfrm>
            <a:off x="631601" y="1672935"/>
            <a:ext cx="6413436" cy="5039223"/>
          </a:xfrm>
          <a:prstGeom prst="rect">
            <a:avLst/>
          </a:prstGeom>
          <a:noFill/>
          <a:ln>
            <a:noFill/>
          </a:ln>
        </p:spPr>
        <p:txBody>
          <a:bodyPr spcFirstLastPara="1" wrap="square" lIns="0" tIns="0" rIns="0" bIns="0" anchor="t" anchorCtr="0">
            <a:noAutofit/>
          </a:bodyPr>
          <a:lstStyle/>
          <a:p>
            <a:pPr marL="0" lvl="0" indent="0" algn="l" rtl="0">
              <a:lnSpc>
                <a:spcPct val="115000"/>
              </a:lnSpc>
              <a:spcBef>
                <a:spcPts val="500"/>
              </a:spcBef>
              <a:spcAft>
                <a:spcPts val="1000"/>
              </a:spcAft>
              <a:buNone/>
            </a:pPr>
            <a:r>
              <a:rPr lang="en-US" sz="1200" dirty="0">
                <a:solidFill>
                  <a:schemeClr val="accent3"/>
                </a:solidFill>
                <a:latin typeface="Open Sans Medium"/>
                <a:ea typeface="Open Sans Medium"/>
                <a:cs typeface="Open Sans Medium"/>
                <a:sym typeface="Open Sans Medium"/>
              </a:rPr>
              <a:t>Over the past 15 years, social prescribing has steadily established itself as a crucial component of primary and social care settings, initially as very much a bottom-up, locally developed movement, and more recently being adopted as national policy and rolled out. This mainstreaming has been cemented by NHS England’s decision to fund link workers as part of its commitment to widening the range of skills and specialisms within each Primary Care Network (PCN), with a commitment to 1,000 in post by March 2021, rising to 5,500 over the following three years. </a:t>
            </a:r>
          </a:p>
          <a:p>
            <a:pPr marL="0" lvl="0" indent="0" algn="l" rtl="0">
              <a:lnSpc>
                <a:spcPct val="115000"/>
              </a:lnSpc>
              <a:spcBef>
                <a:spcPts val="500"/>
              </a:spcBef>
              <a:spcAft>
                <a:spcPts val="1000"/>
              </a:spcAft>
              <a:buNone/>
            </a:pPr>
            <a:r>
              <a:rPr lang="en-US" sz="1200" dirty="0">
                <a:solidFill>
                  <a:schemeClr val="accent3"/>
                </a:solidFill>
                <a:latin typeface="Open Sans Medium"/>
                <a:ea typeface="Open Sans Medium"/>
                <a:cs typeface="Open Sans Medium"/>
                <a:sym typeface="Open Sans Medium"/>
              </a:rPr>
              <a:t>Whilst models of social prescribing schemes and its adoption within PCNs varies, the vast majority had at least one link worker in post by July 2020, and in August NHS England launched a scheme to </a:t>
            </a:r>
            <a:r>
              <a:rPr lang="en-US" sz="1200" dirty="0" err="1">
                <a:solidFill>
                  <a:schemeClr val="accent3"/>
                </a:solidFill>
                <a:latin typeface="Open Sans Medium"/>
                <a:ea typeface="Open Sans Medium"/>
                <a:cs typeface="Open Sans Medium"/>
                <a:sym typeface="Open Sans Medium"/>
              </a:rPr>
              <a:t>incentivise</a:t>
            </a:r>
            <a:r>
              <a:rPr lang="en-US" sz="1200" dirty="0">
                <a:solidFill>
                  <a:schemeClr val="accent3"/>
                </a:solidFill>
                <a:latin typeface="Open Sans Medium"/>
                <a:ea typeface="Open Sans Medium"/>
                <a:cs typeface="Open Sans Medium"/>
                <a:sym typeface="Open Sans Medium"/>
              </a:rPr>
              <a:t> the rapid recruitment of the next 500 link workers. However, alongside this, </a:t>
            </a:r>
            <a:r>
              <a:rPr lang="en-US" sz="1200" b="1" dirty="0">
                <a:solidFill>
                  <a:schemeClr val="accent3"/>
                </a:solidFill>
                <a:latin typeface="Open Sans Medium"/>
                <a:ea typeface="Open Sans Medium"/>
                <a:cs typeface="Open Sans Medium"/>
                <a:sym typeface="Open Sans Medium"/>
              </a:rPr>
              <a:t>there is concern that this commitment to universal access to social prescribing as part of the NHS model, with funding for social prescribing schemes and link worker roles, but without consideration of the capacity of and connection with the crucial services that they refer into risks </a:t>
            </a:r>
            <a:r>
              <a:rPr lang="en-US" sz="1200" b="1" dirty="0" err="1">
                <a:solidFill>
                  <a:schemeClr val="accent3"/>
                </a:solidFill>
                <a:latin typeface="Open Sans Medium"/>
                <a:ea typeface="Open Sans Medium"/>
                <a:cs typeface="Open Sans Medium"/>
                <a:sym typeface="Open Sans Medium"/>
              </a:rPr>
              <a:t>jeopardising</a:t>
            </a:r>
            <a:r>
              <a:rPr lang="en-US" sz="1200" b="1" dirty="0">
                <a:solidFill>
                  <a:schemeClr val="accent3"/>
                </a:solidFill>
                <a:latin typeface="Open Sans Medium"/>
                <a:ea typeface="Open Sans Medium"/>
                <a:cs typeface="Open Sans Medium"/>
                <a:sym typeface="Open Sans Medium"/>
              </a:rPr>
              <a:t> the </a:t>
            </a:r>
            <a:r>
              <a:rPr lang="en-US" sz="1200" b="1" dirty="0" err="1">
                <a:solidFill>
                  <a:schemeClr val="accent3"/>
                </a:solidFill>
                <a:latin typeface="Open Sans Medium"/>
                <a:ea typeface="Open Sans Medium"/>
                <a:cs typeface="Open Sans Medium"/>
                <a:sym typeface="Open Sans Medium"/>
              </a:rPr>
              <a:t>endeavour</a:t>
            </a:r>
            <a:r>
              <a:rPr lang="en-US" sz="1200" b="1" dirty="0">
                <a:solidFill>
                  <a:schemeClr val="accent3"/>
                </a:solidFill>
                <a:latin typeface="Open Sans Medium"/>
                <a:ea typeface="Open Sans Medium"/>
                <a:cs typeface="Open Sans Medium"/>
                <a:sym typeface="Open Sans Medium"/>
              </a:rPr>
              <a:t>. </a:t>
            </a:r>
            <a:endParaRPr sz="1200" b="1" dirty="0">
              <a:solidFill>
                <a:schemeClr val="accent3"/>
              </a:solidFill>
              <a:latin typeface="Open Sans Medium"/>
              <a:ea typeface="Open Sans Medium"/>
              <a:cs typeface="Open Sans Medium"/>
              <a:sym typeface="Open Sans Medium"/>
            </a:endParaRPr>
          </a:p>
        </p:txBody>
      </p:sp>
      <p:sp>
        <p:nvSpPr>
          <p:cNvPr id="146" name="Google Shape;146;p32"/>
          <p:cNvSpPr txBox="1"/>
          <p:nvPr/>
        </p:nvSpPr>
        <p:spPr>
          <a:xfrm>
            <a:off x="631750" y="4932851"/>
            <a:ext cx="9536263" cy="244396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500"/>
              </a:spcBef>
              <a:spcAft>
                <a:spcPts val="0"/>
              </a:spcAft>
              <a:buNone/>
            </a:pPr>
            <a:r>
              <a:rPr lang="en-US" sz="1200" dirty="0">
                <a:solidFill>
                  <a:schemeClr val="accent3"/>
                </a:solidFill>
                <a:latin typeface="Open Sans Medium"/>
                <a:ea typeface="Open Sans Medium"/>
                <a:cs typeface="Open Sans Medium"/>
                <a:sym typeface="Open Sans Medium"/>
              </a:rPr>
              <a:t>Social welfare legal advice is one of the most prominent amongst the types of services that social prescribing refers onto meaning that the interconnection between the two services is critical to the effective operation of social prescribing and the achievement of its intentions. Despite this, and although the issues it aims to resolve are often considered foundational within need hierarchies, </a:t>
            </a:r>
            <a:r>
              <a:rPr lang="en-US" sz="1200" b="1" dirty="0">
                <a:solidFill>
                  <a:schemeClr val="accent3"/>
                </a:solidFill>
                <a:latin typeface="Open Sans Medium"/>
                <a:ea typeface="Open Sans Medium"/>
                <a:cs typeface="Open Sans Medium"/>
                <a:sym typeface="Open Sans Medium"/>
              </a:rPr>
              <a:t>social welfare legal advice has rarely been given central prominence in the discourse around social prescribing</a:t>
            </a:r>
          </a:p>
          <a:p>
            <a:pPr marL="0" lvl="0" indent="0" algn="l" rtl="0">
              <a:lnSpc>
                <a:spcPct val="115000"/>
              </a:lnSpc>
              <a:spcBef>
                <a:spcPts val="500"/>
              </a:spcBef>
              <a:spcAft>
                <a:spcPts val="0"/>
              </a:spcAft>
              <a:buNone/>
            </a:pPr>
            <a:r>
              <a:rPr lang="en-US" sz="1200" dirty="0">
                <a:solidFill>
                  <a:schemeClr val="accent3"/>
                </a:solidFill>
                <a:latin typeface="Open Sans Medium"/>
                <a:ea typeface="Open Sans Medium"/>
                <a:cs typeface="Open Sans Medium"/>
                <a:sym typeface="Open Sans Medium"/>
              </a:rPr>
              <a:t>There is emerging evidence that where social prescribing schemes and social welfare legal advice do coexist within healthcare settings (most often in primary care) there is ample potential for collaboration, increased efficiency and improved health and wider life outcomes for those accessing services. However, there is also a risk that without sustained efforts to connect these services up at both a strategic policy level and an operational one, they risk operating separately, having a mismatch in capacity levels and even competing for referrals meaning that this potential can go unfulfilled.</a:t>
            </a:r>
          </a:p>
          <a:p>
            <a:pPr marL="0" lvl="0" indent="0" algn="l" rtl="0">
              <a:lnSpc>
                <a:spcPct val="115000"/>
              </a:lnSpc>
              <a:spcBef>
                <a:spcPts val="500"/>
              </a:spcBef>
              <a:spcAft>
                <a:spcPts val="0"/>
              </a:spcAft>
              <a:buNone/>
            </a:pPr>
            <a:endParaRPr lang="en-US" sz="1200" b="1" dirty="0">
              <a:solidFill>
                <a:schemeClr val="accent3"/>
              </a:solidFill>
              <a:latin typeface="Open Sans Medium"/>
              <a:ea typeface="Open Sans Medium"/>
              <a:cs typeface="Open Sans Medium"/>
              <a:sym typeface="Open Sans Medium"/>
            </a:endParaRPr>
          </a:p>
          <a:p>
            <a:pPr marL="0" lvl="0" indent="0" algn="l" rtl="0">
              <a:lnSpc>
                <a:spcPct val="115000"/>
              </a:lnSpc>
              <a:spcBef>
                <a:spcPts val="500"/>
              </a:spcBef>
              <a:spcAft>
                <a:spcPts val="0"/>
              </a:spcAft>
              <a:buNone/>
            </a:pPr>
            <a:endParaRPr sz="1200" b="1" dirty="0">
              <a:solidFill>
                <a:schemeClr val="accent3"/>
              </a:solidFill>
              <a:latin typeface="Open Sans Medium"/>
              <a:ea typeface="Open Sans Medium"/>
              <a:cs typeface="Open Sans Medium"/>
              <a:sym typeface="Open Sans Medium"/>
            </a:endParaRPr>
          </a:p>
        </p:txBody>
      </p:sp>
      <p:pic>
        <p:nvPicPr>
          <p:cNvPr id="147" name="Google Shape;147;p32"/>
          <p:cNvPicPr preferRelativeResize="0"/>
          <p:nvPr/>
        </p:nvPicPr>
        <p:blipFill rotWithShape="1">
          <a:blip r:embed="rId4">
            <a:alphaModFix/>
          </a:blip>
          <a:srcRect t="317" b="327"/>
          <a:stretch/>
        </p:blipFill>
        <p:spPr>
          <a:xfrm>
            <a:off x="2559723" y="6817633"/>
            <a:ext cx="276995" cy="202789"/>
          </a:xfrm>
          <a:prstGeom prst="rect">
            <a:avLst/>
          </a:prstGeom>
          <a:noFill/>
          <a:ln>
            <a:noFill/>
          </a:ln>
        </p:spPr>
      </p:pic>
      <p:pic>
        <p:nvPicPr>
          <p:cNvPr id="3" name="Picture 2">
            <a:extLst>
              <a:ext uri="{FF2B5EF4-FFF2-40B4-BE49-F238E27FC236}">
                <a16:creationId xmlns:a16="http://schemas.microsoft.com/office/drawing/2014/main" id="{C4A353A5-5CF1-F5F6-2CD2-01586FE1FCBF}"/>
              </a:ext>
            </a:extLst>
          </p:cNvPr>
          <p:cNvPicPr>
            <a:picLocks noChangeAspect="1"/>
          </p:cNvPicPr>
          <p:nvPr/>
        </p:nvPicPr>
        <p:blipFill rotWithShape="1">
          <a:blip r:embed="rId5"/>
          <a:srcRect l="1585" r="2120"/>
          <a:stretch/>
        </p:blipFill>
        <p:spPr>
          <a:xfrm>
            <a:off x="7203557" y="182864"/>
            <a:ext cx="3596206" cy="4029581"/>
          </a:xfrm>
          <a:prstGeom prst="rect">
            <a:avLst/>
          </a:prstGeom>
        </p:spPr>
      </p:pic>
    </p:spTree>
    <p:extLst>
      <p:ext uri="{BB962C8B-B14F-4D97-AF65-F5344CB8AC3E}">
        <p14:creationId xmlns:p14="http://schemas.microsoft.com/office/powerpoint/2010/main" val="3625606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2"/>
          <p:cNvSpPr/>
          <p:nvPr/>
        </p:nvSpPr>
        <p:spPr>
          <a:xfrm>
            <a:off x="0" y="2095500"/>
            <a:ext cx="10877700" cy="5543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2"/>
          <p:cNvSpPr txBox="1"/>
          <p:nvPr/>
        </p:nvSpPr>
        <p:spPr>
          <a:xfrm>
            <a:off x="311726" y="197427"/>
            <a:ext cx="8468591" cy="1393301"/>
          </a:xfrm>
          <a:prstGeom prst="rect">
            <a:avLst/>
          </a:prstGeom>
          <a:noFill/>
          <a:ln>
            <a:noFill/>
          </a:ln>
        </p:spPr>
        <p:txBody>
          <a:bodyPr spcFirstLastPara="1" wrap="square" lIns="0" tIns="0" rIns="0" bIns="0" anchor="t" anchorCtr="0">
            <a:noAutofit/>
          </a:bodyPr>
          <a:lstStyle/>
          <a:p>
            <a:pPr algn="l" fontAlgn="base"/>
            <a:r>
              <a:rPr lang="en-US" sz="2400" b="1" i="0" dirty="0">
                <a:solidFill>
                  <a:schemeClr val="tx1"/>
                </a:solidFill>
                <a:effectLst/>
                <a:latin typeface="noto sans" panose="020B0502040504020204" pitchFamily="34" charset="0"/>
              </a:rPr>
              <a:t>Impact of co-located welfare advice in healthcare settings: prospective quasi-experimental controlled study </a:t>
            </a:r>
            <a:r>
              <a:rPr lang="en-US" sz="2400" b="1" i="1" dirty="0">
                <a:solidFill>
                  <a:schemeClr val="tx1"/>
                </a:solidFill>
                <a:latin typeface="noto sans" panose="020B0502040504020204" pitchFamily="34" charset="0"/>
              </a:rPr>
              <a:t>B</a:t>
            </a:r>
            <a:r>
              <a:rPr lang="en-US" sz="2400" b="1" i="1" dirty="0">
                <a:solidFill>
                  <a:schemeClr val="tx1"/>
                </a:solidFill>
                <a:effectLst/>
                <a:latin typeface="noto sans" panose="020B0502040504020204" pitchFamily="34" charset="0"/>
              </a:rPr>
              <a:t>ritish Journal of Psychology</a:t>
            </a:r>
            <a:r>
              <a:rPr lang="en-US" sz="2400" b="1" i="1" dirty="0">
                <a:solidFill>
                  <a:schemeClr val="tx1"/>
                </a:solidFill>
                <a:latin typeface="noto sans" panose="020B0502040504020204" pitchFamily="34" charset="0"/>
              </a:rPr>
              <a:t> (2018)</a:t>
            </a:r>
            <a:endParaRPr lang="en-US" sz="2400" b="1" i="1" dirty="0">
              <a:solidFill>
                <a:schemeClr val="tx1"/>
              </a:solidFill>
              <a:effectLst/>
              <a:latin typeface="noto sans" panose="020B0502040504020204" pitchFamily="34" charset="0"/>
            </a:endParaRPr>
          </a:p>
          <a:p>
            <a:pPr marL="0" lvl="0" indent="0" algn="l" rtl="0">
              <a:lnSpc>
                <a:spcPct val="115000"/>
              </a:lnSpc>
              <a:spcBef>
                <a:spcPts val="500"/>
              </a:spcBef>
              <a:spcAft>
                <a:spcPts val="0"/>
              </a:spcAft>
              <a:buNone/>
            </a:pPr>
            <a:r>
              <a:rPr lang="en-US" sz="1100" i="1" dirty="0">
                <a:solidFill>
                  <a:schemeClr val="accent3"/>
                </a:solidFill>
                <a:latin typeface="Open Sans"/>
                <a:ea typeface="Open Sans"/>
                <a:cs typeface="Open Sans"/>
                <a:sym typeface="Open Sans"/>
              </a:rPr>
              <a:t>Report by Bromley by Bow, with support from Mayor of London and Legal Education Foundation</a:t>
            </a:r>
          </a:p>
          <a:p>
            <a:pPr marL="0" lvl="0" indent="0" algn="l" rtl="0">
              <a:lnSpc>
                <a:spcPct val="115000"/>
              </a:lnSpc>
              <a:spcBef>
                <a:spcPts val="500"/>
              </a:spcBef>
              <a:spcAft>
                <a:spcPts val="0"/>
              </a:spcAft>
              <a:buNone/>
            </a:pPr>
            <a:endParaRPr lang="en-GB" sz="1200" b="1" dirty="0">
              <a:solidFill>
                <a:schemeClr val="accent3"/>
              </a:solidFill>
              <a:latin typeface="Open Sans"/>
              <a:ea typeface="Open Sans"/>
              <a:cs typeface="Open Sans"/>
              <a:sym typeface="Open Sans"/>
            </a:endParaRPr>
          </a:p>
          <a:p>
            <a:pPr marL="0" lvl="0" indent="0" algn="l" rtl="0">
              <a:lnSpc>
                <a:spcPct val="115000"/>
              </a:lnSpc>
              <a:spcBef>
                <a:spcPts val="500"/>
              </a:spcBef>
              <a:spcAft>
                <a:spcPts val="0"/>
              </a:spcAft>
              <a:buNone/>
            </a:pPr>
            <a:endParaRPr lang="en-GB" sz="1200" b="1" dirty="0">
              <a:solidFill>
                <a:schemeClr val="accent3"/>
              </a:solidFill>
              <a:latin typeface="Open Sans"/>
              <a:ea typeface="Open Sans"/>
              <a:cs typeface="Open Sans"/>
              <a:sym typeface="Open Sans"/>
            </a:endParaRPr>
          </a:p>
        </p:txBody>
      </p:sp>
      <p:pic>
        <p:nvPicPr>
          <p:cNvPr id="144" name="Google Shape;144;p32"/>
          <p:cNvPicPr preferRelativeResize="0"/>
          <p:nvPr/>
        </p:nvPicPr>
        <p:blipFill>
          <a:blip r:embed="rId3">
            <a:alphaModFix/>
          </a:blip>
          <a:stretch>
            <a:fillRect/>
          </a:stretch>
        </p:blipFill>
        <p:spPr>
          <a:xfrm>
            <a:off x="311726" y="1576531"/>
            <a:ext cx="271953" cy="210706"/>
          </a:xfrm>
          <a:prstGeom prst="rect">
            <a:avLst/>
          </a:prstGeom>
          <a:noFill/>
          <a:ln>
            <a:noFill/>
          </a:ln>
        </p:spPr>
      </p:pic>
      <p:sp>
        <p:nvSpPr>
          <p:cNvPr id="145" name="Google Shape;145;p32"/>
          <p:cNvSpPr txBox="1"/>
          <p:nvPr/>
        </p:nvSpPr>
        <p:spPr>
          <a:xfrm>
            <a:off x="631601" y="1672935"/>
            <a:ext cx="6413436" cy="5039223"/>
          </a:xfrm>
          <a:prstGeom prst="rect">
            <a:avLst/>
          </a:prstGeom>
          <a:noFill/>
          <a:ln>
            <a:noFill/>
          </a:ln>
        </p:spPr>
        <p:txBody>
          <a:bodyPr spcFirstLastPara="1" wrap="square" lIns="0" tIns="0" rIns="0" bIns="0" anchor="t" anchorCtr="0">
            <a:noAutofit/>
          </a:bodyPr>
          <a:lstStyle/>
          <a:p>
            <a:pPr marL="0" lvl="0" indent="0" algn="l" rtl="0">
              <a:lnSpc>
                <a:spcPct val="115000"/>
              </a:lnSpc>
              <a:spcBef>
                <a:spcPts val="500"/>
              </a:spcBef>
              <a:spcAft>
                <a:spcPts val="1000"/>
              </a:spcAft>
              <a:buNone/>
            </a:pPr>
            <a:r>
              <a:rPr lang="en-US" sz="1200" dirty="0">
                <a:solidFill>
                  <a:schemeClr val="accent3"/>
                </a:solidFill>
                <a:latin typeface="Open Sans Medium"/>
                <a:ea typeface="Open Sans Medium"/>
                <a:cs typeface="Open Sans Medium"/>
                <a:sym typeface="Open Sans Medium"/>
              </a:rPr>
              <a:t>Over the past 15 years, social prescribing has steadily established itself as a crucial component of primary and social care settings, initially as very much a bottom-up, locally developed movement, and more recently being adopted as national policy and rolled out. This mainstreaming has been cemented by NHS England’s decision to fund link workers as part of its commitment to widening the range of skills and specialisms within each Primary Care Network (PCN), with a commitment to 1,000 in post by March 2021, rising to 5,500 over the following three years. </a:t>
            </a:r>
          </a:p>
          <a:p>
            <a:pPr marL="0" lvl="0" indent="0" algn="l" rtl="0">
              <a:lnSpc>
                <a:spcPct val="115000"/>
              </a:lnSpc>
              <a:spcBef>
                <a:spcPts val="500"/>
              </a:spcBef>
              <a:spcAft>
                <a:spcPts val="1000"/>
              </a:spcAft>
              <a:buNone/>
            </a:pPr>
            <a:r>
              <a:rPr lang="en-US" sz="1200" dirty="0">
                <a:solidFill>
                  <a:schemeClr val="accent3"/>
                </a:solidFill>
                <a:latin typeface="Open Sans Medium"/>
                <a:ea typeface="Open Sans Medium"/>
                <a:cs typeface="Open Sans Medium"/>
                <a:sym typeface="Open Sans Medium"/>
              </a:rPr>
              <a:t>Whilst models of social prescribing schemes and its adoption within PCNs varies, the vast majority had at least one link worker in post by July 2020, and in August NHS England launched a scheme to </a:t>
            </a:r>
            <a:r>
              <a:rPr lang="en-US" sz="1200" dirty="0" err="1">
                <a:solidFill>
                  <a:schemeClr val="accent3"/>
                </a:solidFill>
                <a:latin typeface="Open Sans Medium"/>
                <a:ea typeface="Open Sans Medium"/>
                <a:cs typeface="Open Sans Medium"/>
                <a:sym typeface="Open Sans Medium"/>
              </a:rPr>
              <a:t>incentivise</a:t>
            </a:r>
            <a:r>
              <a:rPr lang="en-US" sz="1200" dirty="0">
                <a:solidFill>
                  <a:schemeClr val="accent3"/>
                </a:solidFill>
                <a:latin typeface="Open Sans Medium"/>
                <a:ea typeface="Open Sans Medium"/>
                <a:cs typeface="Open Sans Medium"/>
                <a:sym typeface="Open Sans Medium"/>
              </a:rPr>
              <a:t> the rapid recruitment of the next 500 link workers. However, alongside this, </a:t>
            </a:r>
            <a:r>
              <a:rPr lang="en-US" sz="1200" b="1" dirty="0">
                <a:solidFill>
                  <a:schemeClr val="accent3"/>
                </a:solidFill>
                <a:latin typeface="Open Sans Medium"/>
                <a:ea typeface="Open Sans Medium"/>
                <a:cs typeface="Open Sans Medium"/>
                <a:sym typeface="Open Sans Medium"/>
              </a:rPr>
              <a:t>there is concern that this commitment to universal access to social prescribing as part of the NHS model, with funding for social prescribing schemes and link worker roles, but without consideration of the capacity of and connection with the crucial services that they refer into risks </a:t>
            </a:r>
            <a:r>
              <a:rPr lang="en-US" sz="1200" b="1" dirty="0" err="1">
                <a:solidFill>
                  <a:schemeClr val="accent3"/>
                </a:solidFill>
                <a:latin typeface="Open Sans Medium"/>
                <a:ea typeface="Open Sans Medium"/>
                <a:cs typeface="Open Sans Medium"/>
                <a:sym typeface="Open Sans Medium"/>
              </a:rPr>
              <a:t>jeopardising</a:t>
            </a:r>
            <a:r>
              <a:rPr lang="en-US" sz="1200" b="1" dirty="0">
                <a:solidFill>
                  <a:schemeClr val="accent3"/>
                </a:solidFill>
                <a:latin typeface="Open Sans Medium"/>
                <a:ea typeface="Open Sans Medium"/>
                <a:cs typeface="Open Sans Medium"/>
                <a:sym typeface="Open Sans Medium"/>
              </a:rPr>
              <a:t> the </a:t>
            </a:r>
            <a:r>
              <a:rPr lang="en-US" sz="1200" b="1" dirty="0" err="1">
                <a:solidFill>
                  <a:schemeClr val="accent3"/>
                </a:solidFill>
                <a:latin typeface="Open Sans Medium"/>
                <a:ea typeface="Open Sans Medium"/>
                <a:cs typeface="Open Sans Medium"/>
                <a:sym typeface="Open Sans Medium"/>
              </a:rPr>
              <a:t>endeavour</a:t>
            </a:r>
            <a:r>
              <a:rPr lang="en-US" sz="1200" b="1" dirty="0">
                <a:solidFill>
                  <a:schemeClr val="accent3"/>
                </a:solidFill>
                <a:latin typeface="Open Sans Medium"/>
                <a:ea typeface="Open Sans Medium"/>
                <a:cs typeface="Open Sans Medium"/>
                <a:sym typeface="Open Sans Medium"/>
              </a:rPr>
              <a:t>. </a:t>
            </a:r>
            <a:endParaRPr sz="1200" b="1" dirty="0">
              <a:solidFill>
                <a:schemeClr val="accent3"/>
              </a:solidFill>
              <a:latin typeface="Open Sans Medium"/>
              <a:ea typeface="Open Sans Medium"/>
              <a:cs typeface="Open Sans Medium"/>
              <a:sym typeface="Open Sans Medium"/>
            </a:endParaRPr>
          </a:p>
        </p:txBody>
      </p:sp>
      <p:pic>
        <p:nvPicPr>
          <p:cNvPr id="147" name="Google Shape;147;p32"/>
          <p:cNvPicPr preferRelativeResize="0"/>
          <p:nvPr/>
        </p:nvPicPr>
        <p:blipFill rotWithShape="1">
          <a:blip r:embed="rId4">
            <a:alphaModFix/>
          </a:blip>
          <a:srcRect t="317" b="327"/>
          <a:stretch/>
        </p:blipFill>
        <p:spPr>
          <a:xfrm>
            <a:off x="2559723" y="6817633"/>
            <a:ext cx="276995" cy="202789"/>
          </a:xfrm>
          <a:prstGeom prst="rect">
            <a:avLst/>
          </a:prstGeom>
          <a:noFill/>
          <a:ln>
            <a:noFill/>
          </a:ln>
        </p:spPr>
      </p:pic>
      <p:pic>
        <p:nvPicPr>
          <p:cNvPr id="4" name="Picture 3">
            <a:extLst>
              <a:ext uri="{FF2B5EF4-FFF2-40B4-BE49-F238E27FC236}">
                <a16:creationId xmlns:a16="http://schemas.microsoft.com/office/drawing/2014/main" id="{2B2AE68C-020F-AA17-D3E5-2534BF189A94}"/>
              </a:ext>
            </a:extLst>
          </p:cNvPr>
          <p:cNvPicPr>
            <a:picLocks noChangeAspect="1"/>
          </p:cNvPicPr>
          <p:nvPr/>
        </p:nvPicPr>
        <p:blipFill>
          <a:blip r:embed="rId5"/>
          <a:stretch>
            <a:fillRect/>
          </a:stretch>
        </p:blipFill>
        <p:spPr>
          <a:xfrm>
            <a:off x="311726" y="1352430"/>
            <a:ext cx="6707538" cy="6286770"/>
          </a:xfrm>
          <a:prstGeom prst="rect">
            <a:avLst/>
          </a:prstGeom>
        </p:spPr>
      </p:pic>
      <p:pic>
        <p:nvPicPr>
          <p:cNvPr id="7" name="Picture 6">
            <a:extLst>
              <a:ext uri="{FF2B5EF4-FFF2-40B4-BE49-F238E27FC236}">
                <a16:creationId xmlns:a16="http://schemas.microsoft.com/office/drawing/2014/main" id="{D45C6736-E1EE-8A90-0D4F-7DCE36AAC1CF}"/>
              </a:ext>
            </a:extLst>
          </p:cNvPr>
          <p:cNvPicPr>
            <a:picLocks noChangeAspect="1"/>
          </p:cNvPicPr>
          <p:nvPr/>
        </p:nvPicPr>
        <p:blipFill>
          <a:blip r:embed="rId6"/>
          <a:stretch>
            <a:fillRect/>
          </a:stretch>
        </p:blipFill>
        <p:spPr>
          <a:xfrm>
            <a:off x="8258528" y="1037183"/>
            <a:ext cx="2208726" cy="3129029"/>
          </a:xfrm>
          <a:prstGeom prst="rect">
            <a:avLst/>
          </a:prstGeom>
        </p:spPr>
      </p:pic>
    </p:spTree>
    <p:extLst>
      <p:ext uri="{BB962C8B-B14F-4D97-AF65-F5344CB8AC3E}">
        <p14:creationId xmlns:p14="http://schemas.microsoft.com/office/powerpoint/2010/main" val="1358333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3"/>
        <p:cNvGrpSpPr/>
        <p:nvPr/>
      </p:nvGrpSpPr>
      <p:grpSpPr>
        <a:xfrm>
          <a:off x="0" y="0"/>
          <a:ext cx="0" cy="0"/>
          <a:chOff x="0" y="0"/>
          <a:chExt cx="0" cy="0"/>
        </a:xfrm>
      </p:grpSpPr>
      <p:sp>
        <p:nvSpPr>
          <p:cNvPr id="345" name="Google Shape;345;p41"/>
          <p:cNvSpPr/>
          <p:nvPr/>
        </p:nvSpPr>
        <p:spPr>
          <a:xfrm>
            <a:off x="450000" y="5893700"/>
            <a:ext cx="1784700" cy="11553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200">
              <a:solidFill>
                <a:srgbClr val="183E70"/>
              </a:solidFill>
              <a:latin typeface="Open Sans"/>
              <a:ea typeface="Open Sans"/>
              <a:cs typeface="Open Sans"/>
              <a:sym typeface="Open Sans"/>
            </a:endParaRPr>
          </a:p>
        </p:txBody>
      </p:sp>
      <p:cxnSp>
        <p:nvCxnSpPr>
          <p:cNvPr id="363" name="Google Shape;363;p41"/>
          <p:cNvCxnSpPr/>
          <p:nvPr/>
        </p:nvCxnSpPr>
        <p:spPr>
          <a:xfrm>
            <a:off x="7688850" y="3593013"/>
            <a:ext cx="37800" cy="3798600"/>
          </a:xfrm>
          <a:prstGeom prst="straightConnector1">
            <a:avLst/>
          </a:prstGeom>
          <a:noFill/>
          <a:ln w="28575" cap="flat" cmpd="sng">
            <a:solidFill>
              <a:schemeClr val="lt1"/>
            </a:solidFill>
            <a:prstDash val="dash"/>
            <a:round/>
            <a:headEnd type="none" w="med" len="med"/>
            <a:tailEnd type="none" w="med" len="med"/>
          </a:ln>
        </p:spPr>
      </p:cxnSp>
      <p:sp>
        <p:nvSpPr>
          <p:cNvPr id="371" name="Google Shape;371;p41"/>
          <p:cNvSpPr txBox="1"/>
          <p:nvPr/>
        </p:nvSpPr>
        <p:spPr>
          <a:xfrm>
            <a:off x="0" y="17411"/>
            <a:ext cx="10800000" cy="929645"/>
          </a:xfrm>
          <a:prstGeom prst="rect">
            <a:avLst/>
          </a:prstGeom>
          <a:solidFill>
            <a:schemeClr val="dk1"/>
          </a:solidFill>
          <a:ln>
            <a:noFill/>
          </a:ln>
        </p:spPr>
        <p:txBody>
          <a:bodyPr spcFirstLastPara="1" wrap="square" lIns="0" tIns="0" rIns="0" bIns="0" anchor="ctr" anchorCtr="0">
            <a:noAutofit/>
          </a:bodyPr>
          <a:lstStyle/>
          <a:p>
            <a:pPr marL="0" lvl="0" indent="0" algn="ctr" rtl="0">
              <a:spcBef>
                <a:spcPts val="0"/>
              </a:spcBef>
              <a:spcAft>
                <a:spcPts val="500"/>
              </a:spcAft>
              <a:buNone/>
            </a:pPr>
            <a:r>
              <a:rPr lang="en-US" sz="1800" b="1" dirty="0">
                <a:solidFill>
                  <a:schemeClr val="lt1"/>
                </a:solidFill>
                <a:latin typeface="Open Sans"/>
                <a:ea typeface="Open Sans"/>
                <a:cs typeface="Open Sans"/>
                <a:sym typeface="Open Sans"/>
              </a:rPr>
              <a:t>Advice in practice: Understanding  the effects of integrating advice in primary care settings</a:t>
            </a:r>
          </a:p>
          <a:p>
            <a:pPr marL="0" lvl="0" indent="0" algn="ctr" rtl="0">
              <a:spcBef>
                <a:spcPts val="0"/>
              </a:spcBef>
              <a:spcAft>
                <a:spcPts val="500"/>
              </a:spcAft>
              <a:buNone/>
            </a:pPr>
            <a:r>
              <a:rPr lang="en-US" sz="1700" b="1" i="1" dirty="0">
                <a:solidFill>
                  <a:schemeClr val="lt1"/>
                </a:solidFill>
                <a:latin typeface="Open Sans"/>
                <a:ea typeface="Open Sans"/>
                <a:cs typeface="Open Sans"/>
                <a:sym typeface="Open Sans"/>
              </a:rPr>
              <a:t>Understanding  the effects of integrating advice in primary care settings (2018) </a:t>
            </a:r>
            <a:endParaRPr sz="1700" b="1" i="1" dirty="0">
              <a:solidFill>
                <a:schemeClr val="lt1"/>
              </a:solidFill>
              <a:highlight>
                <a:srgbClr val="38761D"/>
              </a:highlight>
              <a:latin typeface="Open Sans"/>
              <a:ea typeface="Open Sans"/>
              <a:cs typeface="Open Sans"/>
              <a:sym typeface="Open Sans"/>
            </a:endParaRPr>
          </a:p>
        </p:txBody>
      </p:sp>
      <p:pic>
        <p:nvPicPr>
          <p:cNvPr id="6" name="Picture 5">
            <a:extLst>
              <a:ext uri="{FF2B5EF4-FFF2-40B4-BE49-F238E27FC236}">
                <a16:creationId xmlns:a16="http://schemas.microsoft.com/office/drawing/2014/main" id="{02DB3316-E4A5-FD02-33C6-F01D0C6B7370}"/>
              </a:ext>
            </a:extLst>
          </p:cNvPr>
          <p:cNvPicPr>
            <a:picLocks noChangeAspect="1"/>
          </p:cNvPicPr>
          <p:nvPr/>
        </p:nvPicPr>
        <p:blipFill>
          <a:blip r:embed="rId3"/>
          <a:stretch>
            <a:fillRect/>
          </a:stretch>
        </p:blipFill>
        <p:spPr>
          <a:xfrm>
            <a:off x="1585799" y="5442650"/>
            <a:ext cx="6858000" cy="2057400"/>
          </a:xfrm>
          <a:prstGeom prst="rect">
            <a:avLst/>
          </a:prstGeom>
        </p:spPr>
      </p:pic>
      <p:sp>
        <p:nvSpPr>
          <p:cNvPr id="7" name="TextBox 6">
            <a:extLst>
              <a:ext uri="{FF2B5EF4-FFF2-40B4-BE49-F238E27FC236}">
                <a16:creationId xmlns:a16="http://schemas.microsoft.com/office/drawing/2014/main" id="{208770D4-8671-4B75-8BFD-11D6475749AC}"/>
              </a:ext>
            </a:extLst>
          </p:cNvPr>
          <p:cNvSpPr txBox="1"/>
          <p:nvPr/>
        </p:nvSpPr>
        <p:spPr>
          <a:xfrm>
            <a:off x="163286" y="947056"/>
            <a:ext cx="10433957" cy="707886"/>
          </a:xfrm>
          <a:prstGeom prst="rect">
            <a:avLst/>
          </a:prstGeom>
          <a:noFill/>
        </p:spPr>
        <p:txBody>
          <a:bodyPr wrap="square" rtlCol="0">
            <a:spAutoFit/>
          </a:bodyPr>
          <a:lstStyle/>
          <a:p>
            <a:r>
              <a:rPr lang="en-US" sz="2000" b="0" i="0" dirty="0">
                <a:solidFill>
                  <a:schemeClr val="tx1"/>
                </a:solidFill>
                <a:effectLst/>
                <a:latin typeface="source-serif-pro"/>
              </a:rPr>
              <a:t>Research in partnership with the Royal College of GPs (RCGP). We surveyed over 900 GPs across England and Wales — looking at the impact of advice in these settings</a:t>
            </a:r>
            <a:endParaRPr lang="en-GB" sz="2000" dirty="0">
              <a:solidFill>
                <a:schemeClr val="tx1"/>
              </a:solidFill>
            </a:endParaRPr>
          </a:p>
        </p:txBody>
      </p:sp>
      <p:pic>
        <p:nvPicPr>
          <p:cNvPr id="9" name="Picture 8">
            <a:extLst>
              <a:ext uri="{FF2B5EF4-FFF2-40B4-BE49-F238E27FC236}">
                <a16:creationId xmlns:a16="http://schemas.microsoft.com/office/drawing/2014/main" id="{BFA69B4C-0E60-1E7F-83E8-631804EAEECA}"/>
              </a:ext>
            </a:extLst>
          </p:cNvPr>
          <p:cNvPicPr>
            <a:picLocks noChangeAspect="1"/>
          </p:cNvPicPr>
          <p:nvPr/>
        </p:nvPicPr>
        <p:blipFill rotWithShape="1">
          <a:blip r:embed="rId4"/>
          <a:srcRect b="3080"/>
          <a:stretch/>
        </p:blipFill>
        <p:spPr>
          <a:xfrm>
            <a:off x="1110501" y="1861100"/>
            <a:ext cx="8103463" cy="3732336"/>
          </a:xfrm>
          <a:prstGeom prst="rect">
            <a:avLst/>
          </a:prstGeom>
        </p:spPr>
      </p:pic>
    </p:spTree>
    <p:extLst>
      <p:ext uri="{BB962C8B-B14F-4D97-AF65-F5344CB8AC3E}">
        <p14:creationId xmlns:p14="http://schemas.microsoft.com/office/powerpoint/2010/main" val="3867373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6278"/>
        </a:solidFill>
        <a:effectLst/>
      </p:bgPr>
    </p:bg>
    <p:spTree>
      <p:nvGrpSpPr>
        <p:cNvPr id="1" name="Shape 428"/>
        <p:cNvGrpSpPr/>
        <p:nvPr/>
      </p:nvGrpSpPr>
      <p:grpSpPr>
        <a:xfrm>
          <a:off x="0" y="0"/>
          <a:ext cx="0" cy="0"/>
          <a:chOff x="0" y="0"/>
          <a:chExt cx="0" cy="0"/>
        </a:xfrm>
      </p:grpSpPr>
      <p:sp>
        <p:nvSpPr>
          <p:cNvPr id="429" name="Google Shape;429;p43"/>
          <p:cNvSpPr txBox="1"/>
          <p:nvPr/>
        </p:nvSpPr>
        <p:spPr>
          <a:xfrm>
            <a:off x="538600" y="6058600"/>
            <a:ext cx="6447000" cy="40495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200"/>
              </a:spcBef>
              <a:spcAft>
                <a:spcPts val="0"/>
              </a:spcAft>
              <a:buNone/>
            </a:pPr>
            <a:r>
              <a:rPr lang="en-GB" sz="1100" dirty="0">
                <a:solidFill>
                  <a:srgbClr val="FCCEBA"/>
                </a:solidFill>
                <a:latin typeface="Open Sans"/>
                <a:ea typeface="Open Sans"/>
                <a:cs typeface="Open Sans"/>
                <a:sym typeface="Open Sans"/>
              </a:rPr>
              <a:t>© Citizens Advice April 2023</a:t>
            </a:r>
            <a:endParaRPr sz="1100" dirty="0">
              <a:solidFill>
                <a:srgbClr val="FCCEBA"/>
              </a:solidFill>
              <a:latin typeface="Open Sans"/>
              <a:ea typeface="Open Sans"/>
              <a:cs typeface="Open Sans"/>
              <a:sym typeface="Open Sans"/>
            </a:endParaRPr>
          </a:p>
        </p:txBody>
      </p:sp>
      <p:pic>
        <p:nvPicPr>
          <p:cNvPr id="430" name="Google Shape;430;p43"/>
          <p:cNvPicPr preferRelativeResize="0"/>
          <p:nvPr/>
        </p:nvPicPr>
        <p:blipFill>
          <a:blip r:embed="rId3">
            <a:alphaModFix/>
          </a:blip>
          <a:stretch>
            <a:fillRect/>
          </a:stretch>
        </p:blipFill>
        <p:spPr>
          <a:xfrm>
            <a:off x="9187725" y="5927625"/>
            <a:ext cx="1368850" cy="1368850"/>
          </a:xfrm>
          <a:prstGeom prst="rect">
            <a:avLst/>
          </a:prstGeom>
          <a:noFill/>
          <a:ln>
            <a:noFill/>
          </a:ln>
        </p:spPr>
      </p:pic>
      <p:sp>
        <p:nvSpPr>
          <p:cNvPr id="431" name="Google Shape;431;p43"/>
          <p:cNvSpPr txBox="1"/>
          <p:nvPr/>
        </p:nvSpPr>
        <p:spPr>
          <a:xfrm>
            <a:off x="538600" y="4357775"/>
            <a:ext cx="4861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dirty="0">
                <a:solidFill>
                  <a:srgbClr val="FCCEBA"/>
                </a:solidFill>
                <a:latin typeface="Open Sans"/>
                <a:ea typeface="Open Sans"/>
                <a:cs typeface="Open Sans"/>
                <a:sym typeface="Open Sans"/>
              </a:rPr>
              <a:t>For more information please contact </a:t>
            </a:r>
            <a:endParaRPr dirty="0">
              <a:solidFill>
                <a:srgbClr val="FCCEBA"/>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GB" b="1" dirty="0">
                <a:solidFill>
                  <a:srgbClr val="FCCEBA"/>
                </a:solidFill>
                <a:latin typeface="Open Sans"/>
                <a:ea typeface="Open Sans"/>
                <a:cs typeface="Open Sans"/>
                <a:sym typeface="Open Sans"/>
              </a:rPr>
              <a:t>jsandbach@londoncitizenadvice.org.uk</a:t>
            </a:r>
            <a:endParaRPr dirty="0">
              <a:solidFill>
                <a:srgbClr val="FCCEBA"/>
              </a:solidFill>
              <a:latin typeface="Open Sans"/>
              <a:ea typeface="Open Sans"/>
              <a:cs typeface="Open Sans"/>
              <a:sym typeface="Open Sans"/>
            </a:endParaRPr>
          </a:p>
        </p:txBody>
      </p:sp>
      <p:sp>
        <p:nvSpPr>
          <p:cNvPr id="432" name="Google Shape;432;p43"/>
          <p:cNvSpPr txBox="1"/>
          <p:nvPr/>
        </p:nvSpPr>
        <p:spPr>
          <a:xfrm>
            <a:off x="538600" y="499425"/>
            <a:ext cx="4122600" cy="2632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200" dirty="0">
                <a:solidFill>
                  <a:srgbClr val="FCCEBA"/>
                </a:solidFill>
                <a:latin typeface="Open Sans ExtraBold"/>
                <a:ea typeface="Open Sans ExtraBold"/>
                <a:cs typeface="Open Sans ExtraBold"/>
                <a:sym typeface="Open Sans ExtraBold"/>
              </a:rPr>
              <a:t>Citizens Advice helps people find a way forward.</a:t>
            </a:r>
            <a:endParaRPr sz="2200" dirty="0">
              <a:solidFill>
                <a:srgbClr val="FCCEBA"/>
              </a:solidFill>
              <a:latin typeface="Open Sans ExtraBold"/>
              <a:ea typeface="Open Sans ExtraBold"/>
              <a:cs typeface="Open Sans ExtraBold"/>
              <a:sym typeface="Open Sans ExtraBold"/>
            </a:endParaRPr>
          </a:p>
          <a:p>
            <a:pPr marL="0" lvl="0" indent="0" algn="l" rtl="0">
              <a:spcBef>
                <a:spcPts val="0"/>
              </a:spcBef>
              <a:spcAft>
                <a:spcPts val="0"/>
              </a:spcAft>
              <a:buNone/>
            </a:pPr>
            <a:endParaRPr sz="1600" dirty="0">
              <a:solidFill>
                <a:srgbClr val="FCCEBA"/>
              </a:solidFill>
              <a:latin typeface="Open Sans ExtraBold"/>
              <a:ea typeface="Open Sans ExtraBold"/>
              <a:cs typeface="Open Sans ExtraBold"/>
              <a:sym typeface="Open Sans ExtraBold"/>
            </a:endParaRPr>
          </a:p>
          <a:p>
            <a:pPr marL="0" lvl="0" indent="0" algn="l" rtl="0">
              <a:spcBef>
                <a:spcPts val="0"/>
              </a:spcBef>
              <a:spcAft>
                <a:spcPts val="0"/>
              </a:spcAft>
              <a:buNone/>
            </a:pPr>
            <a:r>
              <a:rPr lang="en-GB" sz="1100" dirty="0">
                <a:solidFill>
                  <a:srgbClr val="FCCEBA"/>
                </a:solidFill>
                <a:latin typeface="Open Sans"/>
                <a:ea typeface="Open Sans"/>
                <a:cs typeface="Open Sans"/>
                <a:sym typeface="Open Sans"/>
              </a:rPr>
              <a:t>We provide free, confidential and independent advice to help people overcome their problems. We are a voice for our clients and consumers on the issues that matter to them.</a:t>
            </a:r>
            <a:endParaRPr sz="1100" dirty="0">
              <a:solidFill>
                <a:srgbClr val="FCCEBA"/>
              </a:solidFill>
              <a:latin typeface="Open Sans"/>
              <a:ea typeface="Open Sans"/>
              <a:cs typeface="Open Sans"/>
              <a:sym typeface="Open Sans"/>
            </a:endParaRPr>
          </a:p>
          <a:p>
            <a:pPr marL="0" lvl="0" indent="0" algn="l" rtl="0">
              <a:spcBef>
                <a:spcPts val="0"/>
              </a:spcBef>
              <a:spcAft>
                <a:spcPts val="0"/>
              </a:spcAft>
              <a:buNone/>
            </a:pPr>
            <a:endParaRPr sz="1100" dirty="0">
              <a:solidFill>
                <a:srgbClr val="FCCEBA"/>
              </a:solidFill>
              <a:latin typeface="Open Sans"/>
              <a:ea typeface="Open Sans"/>
              <a:cs typeface="Open Sans"/>
              <a:sym typeface="Open Sans"/>
            </a:endParaRPr>
          </a:p>
          <a:p>
            <a:pPr marL="0" lvl="0" indent="0" algn="l" rtl="0">
              <a:spcBef>
                <a:spcPts val="0"/>
              </a:spcBef>
              <a:spcAft>
                <a:spcPts val="0"/>
              </a:spcAft>
              <a:buNone/>
            </a:pPr>
            <a:r>
              <a:rPr lang="en-GB" sz="1100" dirty="0">
                <a:solidFill>
                  <a:srgbClr val="FCCEBA"/>
                </a:solidFill>
                <a:latin typeface="Open Sans"/>
                <a:ea typeface="Open Sans"/>
                <a:cs typeface="Open Sans"/>
                <a:sym typeface="Open Sans"/>
              </a:rPr>
              <a:t>We value diversity, champion equality, and challenge discrimination and harassment.</a:t>
            </a:r>
            <a:endParaRPr sz="1100" dirty="0">
              <a:solidFill>
                <a:srgbClr val="FCCEBA"/>
              </a:solidFill>
              <a:latin typeface="Open Sans"/>
              <a:ea typeface="Open Sans"/>
              <a:cs typeface="Open Sans"/>
              <a:sym typeface="Open Sans"/>
            </a:endParaRPr>
          </a:p>
          <a:p>
            <a:pPr marL="0" lvl="0" indent="0" algn="l" rtl="0">
              <a:spcBef>
                <a:spcPts val="0"/>
              </a:spcBef>
              <a:spcAft>
                <a:spcPts val="0"/>
              </a:spcAft>
              <a:buNone/>
            </a:pPr>
            <a:endParaRPr sz="1100" dirty="0">
              <a:solidFill>
                <a:srgbClr val="FCCEBA"/>
              </a:solidFill>
              <a:latin typeface="Open Sans"/>
              <a:ea typeface="Open Sans"/>
              <a:cs typeface="Open Sans"/>
              <a:sym typeface="Open Sans"/>
            </a:endParaRPr>
          </a:p>
          <a:p>
            <a:pPr marL="0" lvl="0" indent="0" algn="l" rtl="0">
              <a:spcBef>
                <a:spcPts val="0"/>
              </a:spcBef>
              <a:spcAft>
                <a:spcPts val="0"/>
              </a:spcAft>
              <a:buNone/>
            </a:pPr>
            <a:r>
              <a:rPr lang="en-GB" sz="1100" dirty="0">
                <a:solidFill>
                  <a:srgbClr val="FCCEBA"/>
                </a:solidFill>
                <a:latin typeface="Open Sans"/>
                <a:ea typeface="Open Sans"/>
                <a:cs typeface="Open Sans"/>
                <a:sym typeface="Open Sans"/>
              </a:rPr>
              <a:t>We’re here for everyone.</a:t>
            </a:r>
            <a:endParaRPr sz="1100" dirty="0">
              <a:solidFill>
                <a:srgbClr val="FCCEBA"/>
              </a:solidFill>
              <a:latin typeface="Open Sans"/>
              <a:ea typeface="Open Sans"/>
              <a:cs typeface="Open Sans"/>
              <a:sym typeface="Open Sans"/>
            </a:endParaRPr>
          </a:p>
        </p:txBody>
      </p:sp>
      <p:pic>
        <p:nvPicPr>
          <p:cNvPr id="2" name="Picture 1">
            <a:extLst>
              <a:ext uri="{FF2B5EF4-FFF2-40B4-BE49-F238E27FC236}">
                <a16:creationId xmlns:a16="http://schemas.microsoft.com/office/drawing/2014/main" id="{17377958-B6CC-4CEC-D89B-62AB3EE5B2AC}"/>
              </a:ext>
            </a:extLst>
          </p:cNvPr>
          <p:cNvPicPr>
            <a:picLocks noChangeAspect="1"/>
          </p:cNvPicPr>
          <p:nvPr/>
        </p:nvPicPr>
        <p:blipFill rotWithShape="1">
          <a:blip r:embed="rId4"/>
          <a:srcRect l="32204" b="10636"/>
          <a:stretch/>
        </p:blipFill>
        <p:spPr>
          <a:xfrm>
            <a:off x="4800625" y="1749615"/>
            <a:ext cx="4762274" cy="25109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3"/>
          <p:cNvSpPr txBox="1"/>
          <p:nvPr/>
        </p:nvSpPr>
        <p:spPr>
          <a:xfrm>
            <a:off x="317874" y="376725"/>
            <a:ext cx="6458001" cy="523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2700" b="1" dirty="0">
                <a:solidFill>
                  <a:schemeClr val="dk2"/>
                </a:solidFill>
                <a:latin typeface="Open Sans"/>
                <a:ea typeface="Open Sans"/>
                <a:cs typeface="Open Sans"/>
                <a:sym typeface="Open Sans"/>
              </a:rPr>
              <a:t>Our impact for Londoners’ health</a:t>
            </a:r>
            <a:endParaRPr sz="2700" b="1" dirty="0">
              <a:solidFill>
                <a:schemeClr val="dk2"/>
              </a:solidFill>
              <a:latin typeface="Open Sans"/>
              <a:ea typeface="Open Sans"/>
              <a:cs typeface="Open Sans"/>
              <a:sym typeface="Open Sans"/>
            </a:endParaRPr>
          </a:p>
        </p:txBody>
      </p:sp>
      <p:sp>
        <p:nvSpPr>
          <p:cNvPr id="156" name="Google Shape;156;p33"/>
          <p:cNvSpPr txBox="1"/>
          <p:nvPr/>
        </p:nvSpPr>
        <p:spPr>
          <a:xfrm>
            <a:off x="7592400" y="361525"/>
            <a:ext cx="2828400" cy="1655100"/>
          </a:xfrm>
          <a:prstGeom prst="rect">
            <a:avLst/>
          </a:prstGeom>
          <a:noFill/>
          <a:ln>
            <a:noFill/>
          </a:ln>
        </p:spPr>
        <p:txBody>
          <a:bodyPr spcFirstLastPara="1" wrap="square" lIns="0" tIns="0" rIns="0" bIns="0" anchor="t" anchorCtr="0">
            <a:spAutoFit/>
          </a:bodyPr>
          <a:lstStyle/>
          <a:p>
            <a:pPr marL="0" lvl="0" indent="0" algn="l" rtl="0">
              <a:spcBef>
                <a:spcPts val="500"/>
              </a:spcBef>
              <a:spcAft>
                <a:spcPts val="0"/>
              </a:spcAft>
              <a:buNone/>
            </a:pPr>
            <a:r>
              <a:rPr lang="en-GB" sz="1600" b="1">
                <a:solidFill>
                  <a:schemeClr val="dk2"/>
                </a:solidFill>
                <a:latin typeface="Open Sans"/>
                <a:ea typeface="Open Sans"/>
                <a:cs typeface="Open Sans"/>
                <a:sym typeface="Open Sans"/>
              </a:rPr>
              <a:t>Our reach into disadvantaged groups</a:t>
            </a:r>
            <a:endParaRPr sz="1600">
              <a:solidFill>
                <a:schemeClr val="dk2"/>
              </a:solidFill>
              <a:latin typeface="Open Sans"/>
              <a:ea typeface="Open Sans"/>
              <a:cs typeface="Open Sans"/>
              <a:sym typeface="Open Sans"/>
            </a:endParaRPr>
          </a:p>
          <a:p>
            <a:pPr marL="0" lvl="0" indent="0" algn="l" rtl="0">
              <a:lnSpc>
                <a:spcPct val="115000"/>
              </a:lnSpc>
              <a:spcBef>
                <a:spcPts val="1000"/>
              </a:spcBef>
              <a:spcAft>
                <a:spcPts val="1000"/>
              </a:spcAft>
              <a:buNone/>
            </a:pPr>
            <a:r>
              <a:rPr lang="en-GB" sz="1200">
                <a:solidFill>
                  <a:schemeClr val="dk2"/>
                </a:solidFill>
                <a:latin typeface="Open Sans"/>
                <a:ea typeface="Open Sans"/>
                <a:cs typeface="Open Sans"/>
                <a:sym typeface="Open Sans"/>
              </a:rPr>
              <a:t>Our clients are disproportionately affected by disability and health inequality; low income and poor living conditions affecting their health and wellbeing.</a:t>
            </a:r>
            <a:endParaRPr sz="1200">
              <a:solidFill>
                <a:schemeClr val="dk2"/>
              </a:solidFill>
              <a:latin typeface="Open Sans"/>
              <a:ea typeface="Open Sans"/>
              <a:cs typeface="Open Sans"/>
              <a:sym typeface="Open Sans"/>
            </a:endParaRPr>
          </a:p>
        </p:txBody>
      </p:sp>
      <p:sp>
        <p:nvSpPr>
          <p:cNvPr id="157" name="Google Shape;157;p33"/>
          <p:cNvSpPr txBox="1"/>
          <p:nvPr/>
        </p:nvSpPr>
        <p:spPr>
          <a:xfrm>
            <a:off x="8175913" y="3903325"/>
            <a:ext cx="2112900" cy="3960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GB" sz="1200" dirty="0">
                <a:solidFill>
                  <a:schemeClr val="dk2"/>
                </a:solidFill>
                <a:latin typeface="Open Sans"/>
                <a:ea typeface="Open Sans"/>
                <a:cs typeface="Open Sans"/>
                <a:sym typeface="Open Sans"/>
              </a:rPr>
              <a:t>Mental health is the </a:t>
            </a:r>
            <a:r>
              <a:rPr lang="en-GB" sz="1200" b="1" dirty="0">
                <a:solidFill>
                  <a:schemeClr val="dk2"/>
                </a:solidFill>
                <a:latin typeface="Open Sans"/>
                <a:ea typeface="Open Sans"/>
                <a:cs typeface="Open Sans"/>
                <a:sym typeface="Open Sans"/>
              </a:rPr>
              <a:t>number 1 health issue</a:t>
            </a:r>
            <a:r>
              <a:rPr lang="en-GB" sz="1200" dirty="0">
                <a:solidFill>
                  <a:schemeClr val="dk2"/>
                </a:solidFill>
                <a:latin typeface="Open Sans"/>
                <a:ea typeface="Open Sans"/>
                <a:cs typeface="Open Sans"/>
                <a:sym typeface="Open Sans"/>
              </a:rPr>
              <a:t> for our clients</a:t>
            </a:r>
            <a:endParaRPr sz="1200" dirty="0">
              <a:solidFill>
                <a:schemeClr val="dk2"/>
              </a:solidFill>
              <a:latin typeface="Open Sans"/>
              <a:ea typeface="Open Sans"/>
              <a:cs typeface="Open Sans"/>
              <a:sym typeface="Open Sans"/>
            </a:endParaRPr>
          </a:p>
        </p:txBody>
      </p:sp>
      <p:sp>
        <p:nvSpPr>
          <p:cNvPr id="158" name="Google Shape;158;p33"/>
          <p:cNvSpPr txBox="1"/>
          <p:nvPr/>
        </p:nvSpPr>
        <p:spPr>
          <a:xfrm>
            <a:off x="8175912" y="3061907"/>
            <a:ext cx="2243700" cy="5235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GB" sz="1200" b="1" dirty="0">
                <a:solidFill>
                  <a:schemeClr val="dk2"/>
                </a:solidFill>
                <a:latin typeface="Open Sans"/>
                <a:ea typeface="Open Sans"/>
                <a:cs typeface="Open Sans"/>
                <a:sym typeface="Open Sans"/>
              </a:rPr>
              <a:t>Over a third</a:t>
            </a:r>
            <a:r>
              <a:rPr lang="en-GB" sz="1200" dirty="0">
                <a:solidFill>
                  <a:schemeClr val="dk2"/>
                </a:solidFill>
                <a:latin typeface="Open Sans"/>
                <a:ea typeface="Open Sans"/>
                <a:cs typeface="Open Sans"/>
                <a:sym typeface="Open Sans"/>
              </a:rPr>
              <a:t> are disabled or have a long term health condition</a:t>
            </a:r>
            <a:endParaRPr sz="1200" dirty="0">
              <a:solidFill>
                <a:schemeClr val="dk2"/>
              </a:solidFill>
              <a:latin typeface="Open Sans"/>
              <a:ea typeface="Open Sans"/>
              <a:cs typeface="Open Sans"/>
              <a:sym typeface="Open Sans"/>
            </a:endParaRPr>
          </a:p>
        </p:txBody>
      </p:sp>
      <p:sp>
        <p:nvSpPr>
          <p:cNvPr id="159" name="Google Shape;159;p33"/>
          <p:cNvSpPr txBox="1"/>
          <p:nvPr/>
        </p:nvSpPr>
        <p:spPr>
          <a:xfrm>
            <a:off x="8175912" y="2253200"/>
            <a:ext cx="2112900" cy="636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GB" sz="1200" b="1" dirty="0">
                <a:solidFill>
                  <a:schemeClr val="dk2"/>
                </a:solidFill>
                <a:latin typeface="Open Sans"/>
                <a:ea typeface="Open Sans"/>
                <a:cs typeface="Open Sans"/>
                <a:sym typeface="Open Sans"/>
              </a:rPr>
              <a:t>8 in 10</a:t>
            </a:r>
            <a:r>
              <a:rPr lang="en-GB" sz="1200" dirty="0">
                <a:solidFill>
                  <a:schemeClr val="dk2"/>
                </a:solidFill>
                <a:latin typeface="Open Sans"/>
                <a:ea typeface="Open Sans"/>
                <a:cs typeface="Open Sans"/>
                <a:sym typeface="Open Sans"/>
              </a:rPr>
              <a:t> clients do not meet the minimum income standard</a:t>
            </a:r>
            <a:endParaRPr sz="1200" dirty="0">
              <a:solidFill>
                <a:schemeClr val="dk2"/>
              </a:solidFill>
              <a:latin typeface="Open Sans"/>
              <a:ea typeface="Open Sans"/>
              <a:cs typeface="Open Sans"/>
              <a:sym typeface="Open Sans"/>
            </a:endParaRPr>
          </a:p>
        </p:txBody>
      </p:sp>
      <p:pic>
        <p:nvPicPr>
          <p:cNvPr id="160" name="Google Shape;160;p33"/>
          <p:cNvPicPr preferRelativeResize="0"/>
          <p:nvPr/>
        </p:nvPicPr>
        <p:blipFill>
          <a:blip r:embed="rId3">
            <a:alphaModFix/>
          </a:blip>
          <a:stretch>
            <a:fillRect/>
          </a:stretch>
        </p:blipFill>
        <p:spPr>
          <a:xfrm>
            <a:off x="7617475" y="3930450"/>
            <a:ext cx="303250" cy="369545"/>
          </a:xfrm>
          <a:prstGeom prst="rect">
            <a:avLst/>
          </a:prstGeom>
          <a:noFill/>
          <a:ln>
            <a:noFill/>
          </a:ln>
        </p:spPr>
      </p:pic>
      <p:sp>
        <p:nvSpPr>
          <p:cNvPr id="161" name="Google Shape;161;p33"/>
          <p:cNvSpPr/>
          <p:nvPr/>
        </p:nvSpPr>
        <p:spPr>
          <a:xfrm>
            <a:off x="384800" y="4718800"/>
            <a:ext cx="10097400" cy="2554800"/>
          </a:xfrm>
          <a:prstGeom prst="rect">
            <a:avLst/>
          </a:prstGeom>
          <a:solidFill>
            <a:srgbClr val="00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3"/>
          <p:cNvSpPr txBox="1"/>
          <p:nvPr/>
        </p:nvSpPr>
        <p:spPr>
          <a:xfrm>
            <a:off x="2859375" y="2161750"/>
            <a:ext cx="3916500" cy="1728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GB" sz="1200" dirty="0">
                <a:solidFill>
                  <a:schemeClr val="dk2"/>
                </a:solidFill>
                <a:latin typeface="Open Sans"/>
                <a:ea typeface="Open Sans"/>
                <a:cs typeface="Open Sans"/>
                <a:sym typeface="Open Sans"/>
              </a:rPr>
              <a:t>Their problems made them feel </a:t>
            </a:r>
            <a:r>
              <a:rPr lang="en-GB" sz="1200" b="1" dirty="0">
                <a:solidFill>
                  <a:schemeClr val="dk2"/>
                </a:solidFill>
                <a:latin typeface="Open Sans"/>
                <a:ea typeface="Open Sans"/>
                <a:cs typeface="Open Sans"/>
                <a:sym typeface="Open Sans"/>
              </a:rPr>
              <a:t>stressed or anxious</a:t>
            </a:r>
            <a:endParaRPr sz="1200" b="1" dirty="0">
              <a:solidFill>
                <a:schemeClr val="dk2"/>
              </a:solidFill>
              <a:latin typeface="Open Sans"/>
              <a:ea typeface="Open Sans"/>
              <a:cs typeface="Open Sans"/>
              <a:sym typeface="Open Sans"/>
            </a:endParaRPr>
          </a:p>
        </p:txBody>
      </p:sp>
      <p:sp>
        <p:nvSpPr>
          <p:cNvPr id="166" name="Google Shape;166;p33"/>
          <p:cNvSpPr txBox="1"/>
          <p:nvPr/>
        </p:nvSpPr>
        <p:spPr>
          <a:xfrm>
            <a:off x="529600" y="1052275"/>
            <a:ext cx="6666600" cy="3705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GB" sz="1600" b="1" dirty="0">
                <a:solidFill>
                  <a:schemeClr val="dk1"/>
                </a:solidFill>
                <a:latin typeface="Open Sans"/>
                <a:ea typeface="Open Sans"/>
                <a:cs typeface="Open Sans"/>
                <a:sym typeface="Open Sans"/>
              </a:rPr>
              <a:t>Our clients told us that before coming to Citizens Advice…</a:t>
            </a:r>
            <a:endParaRPr sz="1600" b="1" dirty="0">
              <a:solidFill>
                <a:schemeClr val="dk2"/>
              </a:solidFill>
              <a:latin typeface="Open Sans"/>
              <a:ea typeface="Open Sans"/>
              <a:cs typeface="Open Sans"/>
              <a:sym typeface="Open Sans"/>
            </a:endParaRPr>
          </a:p>
        </p:txBody>
      </p:sp>
      <p:sp>
        <p:nvSpPr>
          <p:cNvPr id="167" name="Google Shape;167;p33"/>
          <p:cNvSpPr txBox="1"/>
          <p:nvPr/>
        </p:nvSpPr>
        <p:spPr>
          <a:xfrm>
            <a:off x="2859375" y="1761535"/>
            <a:ext cx="3916500" cy="1728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GB" sz="1200" dirty="0">
                <a:solidFill>
                  <a:schemeClr val="dk2"/>
                </a:solidFill>
                <a:latin typeface="Open Sans"/>
                <a:ea typeface="Open Sans"/>
                <a:cs typeface="Open Sans"/>
                <a:sym typeface="Open Sans"/>
              </a:rPr>
              <a:t>They struggled to get on with </a:t>
            </a:r>
            <a:r>
              <a:rPr lang="en-GB" sz="1200" b="1" dirty="0">
                <a:solidFill>
                  <a:schemeClr val="dk2"/>
                </a:solidFill>
                <a:latin typeface="Open Sans"/>
                <a:ea typeface="Open Sans"/>
                <a:cs typeface="Open Sans"/>
                <a:sym typeface="Open Sans"/>
              </a:rPr>
              <a:t>day to day life</a:t>
            </a:r>
            <a:endParaRPr sz="1200" b="1" dirty="0">
              <a:solidFill>
                <a:schemeClr val="dk2"/>
              </a:solidFill>
              <a:latin typeface="Open Sans"/>
              <a:ea typeface="Open Sans"/>
              <a:cs typeface="Open Sans"/>
              <a:sym typeface="Open Sans"/>
            </a:endParaRPr>
          </a:p>
        </p:txBody>
      </p:sp>
      <p:sp>
        <p:nvSpPr>
          <p:cNvPr id="168" name="Google Shape;168;p33"/>
          <p:cNvSpPr txBox="1"/>
          <p:nvPr/>
        </p:nvSpPr>
        <p:spPr>
          <a:xfrm>
            <a:off x="2859375" y="2553025"/>
            <a:ext cx="4125600" cy="1728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GB" sz="1200" dirty="0">
                <a:solidFill>
                  <a:schemeClr val="dk2"/>
                </a:solidFill>
                <a:latin typeface="Open Sans"/>
                <a:ea typeface="Open Sans"/>
                <a:cs typeface="Open Sans"/>
                <a:sym typeface="Open Sans"/>
              </a:rPr>
              <a:t>Their problems caused an </a:t>
            </a:r>
            <a:r>
              <a:rPr lang="en-GB" sz="1200" b="1" dirty="0">
                <a:solidFill>
                  <a:schemeClr val="dk2"/>
                </a:solidFill>
                <a:latin typeface="Open Sans"/>
                <a:ea typeface="Open Sans"/>
                <a:cs typeface="Open Sans"/>
                <a:sym typeface="Open Sans"/>
              </a:rPr>
              <a:t>unstable housing situation</a:t>
            </a:r>
            <a:endParaRPr sz="1200" b="1" dirty="0">
              <a:solidFill>
                <a:schemeClr val="dk2"/>
              </a:solidFill>
              <a:latin typeface="Open Sans"/>
              <a:ea typeface="Open Sans"/>
              <a:cs typeface="Open Sans"/>
              <a:sym typeface="Open Sans"/>
            </a:endParaRPr>
          </a:p>
        </p:txBody>
      </p:sp>
      <p:sp>
        <p:nvSpPr>
          <p:cNvPr id="169" name="Google Shape;169;p33"/>
          <p:cNvSpPr txBox="1"/>
          <p:nvPr/>
        </p:nvSpPr>
        <p:spPr>
          <a:xfrm>
            <a:off x="529600" y="3243288"/>
            <a:ext cx="3916500" cy="2742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GB" sz="1600" b="1" dirty="0">
                <a:solidFill>
                  <a:schemeClr val="dk2"/>
                </a:solidFill>
                <a:latin typeface="Open Sans"/>
                <a:ea typeface="Open Sans"/>
                <a:cs typeface="Open Sans"/>
                <a:sym typeface="Open Sans"/>
              </a:rPr>
              <a:t>In 2022 – 2023, we helped…</a:t>
            </a:r>
            <a:endParaRPr sz="1600" b="1" dirty="0">
              <a:solidFill>
                <a:schemeClr val="dk2"/>
              </a:solidFill>
              <a:latin typeface="Open Sans"/>
              <a:ea typeface="Open Sans"/>
              <a:cs typeface="Open Sans"/>
              <a:sym typeface="Open Sans"/>
            </a:endParaRPr>
          </a:p>
        </p:txBody>
      </p:sp>
      <p:sp>
        <p:nvSpPr>
          <p:cNvPr id="170" name="Google Shape;170;p33"/>
          <p:cNvSpPr txBox="1"/>
          <p:nvPr/>
        </p:nvSpPr>
        <p:spPr>
          <a:xfrm>
            <a:off x="581075" y="4931625"/>
            <a:ext cx="1880100" cy="7521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GB" sz="1600" b="1">
                <a:solidFill>
                  <a:srgbClr val="FCCEBA"/>
                </a:solidFill>
                <a:latin typeface="Open Sans"/>
                <a:ea typeface="Open Sans"/>
                <a:cs typeface="Open Sans"/>
                <a:sym typeface="Open Sans"/>
              </a:rPr>
              <a:t>After advice, our clients said…</a:t>
            </a:r>
            <a:endParaRPr sz="1600" b="1">
              <a:solidFill>
                <a:srgbClr val="FCCEBA"/>
              </a:solidFill>
              <a:latin typeface="Open Sans"/>
              <a:ea typeface="Open Sans"/>
              <a:cs typeface="Open Sans"/>
              <a:sym typeface="Open Sans"/>
            </a:endParaRPr>
          </a:p>
        </p:txBody>
      </p:sp>
      <p:sp>
        <p:nvSpPr>
          <p:cNvPr id="173" name="Google Shape;173;p33"/>
          <p:cNvSpPr txBox="1"/>
          <p:nvPr/>
        </p:nvSpPr>
        <p:spPr>
          <a:xfrm>
            <a:off x="384800" y="3747364"/>
            <a:ext cx="6786224" cy="87339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GB" sz="1200" b="1" dirty="0">
                <a:solidFill>
                  <a:schemeClr val="dk2"/>
                </a:solidFill>
                <a:latin typeface="Open Sans"/>
                <a:ea typeface="Open Sans"/>
                <a:cs typeface="Open Sans"/>
                <a:sym typeface="Open Sans"/>
              </a:rPr>
              <a:t>Over 150,000 Londoners, </a:t>
            </a:r>
            <a:endParaRPr sz="1200" b="1" dirty="0">
              <a:solidFill>
                <a:schemeClr val="dk2"/>
              </a:solidFill>
              <a:latin typeface="Open Sans"/>
              <a:ea typeface="Open Sans"/>
              <a:cs typeface="Open Sans"/>
              <a:sym typeface="Open Sans"/>
            </a:endParaRPr>
          </a:p>
          <a:p>
            <a:pPr marL="0" lvl="0" indent="0" algn="l" rtl="0">
              <a:lnSpc>
                <a:spcPct val="100000"/>
              </a:lnSpc>
              <a:spcBef>
                <a:spcPts val="0"/>
              </a:spcBef>
              <a:spcAft>
                <a:spcPts val="0"/>
              </a:spcAft>
              <a:buNone/>
            </a:pPr>
            <a:r>
              <a:rPr lang="en-GB" sz="1200" dirty="0">
                <a:solidFill>
                  <a:schemeClr val="dk2"/>
                </a:solidFill>
                <a:latin typeface="Open Sans"/>
                <a:ea typeface="Open Sans"/>
                <a:cs typeface="Open Sans"/>
                <a:sym typeface="Open Sans"/>
              </a:rPr>
              <a:t>Via face to face appointments, telephone email or webchat</a:t>
            </a:r>
          </a:p>
          <a:p>
            <a:pPr marL="0" lvl="0" indent="0" algn="l" rtl="0">
              <a:lnSpc>
                <a:spcPct val="100000"/>
              </a:lnSpc>
              <a:spcBef>
                <a:spcPts val="0"/>
              </a:spcBef>
              <a:spcAft>
                <a:spcPts val="0"/>
              </a:spcAft>
              <a:buNone/>
            </a:pPr>
            <a:endParaRPr lang="en-GB" sz="1200" dirty="0">
              <a:solidFill>
                <a:schemeClr val="dk2"/>
              </a:solidFill>
              <a:latin typeface="Open Sans"/>
              <a:ea typeface="Open Sans"/>
              <a:cs typeface="Open Sans"/>
              <a:sym typeface="Open Sans"/>
            </a:endParaRPr>
          </a:p>
          <a:p>
            <a:pPr marL="0" lvl="0" indent="0" algn="l" rtl="0">
              <a:lnSpc>
                <a:spcPct val="100000"/>
              </a:lnSpc>
              <a:spcBef>
                <a:spcPts val="0"/>
              </a:spcBef>
              <a:spcAft>
                <a:spcPts val="0"/>
              </a:spcAft>
              <a:buNone/>
            </a:pPr>
            <a:r>
              <a:rPr lang="en-GB" sz="1200" dirty="0">
                <a:solidFill>
                  <a:schemeClr val="dk2"/>
                </a:solidFill>
                <a:latin typeface="Open Sans"/>
                <a:ea typeface="Open Sans"/>
                <a:cs typeface="Open Sans"/>
                <a:sym typeface="Open Sans"/>
              </a:rPr>
              <a:t>This achieved </a:t>
            </a:r>
            <a:r>
              <a:rPr lang="en-GB" sz="1200" b="1" dirty="0">
                <a:solidFill>
                  <a:schemeClr val="dk2"/>
                </a:solidFill>
                <a:latin typeface="Open Sans"/>
                <a:ea typeface="Open Sans"/>
                <a:cs typeface="Open Sans"/>
                <a:sym typeface="Open Sans"/>
              </a:rPr>
              <a:t>£117,359,402 </a:t>
            </a:r>
            <a:r>
              <a:rPr lang="en-GB" sz="1200" dirty="0">
                <a:solidFill>
                  <a:schemeClr val="dk2"/>
                </a:solidFill>
                <a:latin typeface="Open Sans"/>
                <a:ea typeface="Open Sans"/>
                <a:cs typeface="Open Sans"/>
                <a:sym typeface="Open Sans"/>
              </a:rPr>
              <a:t>financial outcomes for Londoners (income gains, re-imbursements, debts written off, repayments scheduled etc)</a:t>
            </a:r>
          </a:p>
          <a:p>
            <a:pPr marL="0" lvl="0" indent="0" algn="l" rtl="0">
              <a:lnSpc>
                <a:spcPct val="100000"/>
              </a:lnSpc>
              <a:spcBef>
                <a:spcPts val="0"/>
              </a:spcBef>
              <a:spcAft>
                <a:spcPts val="0"/>
              </a:spcAft>
              <a:buNone/>
            </a:pPr>
            <a:endParaRPr lang="en-GB" sz="1200" dirty="0">
              <a:solidFill>
                <a:schemeClr val="dk2"/>
              </a:solidFill>
              <a:latin typeface="Open Sans"/>
              <a:ea typeface="Open Sans"/>
              <a:cs typeface="Open Sans"/>
              <a:sym typeface="Open Sans"/>
            </a:endParaRPr>
          </a:p>
          <a:p>
            <a:pPr marL="0" lvl="0" indent="0" algn="l" rtl="0">
              <a:lnSpc>
                <a:spcPct val="100000"/>
              </a:lnSpc>
              <a:spcBef>
                <a:spcPts val="0"/>
              </a:spcBef>
              <a:spcAft>
                <a:spcPts val="0"/>
              </a:spcAft>
              <a:buNone/>
            </a:pPr>
            <a:endParaRPr lang="en-GB" sz="1200" dirty="0">
              <a:solidFill>
                <a:schemeClr val="dk2"/>
              </a:solidFill>
              <a:latin typeface="Open Sans"/>
              <a:ea typeface="Open Sans"/>
              <a:cs typeface="Open Sans"/>
              <a:sym typeface="Open Sans"/>
            </a:endParaRPr>
          </a:p>
          <a:p>
            <a:pPr marL="0" lvl="0" indent="0" algn="l" rtl="0">
              <a:lnSpc>
                <a:spcPct val="100000"/>
              </a:lnSpc>
              <a:spcBef>
                <a:spcPts val="0"/>
              </a:spcBef>
              <a:spcAft>
                <a:spcPts val="0"/>
              </a:spcAft>
              <a:buNone/>
            </a:pPr>
            <a:endParaRPr lang="en-GB" sz="1200" dirty="0">
              <a:solidFill>
                <a:schemeClr val="dk2"/>
              </a:solidFill>
              <a:latin typeface="Open Sans"/>
              <a:ea typeface="Open Sans"/>
              <a:cs typeface="Open Sans"/>
              <a:sym typeface="Open Sans"/>
            </a:endParaRPr>
          </a:p>
          <a:p>
            <a:pPr marL="0" lvl="0" indent="0" algn="l" rtl="0">
              <a:lnSpc>
                <a:spcPct val="100000"/>
              </a:lnSpc>
              <a:spcBef>
                <a:spcPts val="0"/>
              </a:spcBef>
              <a:spcAft>
                <a:spcPts val="0"/>
              </a:spcAft>
              <a:buNone/>
            </a:pPr>
            <a:endParaRPr sz="1200" dirty="0">
              <a:solidFill>
                <a:schemeClr val="dk2"/>
              </a:solidFill>
              <a:latin typeface="Open Sans"/>
              <a:ea typeface="Open Sans"/>
              <a:cs typeface="Open Sans"/>
              <a:sym typeface="Open Sans"/>
            </a:endParaRPr>
          </a:p>
        </p:txBody>
      </p:sp>
      <p:sp>
        <p:nvSpPr>
          <p:cNvPr id="174" name="Google Shape;174;p33"/>
          <p:cNvSpPr/>
          <p:nvPr/>
        </p:nvSpPr>
        <p:spPr>
          <a:xfrm>
            <a:off x="1111438" y="2141800"/>
            <a:ext cx="1563000" cy="212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3"/>
          <p:cNvSpPr/>
          <p:nvPr/>
        </p:nvSpPr>
        <p:spPr>
          <a:xfrm>
            <a:off x="1432438" y="1741585"/>
            <a:ext cx="1242000" cy="212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3"/>
          <p:cNvSpPr/>
          <p:nvPr/>
        </p:nvSpPr>
        <p:spPr>
          <a:xfrm>
            <a:off x="1953238" y="2533081"/>
            <a:ext cx="721200" cy="212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3"/>
          <p:cNvSpPr txBox="1"/>
          <p:nvPr/>
        </p:nvSpPr>
        <p:spPr>
          <a:xfrm>
            <a:off x="504424" y="2141800"/>
            <a:ext cx="422100" cy="212700"/>
          </a:xfrm>
          <a:prstGeom prst="rect">
            <a:avLst/>
          </a:prstGeom>
          <a:noFill/>
          <a:ln>
            <a:noFill/>
          </a:ln>
        </p:spPr>
        <p:txBody>
          <a:bodyPr spcFirstLastPara="1" wrap="square" lIns="0" tIns="0" rIns="0" bIns="0" anchor="t" anchorCtr="0">
            <a:noAutofit/>
          </a:bodyPr>
          <a:lstStyle/>
          <a:p>
            <a:pPr marL="0" lvl="0" indent="0" algn="r" rtl="0">
              <a:lnSpc>
                <a:spcPct val="115000"/>
              </a:lnSpc>
              <a:spcBef>
                <a:spcPts val="0"/>
              </a:spcBef>
              <a:spcAft>
                <a:spcPts val="0"/>
              </a:spcAft>
              <a:buNone/>
            </a:pPr>
            <a:r>
              <a:rPr lang="en-GB" sz="1200" b="1">
                <a:solidFill>
                  <a:schemeClr val="dk2"/>
                </a:solidFill>
                <a:highlight>
                  <a:srgbClr val="FFFF00"/>
                </a:highlight>
                <a:latin typeface="Open Sans"/>
                <a:ea typeface="Open Sans"/>
                <a:cs typeface="Open Sans"/>
                <a:sym typeface="Open Sans"/>
              </a:rPr>
              <a:t>78%</a:t>
            </a:r>
            <a:endParaRPr sz="1200" b="1">
              <a:solidFill>
                <a:schemeClr val="dk2"/>
              </a:solidFill>
              <a:highlight>
                <a:srgbClr val="FFFF00"/>
              </a:highlight>
              <a:latin typeface="Open Sans"/>
              <a:ea typeface="Open Sans"/>
              <a:cs typeface="Open Sans"/>
              <a:sym typeface="Open Sans"/>
            </a:endParaRPr>
          </a:p>
        </p:txBody>
      </p:sp>
      <p:sp>
        <p:nvSpPr>
          <p:cNvPr id="178" name="Google Shape;178;p33"/>
          <p:cNvSpPr txBox="1"/>
          <p:nvPr/>
        </p:nvSpPr>
        <p:spPr>
          <a:xfrm>
            <a:off x="896525" y="1741588"/>
            <a:ext cx="351000" cy="212700"/>
          </a:xfrm>
          <a:prstGeom prst="rect">
            <a:avLst/>
          </a:prstGeom>
          <a:noFill/>
          <a:ln>
            <a:noFill/>
          </a:ln>
        </p:spPr>
        <p:txBody>
          <a:bodyPr spcFirstLastPara="1" wrap="square" lIns="0" tIns="0" rIns="0" bIns="0" anchor="t" anchorCtr="0">
            <a:noAutofit/>
          </a:bodyPr>
          <a:lstStyle/>
          <a:p>
            <a:pPr marL="0" lvl="0" indent="0" algn="r" rtl="0">
              <a:lnSpc>
                <a:spcPct val="115000"/>
              </a:lnSpc>
              <a:spcBef>
                <a:spcPts val="0"/>
              </a:spcBef>
              <a:spcAft>
                <a:spcPts val="0"/>
              </a:spcAft>
              <a:buNone/>
            </a:pPr>
            <a:r>
              <a:rPr lang="en-GB" sz="1200" b="1" dirty="0">
                <a:solidFill>
                  <a:schemeClr val="dk2"/>
                </a:solidFill>
                <a:highlight>
                  <a:srgbClr val="FFFF00"/>
                </a:highlight>
                <a:latin typeface="Open Sans"/>
                <a:ea typeface="Open Sans"/>
                <a:cs typeface="Open Sans"/>
                <a:sym typeface="Open Sans"/>
              </a:rPr>
              <a:t>62%</a:t>
            </a:r>
            <a:endParaRPr sz="1200" b="1" dirty="0">
              <a:solidFill>
                <a:schemeClr val="dk2"/>
              </a:solidFill>
              <a:highlight>
                <a:srgbClr val="FFFF00"/>
              </a:highlight>
              <a:latin typeface="Open Sans"/>
              <a:ea typeface="Open Sans"/>
              <a:cs typeface="Open Sans"/>
              <a:sym typeface="Open Sans"/>
            </a:endParaRPr>
          </a:p>
        </p:txBody>
      </p:sp>
      <p:sp>
        <p:nvSpPr>
          <p:cNvPr id="179" name="Google Shape;179;p33"/>
          <p:cNvSpPr txBox="1"/>
          <p:nvPr/>
        </p:nvSpPr>
        <p:spPr>
          <a:xfrm>
            <a:off x="1346224" y="2533081"/>
            <a:ext cx="422100" cy="212700"/>
          </a:xfrm>
          <a:prstGeom prst="rect">
            <a:avLst/>
          </a:prstGeom>
          <a:noFill/>
          <a:ln>
            <a:noFill/>
          </a:ln>
        </p:spPr>
        <p:txBody>
          <a:bodyPr spcFirstLastPara="1" wrap="square" lIns="0" tIns="0" rIns="0" bIns="0" anchor="t" anchorCtr="0">
            <a:noAutofit/>
          </a:bodyPr>
          <a:lstStyle/>
          <a:p>
            <a:pPr marL="0" lvl="0" indent="0" algn="r" rtl="0">
              <a:lnSpc>
                <a:spcPct val="115000"/>
              </a:lnSpc>
              <a:spcBef>
                <a:spcPts val="0"/>
              </a:spcBef>
              <a:spcAft>
                <a:spcPts val="0"/>
              </a:spcAft>
              <a:buNone/>
            </a:pPr>
            <a:r>
              <a:rPr lang="en-GB" sz="1200" b="1">
                <a:solidFill>
                  <a:schemeClr val="dk2"/>
                </a:solidFill>
                <a:highlight>
                  <a:srgbClr val="FFFF00"/>
                </a:highlight>
                <a:latin typeface="Open Sans"/>
                <a:ea typeface="Open Sans"/>
                <a:cs typeface="Open Sans"/>
                <a:sym typeface="Open Sans"/>
              </a:rPr>
              <a:t>36%</a:t>
            </a:r>
            <a:endParaRPr sz="1200" b="1">
              <a:solidFill>
                <a:schemeClr val="dk2"/>
              </a:solidFill>
              <a:highlight>
                <a:srgbClr val="FFFF00"/>
              </a:highlight>
              <a:latin typeface="Open Sans"/>
              <a:ea typeface="Open Sans"/>
              <a:cs typeface="Open Sans"/>
              <a:sym typeface="Open Sans"/>
            </a:endParaRPr>
          </a:p>
        </p:txBody>
      </p:sp>
      <p:sp>
        <p:nvSpPr>
          <p:cNvPr id="180" name="Google Shape;180;p33"/>
          <p:cNvSpPr txBox="1"/>
          <p:nvPr/>
        </p:nvSpPr>
        <p:spPr>
          <a:xfrm>
            <a:off x="5242125" y="5905725"/>
            <a:ext cx="3916500" cy="1728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GB" sz="1200">
                <a:solidFill>
                  <a:srgbClr val="FCCEBA"/>
                </a:solidFill>
                <a:highlight>
                  <a:srgbClr val="38761D"/>
                </a:highlight>
                <a:latin typeface="Open Sans"/>
                <a:ea typeface="Open Sans"/>
                <a:cs typeface="Open Sans"/>
                <a:sym typeface="Open Sans"/>
              </a:rPr>
              <a:t>It was easier to get on with their day to day lives</a:t>
            </a:r>
            <a:endParaRPr sz="1200">
              <a:solidFill>
                <a:srgbClr val="FCCEBA"/>
              </a:solidFill>
              <a:highlight>
                <a:srgbClr val="38761D"/>
              </a:highlight>
              <a:latin typeface="Open Sans"/>
              <a:ea typeface="Open Sans"/>
              <a:cs typeface="Open Sans"/>
              <a:sym typeface="Open Sans"/>
            </a:endParaRPr>
          </a:p>
        </p:txBody>
      </p:sp>
      <p:sp>
        <p:nvSpPr>
          <p:cNvPr id="181" name="Google Shape;181;p33"/>
          <p:cNvSpPr txBox="1"/>
          <p:nvPr/>
        </p:nvSpPr>
        <p:spPr>
          <a:xfrm>
            <a:off x="5242125" y="6324213"/>
            <a:ext cx="4468200" cy="1728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GB" sz="1200">
                <a:solidFill>
                  <a:srgbClr val="FCCEBA"/>
                </a:solidFill>
                <a:highlight>
                  <a:srgbClr val="38761D"/>
                </a:highlight>
                <a:latin typeface="Open Sans"/>
                <a:ea typeface="Open Sans"/>
                <a:cs typeface="Open Sans"/>
                <a:sym typeface="Open Sans"/>
              </a:rPr>
              <a:t>They felt more confident to resolve similar problems in future</a:t>
            </a:r>
            <a:endParaRPr sz="1200">
              <a:solidFill>
                <a:srgbClr val="FCCEBA"/>
              </a:solidFill>
              <a:highlight>
                <a:srgbClr val="38761D"/>
              </a:highlight>
              <a:latin typeface="Open Sans"/>
              <a:ea typeface="Open Sans"/>
              <a:cs typeface="Open Sans"/>
              <a:sym typeface="Open Sans"/>
            </a:endParaRPr>
          </a:p>
        </p:txBody>
      </p:sp>
      <p:sp>
        <p:nvSpPr>
          <p:cNvPr id="182" name="Google Shape;182;p33"/>
          <p:cNvSpPr txBox="1"/>
          <p:nvPr/>
        </p:nvSpPr>
        <p:spPr>
          <a:xfrm>
            <a:off x="5242050" y="6742719"/>
            <a:ext cx="3880800" cy="1728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GB" sz="1200">
                <a:solidFill>
                  <a:srgbClr val="FCCEBA"/>
                </a:solidFill>
                <a:highlight>
                  <a:srgbClr val="38761D"/>
                </a:highlight>
                <a:latin typeface="Open Sans"/>
                <a:ea typeface="Open Sans"/>
                <a:cs typeface="Open Sans"/>
                <a:sym typeface="Open Sans"/>
              </a:rPr>
              <a:t>We helped improve at least one aspect of their lives</a:t>
            </a:r>
            <a:endParaRPr sz="1200">
              <a:solidFill>
                <a:srgbClr val="FCCEBA"/>
              </a:solidFill>
              <a:highlight>
                <a:srgbClr val="38761D"/>
              </a:highlight>
              <a:latin typeface="Open Sans"/>
              <a:ea typeface="Open Sans"/>
              <a:cs typeface="Open Sans"/>
              <a:sym typeface="Open Sans"/>
            </a:endParaRPr>
          </a:p>
        </p:txBody>
      </p:sp>
      <p:sp>
        <p:nvSpPr>
          <p:cNvPr id="183" name="Google Shape;183;p33"/>
          <p:cNvSpPr/>
          <p:nvPr/>
        </p:nvSpPr>
        <p:spPr>
          <a:xfrm>
            <a:off x="3839552" y="5885775"/>
            <a:ext cx="1202400" cy="212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3"/>
          <p:cNvSpPr/>
          <p:nvPr/>
        </p:nvSpPr>
        <p:spPr>
          <a:xfrm>
            <a:off x="3611852" y="6304263"/>
            <a:ext cx="1430100" cy="212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3"/>
          <p:cNvSpPr/>
          <p:nvPr/>
        </p:nvSpPr>
        <p:spPr>
          <a:xfrm>
            <a:off x="3979952" y="6722763"/>
            <a:ext cx="1062000" cy="212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3"/>
          <p:cNvSpPr txBox="1"/>
          <p:nvPr/>
        </p:nvSpPr>
        <p:spPr>
          <a:xfrm>
            <a:off x="3323038" y="5885775"/>
            <a:ext cx="422100" cy="212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GB" sz="1200" b="1">
                <a:solidFill>
                  <a:srgbClr val="FCCEBA"/>
                </a:solidFill>
                <a:highlight>
                  <a:srgbClr val="38761D"/>
                </a:highlight>
                <a:latin typeface="Open Sans"/>
                <a:ea typeface="Open Sans"/>
                <a:cs typeface="Open Sans"/>
                <a:sym typeface="Open Sans"/>
              </a:rPr>
              <a:t>60%</a:t>
            </a:r>
            <a:endParaRPr sz="1200" b="1">
              <a:solidFill>
                <a:srgbClr val="FCCEBA"/>
              </a:solidFill>
              <a:highlight>
                <a:srgbClr val="38761D"/>
              </a:highlight>
              <a:latin typeface="Open Sans"/>
              <a:ea typeface="Open Sans"/>
              <a:cs typeface="Open Sans"/>
              <a:sym typeface="Open Sans"/>
            </a:endParaRPr>
          </a:p>
        </p:txBody>
      </p:sp>
      <p:sp>
        <p:nvSpPr>
          <p:cNvPr id="187" name="Google Shape;187;p33"/>
          <p:cNvSpPr txBox="1"/>
          <p:nvPr/>
        </p:nvSpPr>
        <p:spPr>
          <a:xfrm>
            <a:off x="3095338" y="6304260"/>
            <a:ext cx="422100" cy="212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GB" sz="1200" b="1">
                <a:solidFill>
                  <a:srgbClr val="FCCEBA"/>
                </a:solidFill>
                <a:highlight>
                  <a:srgbClr val="38761D"/>
                </a:highlight>
                <a:latin typeface="Open Sans"/>
                <a:ea typeface="Open Sans"/>
                <a:cs typeface="Open Sans"/>
                <a:sym typeface="Open Sans"/>
              </a:rPr>
              <a:t>71%</a:t>
            </a:r>
            <a:endParaRPr sz="1200" b="1">
              <a:solidFill>
                <a:srgbClr val="FCCEBA"/>
              </a:solidFill>
              <a:highlight>
                <a:srgbClr val="38761D"/>
              </a:highlight>
              <a:latin typeface="Open Sans"/>
              <a:ea typeface="Open Sans"/>
              <a:cs typeface="Open Sans"/>
              <a:sym typeface="Open Sans"/>
            </a:endParaRPr>
          </a:p>
        </p:txBody>
      </p:sp>
      <p:sp>
        <p:nvSpPr>
          <p:cNvPr id="188" name="Google Shape;188;p33"/>
          <p:cNvSpPr txBox="1"/>
          <p:nvPr/>
        </p:nvSpPr>
        <p:spPr>
          <a:xfrm>
            <a:off x="3463513" y="6722769"/>
            <a:ext cx="422100" cy="212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GB" sz="1200" b="1">
                <a:solidFill>
                  <a:srgbClr val="FCCEBA"/>
                </a:solidFill>
                <a:highlight>
                  <a:srgbClr val="38761D"/>
                </a:highlight>
                <a:latin typeface="Open Sans"/>
                <a:ea typeface="Open Sans"/>
                <a:cs typeface="Open Sans"/>
                <a:sym typeface="Open Sans"/>
              </a:rPr>
              <a:t>53%</a:t>
            </a:r>
            <a:endParaRPr sz="1200" b="1">
              <a:solidFill>
                <a:srgbClr val="FCCEBA"/>
              </a:solidFill>
              <a:highlight>
                <a:srgbClr val="38761D"/>
              </a:highlight>
              <a:latin typeface="Open Sans"/>
              <a:ea typeface="Open Sans"/>
              <a:cs typeface="Open Sans"/>
              <a:sym typeface="Open Sans"/>
            </a:endParaRPr>
          </a:p>
        </p:txBody>
      </p:sp>
      <p:sp>
        <p:nvSpPr>
          <p:cNvPr id="189" name="Google Shape;189;p33"/>
          <p:cNvSpPr txBox="1"/>
          <p:nvPr/>
        </p:nvSpPr>
        <p:spPr>
          <a:xfrm>
            <a:off x="5242122" y="5039810"/>
            <a:ext cx="2168400" cy="212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GB" sz="1200" b="1">
                <a:solidFill>
                  <a:schemeClr val="lt2"/>
                </a:solidFill>
                <a:highlight>
                  <a:srgbClr val="38761D"/>
                </a:highlight>
                <a:latin typeface="Open Sans"/>
                <a:ea typeface="Open Sans"/>
                <a:cs typeface="Open Sans"/>
                <a:sym typeface="Open Sans"/>
              </a:rPr>
              <a:t>Their problem was resolved</a:t>
            </a:r>
            <a:endParaRPr sz="1200" b="1">
              <a:solidFill>
                <a:schemeClr val="lt2"/>
              </a:solidFill>
              <a:highlight>
                <a:srgbClr val="38761D"/>
              </a:highlight>
              <a:latin typeface="Open Sans"/>
              <a:ea typeface="Open Sans"/>
              <a:cs typeface="Open Sans"/>
              <a:sym typeface="Open Sans"/>
            </a:endParaRPr>
          </a:p>
        </p:txBody>
      </p:sp>
      <p:sp>
        <p:nvSpPr>
          <p:cNvPr id="190" name="Google Shape;190;p33"/>
          <p:cNvSpPr txBox="1"/>
          <p:nvPr/>
        </p:nvSpPr>
        <p:spPr>
          <a:xfrm>
            <a:off x="5242125" y="5350550"/>
            <a:ext cx="4227900" cy="212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GB" sz="1200">
                <a:solidFill>
                  <a:schemeClr val="lt2"/>
                </a:solidFill>
                <a:highlight>
                  <a:srgbClr val="38761D"/>
                </a:highlight>
                <a:latin typeface="Open Sans"/>
                <a:ea typeface="Open Sans"/>
                <a:cs typeface="Open Sans"/>
                <a:sym typeface="Open Sans"/>
              </a:rPr>
              <a:t>80% of those said they couldn’t have solved it without us</a:t>
            </a:r>
            <a:endParaRPr sz="1200">
              <a:solidFill>
                <a:schemeClr val="lt2"/>
              </a:solidFill>
              <a:highlight>
                <a:srgbClr val="38761D"/>
              </a:highlight>
              <a:latin typeface="Open Sans"/>
              <a:ea typeface="Open Sans"/>
              <a:cs typeface="Open Sans"/>
              <a:sym typeface="Open Sans"/>
            </a:endParaRPr>
          </a:p>
        </p:txBody>
      </p:sp>
      <p:sp>
        <p:nvSpPr>
          <p:cNvPr id="191" name="Google Shape;191;p33"/>
          <p:cNvSpPr/>
          <p:nvPr/>
        </p:nvSpPr>
        <p:spPr>
          <a:xfrm>
            <a:off x="3438750" y="5028850"/>
            <a:ext cx="1603200" cy="212700"/>
          </a:xfrm>
          <a:prstGeom prst="rect">
            <a:avLst/>
          </a:prstGeom>
          <a:solidFill>
            <a:srgbClr val="FCC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3"/>
          <p:cNvSpPr txBox="1"/>
          <p:nvPr/>
        </p:nvSpPr>
        <p:spPr>
          <a:xfrm>
            <a:off x="2930400" y="5000150"/>
            <a:ext cx="422100" cy="212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GB" sz="1200" b="1">
                <a:solidFill>
                  <a:srgbClr val="FCCEBA"/>
                </a:solidFill>
                <a:highlight>
                  <a:srgbClr val="38761D"/>
                </a:highlight>
                <a:latin typeface="Open Sans"/>
                <a:ea typeface="Open Sans"/>
                <a:cs typeface="Open Sans"/>
                <a:sym typeface="Open Sans"/>
              </a:rPr>
              <a:t>80%</a:t>
            </a:r>
            <a:endParaRPr sz="1200" b="1">
              <a:solidFill>
                <a:srgbClr val="FCCEBA"/>
              </a:solidFill>
              <a:highlight>
                <a:srgbClr val="38761D"/>
              </a:highlight>
              <a:latin typeface="Open Sans"/>
              <a:ea typeface="Open Sans"/>
              <a:cs typeface="Open Sans"/>
              <a:sym typeface="Open Sans"/>
            </a:endParaRPr>
          </a:p>
        </p:txBody>
      </p:sp>
      <p:sp>
        <p:nvSpPr>
          <p:cNvPr id="193" name="Google Shape;193;p33"/>
          <p:cNvSpPr/>
          <p:nvPr/>
        </p:nvSpPr>
        <p:spPr>
          <a:xfrm>
            <a:off x="3825227" y="5069650"/>
            <a:ext cx="1277056" cy="352300"/>
          </a:xfrm>
          <a:custGeom>
            <a:avLst/>
            <a:gdLst/>
            <a:ahLst/>
            <a:cxnLst/>
            <a:rect l="l" t="t" r="r" b="b"/>
            <a:pathLst>
              <a:path w="54021" h="14092" extrusionOk="0">
                <a:moveTo>
                  <a:pt x="0" y="0"/>
                </a:moveTo>
                <a:lnTo>
                  <a:pt x="0" y="14092"/>
                </a:lnTo>
                <a:lnTo>
                  <a:pt x="54021" y="14092"/>
                </a:lnTo>
              </a:path>
            </a:pathLst>
          </a:custGeom>
          <a:noFill/>
          <a:ln w="19050" cap="flat" cmpd="sng">
            <a:solidFill>
              <a:srgbClr val="FCCEBA"/>
            </a:solidFill>
            <a:prstDash val="solid"/>
            <a:round/>
            <a:headEnd type="none" w="med" len="med"/>
            <a:tailEnd type="oval" w="med" len="med"/>
          </a:ln>
        </p:spPr>
      </p:sp>
      <p:pic>
        <p:nvPicPr>
          <p:cNvPr id="194" name="Google Shape;194;p33"/>
          <p:cNvPicPr preferRelativeResize="0"/>
          <p:nvPr/>
        </p:nvPicPr>
        <p:blipFill>
          <a:blip r:embed="rId4">
            <a:alphaModFix/>
          </a:blip>
          <a:stretch>
            <a:fillRect/>
          </a:stretch>
        </p:blipFill>
        <p:spPr>
          <a:xfrm>
            <a:off x="7593588" y="2336075"/>
            <a:ext cx="351025" cy="443001"/>
          </a:xfrm>
          <a:prstGeom prst="rect">
            <a:avLst/>
          </a:prstGeom>
          <a:noFill/>
          <a:ln>
            <a:noFill/>
          </a:ln>
        </p:spPr>
      </p:pic>
      <p:pic>
        <p:nvPicPr>
          <p:cNvPr id="195" name="Google Shape;195;p33"/>
          <p:cNvPicPr preferRelativeResize="0"/>
          <p:nvPr/>
        </p:nvPicPr>
        <p:blipFill>
          <a:blip r:embed="rId5">
            <a:alphaModFix/>
          </a:blip>
          <a:stretch>
            <a:fillRect/>
          </a:stretch>
        </p:blipFill>
        <p:spPr>
          <a:xfrm>
            <a:off x="7593588" y="3200075"/>
            <a:ext cx="351025" cy="35213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4"/>
          <p:cNvSpPr/>
          <p:nvPr/>
        </p:nvSpPr>
        <p:spPr>
          <a:xfrm>
            <a:off x="317875" y="5614725"/>
            <a:ext cx="10164300" cy="16590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4"/>
          <p:cNvSpPr txBox="1">
            <a:spLocks noGrp="1"/>
          </p:cNvSpPr>
          <p:nvPr>
            <p:ph type="body" idx="1"/>
          </p:nvPr>
        </p:nvSpPr>
        <p:spPr>
          <a:xfrm>
            <a:off x="317875" y="212250"/>
            <a:ext cx="2922000" cy="1112538"/>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2200" dirty="0">
                <a:solidFill>
                  <a:schemeClr val="lt2"/>
                </a:solidFill>
              </a:rPr>
              <a:t>Tackling health inequalities - the role of advice</a:t>
            </a:r>
            <a:r>
              <a:rPr lang="en-GB" sz="2200" b="1" dirty="0">
                <a:solidFill>
                  <a:schemeClr val="lt2"/>
                </a:solidFill>
                <a:latin typeface="Open Sans"/>
                <a:ea typeface="Open Sans"/>
                <a:cs typeface="Open Sans"/>
                <a:sym typeface="Open Sans"/>
              </a:rPr>
              <a:t> </a:t>
            </a:r>
            <a:endParaRPr sz="2200" b="1" dirty="0">
              <a:solidFill>
                <a:schemeClr val="lt2"/>
              </a:solidFill>
              <a:latin typeface="Open Sans"/>
              <a:ea typeface="Open Sans"/>
              <a:cs typeface="Open Sans"/>
              <a:sym typeface="Open Sans"/>
            </a:endParaRPr>
          </a:p>
        </p:txBody>
      </p:sp>
      <p:sp>
        <p:nvSpPr>
          <p:cNvPr id="205" name="Google Shape;205;p34"/>
          <p:cNvSpPr txBox="1"/>
          <p:nvPr/>
        </p:nvSpPr>
        <p:spPr>
          <a:xfrm>
            <a:off x="173500" y="1477650"/>
            <a:ext cx="3066375" cy="3694551"/>
          </a:xfrm>
          <a:prstGeom prst="rect">
            <a:avLst/>
          </a:prstGeom>
          <a:noFill/>
          <a:ln>
            <a:noFill/>
          </a:ln>
        </p:spPr>
        <p:txBody>
          <a:bodyPr spcFirstLastPara="1" wrap="square" lIns="92050" tIns="92050" rIns="92050" bIns="92050" anchor="t" anchorCtr="0">
            <a:spAutoFit/>
          </a:bodyPr>
          <a:lstStyle/>
          <a:p>
            <a:pPr marL="0" lvl="0" indent="0" algn="l" rtl="0">
              <a:spcAft>
                <a:spcPts val="0"/>
              </a:spcAft>
              <a:buNone/>
            </a:pPr>
            <a:r>
              <a:rPr lang="en-GB" sz="1200" dirty="0">
                <a:solidFill>
                  <a:srgbClr val="FCCEBA"/>
                </a:solidFill>
                <a:latin typeface="Open Sans"/>
                <a:ea typeface="Open Sans"/>
                <a:cs typeface="Open Sans"/>
                <a:sym typeface="Open Sans"/>
              </a:rPr>
              <a:t>The Citizens Advice service is made up of</a:t>
            </a:r>
            <a:endParaRPr sz="1200" dirty="0">
              <a:solidFill>
                <a:srgbClr val="FCCEBA"/>
              </a:solidFill>
              <a:latin typeface="Open Sans"/>
              <a:ea typeface="Open Sans"/>
              <a:cs typeface="Open Sans"/>
              <a:sym typeface="Open Sans"/>
            </a:endParaRPr>
          </a:p>
          <a:p>
            <a:pPr marL="363538" lvl="0" indent="-209550" algn="l" rtl="0">
              <a:spcAft>
                <a:spcPts val="0"/>
              </a:spcAft>
              <a:buClr>
                <a:srgbClr val="FCCEBA"/>
              </a:buClr>
              <a:buSzPts val="1200"/>
              <a:buFont typeface="Open Sans"/>
              <a:buChar char="●"/>
            </a:pPr>
            <a:r>
              <a:rPr lang="en-GB" sz="1200" dirty="0">
                <a:solidFill>
                  <a:srgbClr val="FCCEBA"/>
                </a:solidFill>
                <a:latin typeface="Open Sans"/>
                <a:ea typeface="Open Sans"/>
                <a:cs typeface="Open Sans"/>
                <a:sym typeface="Open Sans"/>
              </a:rPr>
              <a:t>the national charity, and our network of 259 independent local Citizens Advice charities operating from 1500 advice giving locations across England and Wales</a:t>
            </a:r>
          </a:p>
          <a:p>
            <a:pPr marL="363538" lvl="0" indent="-209550" algn="l" rtl="0">
              <a:spcAft>
                <a:spcPts val="0"/>
              </a:spcAft>
              <a:buClr>
                <a:srgbClr val="FCCEBA"/>
              </a:buClr>
              <a:buSzPts val="1200"/>
              <a:buFont typeface="Open Sans"/>
              <a:buChar char="●"/>
            </a:pPr>
            <a:endParaRPr lang="en-GB" sz="1200" dirty="0">
              <a:solidFill>
                <a:srgbClr val="FCCEBA"/>
              </a:solidFill>
              <a:latin typeface="Open Sans"/>
              <a:ea typeface="Open Sans"/>
              <a:cs typeface="Open Sans"/>
              <a:sym typeface="Open Sans"/>
            </a:endParaRPr>
          </a:p>
          <a:p>
            <a:pPr marL="363538" lvl="0" indent="-209550" algn="l" rtl="0">
              <a:spcAft>
                <a:spcPts val="0"/>
              </a:spcAft>
              <a:buClr>
                <a:srgbClr val="FCCEBA"/>
              </a:buClr>
              <a:buSzPts val="1200"/>
              <a:buFont typeface="Open Sans"/>
              <a:buChar char="●"/>
            </a:pPr>
            <a:r>
              <a:rPr lang="en-GB" sz="1200" dirty="0">
                <a:solidFill>
                  <a:srgbClr val="FCCEBA"/>
                </a:solidFill>
                <a:latin typeface="Open Sans"/>
                <a:ea typeface="Open Sans"/>
                <a:cs typeface="Open Sans"/>
                <a:sym typeface="Open Sans"/>
              </a:rPr>
              <a:t>Across London there are </a:t>
            </a:r>
            <a:r>
              <a:rPr lang="en-GB" sz="1200" b="1" dirty="0">
                <a:solidFill>
                  <a:srgbClr val="FCCEBA"/>
                </a:solidFill>
                <a:latin typeface="Open Sans"/>
                <a:ea typeface="Open Sans"/>
                <a:cs typeface="Open Sans"/>
                <a:sym typeface="Open Sans"/>
              </a:rPr>
              <a:t>28 local Citizens Advice charities</a:t>
            </a:r>
          </a:p>
          <a:p>
            <a:pPr marL="153988" lvl="0" algn="l" rtl="0">
              <a:spcAft>
                <a:spcPts val="0"/>
              </a:spcAft>
              <a:buClr>
                <a:srgbClr val="FCCEBA"/>
              </a:buClr>
              <a:buSzPts val="1200"/>
            </a:pPr>
            <a:endParaRPr lang="en-GB" sz="1200" dirty="0">
              <a:solidFill>
                <a:srgbClr val="FCCEBA"/>
              </a:solidFill>
              <a:latin typeface="Open Sans"/>
              <a:ea typeface="Open Sans"/>
              <a:cs typeface="Open Sans"/>
              <a:sym typeface="Open Sans"/>
            </a:endParaRPr>
          </a:p>
          <a:p>
            <a:pPr marL="153988" lvl="0" algn="l" rtl="0">
              <a:spcAft>
                <a:spcPts val="0"/>
              </a:spcAft>
              <a:buClr>
                <a:srgbClr val="FCCEBA"/>
              </a:buClr>
              <a:buSzPts val="1200"/>
            </a:pPr>
            <a:r>
              <a:rPr lang="en-GB" sz="1200" dirty="0">
                <a:solidFill>
                  <a:schemeClr val="lt2"/>
                </a:solidFill>
                <a:latin typeface="Open Sans"/>
                <a:ea typeface="Open Sans"/>
                <a:cs typeface="Open Sans"/>
                <a:sym typeface="Open Sans"/>
              </a:rPr>
              <a:t>We have multiple ways people can contact us; </a:t>
            </a:r>
            <a:r>
              <a:rPr lang="en-GB" sz="1200" u="sng" dirty="0">
                <a:solidFill>
                  <a:srgbClr val="FCCEBA"/>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whether it's in person or over the phone,</a:t>
            </a:r>
            <a:r>
              <a:rPr lang="en-GB" sz="1200" dirty="0">
                <a:solidFill>
                  <a:srgbClr val="FCCEBA"/>
                </a:solidFill>
                <a:latin typeface="Open Sans"/>
                <a:ea typeface="Open Sans"/>
                <a:cs typeface="Open Sans"/>
                <a:sym typeface="Open Sans"/>
              </a:rPr>
              <a:t> </a:t>
            </a:r>
            <a:r>
              <a:rPr lang="en-GB" sz="1200" dirty="0">
                <a:solidFill>
                  <a:schemeClr val="lt2"/>
                </a:solidFill>
                <a:latin typeface="Open Sans"/>
                <a:ea typeface="Open Sans"/>
                <a:cs typeface="Open Sans"/>
                <a:sym typeface="Open Sans"/>
              </a:rPr>
              <a:t>our high quality advice is accessible for all which means local Citizens Advice services are well placed to support in tackling health inequalities as set out in the NHS’s </a:t>
            </a:r>
            <a:r>
              <a:rPr lang="en-GB" sz="1200" u="sng" dirty="0">
                <a:solidFill>
                  <a:schemeClr val="lt2"/>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Core20PLUS5</a:t>
            </a:r>
            <a:r>
              <a:rPr lang="en-GB" sz="1200" dirty="0">
                <a:solidFill>
                  <a:schemeClr val="lt2"/>
                </a:solidFill>
                <a:latin typeface="Open Sans"/>
                <a:ea typeface="Open Sans"/>
                <a:cs typeface="Open Sans"/>
                <a:sym typeface="Open Sans"/>
              </a:rPr>
              <a:t> approach </a:t>
            </a:r>
            <a:endParaRPr sz="1200" dirty="0">
              <a:solidFill>
                <a:srgbClr val="FCCEBA"/>
              </a:solidFill>
              <a:latin typeface="Open Sans"/>
              <a:ea typeface="Open Sans"/>
              <a:cs typeface="Open Sans"/>
              <a:sym typeface="Open Sans"/>
            </a:endParaRPr>
          </a:p>
        </p:txBody>
      </p:sp>
      <p:sp>
        <p:nvSpPr>
          <p:cNvPr id="206" name="Google Shape;206;p34"/>
          <p:cNvSpPr txBox="1"/>
          <p:nvPr/>
        </p:nvSpPr>
        <p:spPr>
          <a:xfrm>
            <a:off x="3803875" y="1818028"/>
            <a:ext cx="6822388" cy="3694550"/>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None/>
            </a:pPr>
            <a:r>
              <a:rPr lang="en-GB" sz="1200" dirty="0">
                <a:solidFill>
                  <a:schemeClr val="dk1"/>
                </a:solidFill>
                <a:latin typeface="Open Sans"/>
                <a:ea typeface="Open Sans"/>
                <a:cs typeface="Open Sans"/>
                <a:sym typeface="Open Sans"/>
              </a:rPr>
              <a:t>To get the best health outcomes, people need access to personalised health and social care as well as good quality support. Having access to quality care and support will give people the skills and knowledge needed to tackle the wider issues and stresses in everyday life which exacerbate health inequalities,</a:t>
            </a:r>
            <a:r>
              <a:rPr lang="en-GB" sz="1200" b="1" dirty="0">
                <a:solidFill>
                  <a:schemeClr val="dk1"/>
                </a:solidFill>
                <a:latin typeface="Open Sans"/>
                <a:ea typeface="Open Sans"/>
                <a:cs typeface="Open Sans"/>
                <a:sym typeface="Open Sans"/>
              </a:rPr>
              <a:t> and turn a non-clinical issue into a clinical ones.</a:t>
            </a:r>
          </a:p>
          <a:p>
            <a:pPr marL="0" lvl="0" indent="0" algn="l" rtl="0">
              <a:lnSpc>
                <a:spcPct val="130000"/>
              </a:lnSpc>
              <a:spcBef>
                <a:spcPts val="0"/>
              </a:spcBef>
              <a:spcAft>
                <a:spcPts val="0"/>
              </a:spcAft>
              <a:buNone/>
            </a:pPr>
            <a:endParaRPr sz="400" b="1" dirty="0">
              <a:solidFill>
                <a:schemeClr val="dk1"/>
              </a:solidFill>
              <a:latin typeface="Open Sans"/>
              <a:ea typeface="Open Sans"/>
              <a:cs typeface="Open Sans"/>
              <a:sym typeface="Open Sans"/>
            </a:endParaRPr>
          </a:p>
          <a:p>
            <a:pPr marL="0" lvl="0" indent="0" algn="l" rtl="0">
              <a:lnSpc>
                <a:spcPct val="130000"/>
              </a:lnSpc>
              <a:spcBef>
                <a:spcPts val="0"/>
              </a:spcBef>
              <a:spcAft>
                <a:spcPts val="0"/>
              </a:spcAft>
              <a:buNone/>
            </a:pPr>
            <a:r>
              <a:rPr lang="en-GB" sz="1200" dirty="0">
                <a:solidFill>
                  <a:schemeClr val="dk1"/>
                </a:solidFill>
                <a:latin typeface="Open Sans"/>
                <a:ea typeface="Open Sans"/>
                <a:cs typeface="Open Sans"/>
                <a:sym typeface="Open Sans"/>
              </a:rPr>
              <a:t>Despite the upheavals that Covid-19 and the cost-of-living crisis have brought to all of our lives, </a:t>
            </a:r>
            <a:r>
              <a:rPr lang="en-GB" sz="1200" b="1" dirty="0">
                <a:solidFill>
                  <a:schemeClr val="dk1"/>
                </a:solidFill>
                <a:latin typeface="Open Sans"/>
                <a:ea typeface="Open Sans"/>
                <a:cs typeface="Open Sans"/>
                <a:sym typeface="Open Sans"/>
              </a:rPr>
              <a:t>Citizens Advice continues to provide the right advice in the right place at the right time to Londoners. </a:t>
            </a:r>
            <a:r>
              <a:rPr lang="en-GB" sz="1200" dirty="0">
                <a:solidFill>
                  <a:schemeClr val="dk1"/>
                </a:solidFill>
                <a:latin typeface="Open Sans"/>
                <a:ea typeface="Open Sans"/>
                <a:cs typeface="Open Sans"/>
                <a:sym typeface="Open Sans"/>
              </a:rPr>
              <a:t>We do this through a targeted person-centred approach</a:t>
            </a:r>
            <a:r>
              <a:rPr lang="en-GB" sz="1200" b="1" dirty="0">
                <a:solidFill>
                  <a:schemeClr val="dk1"/>
                </a:solidFill>
                <a:latin typeface="Open Sans"/>
                <a:ea typeface="Open Sans"/>
                <a:cs typeface="Open Sans"/>
                <a:sym typeface="Open Sans"/>
              </a:rPr>
              <a:t> </a:t>
            </a:r>
            <a:r>
              <a:rPr lang="en-GB" sz="1200" dirty="0">
                <a:solidFill>
                  <a:schemeClr val="dk1"/>
                </a:solidFill>
                <a:latin typeface="Open Sans"/>
                <a:ea typeface="Open Sans"/>
                <a:cs typeface="Open Sans"/>
                <a:sym typeface="Open Sans"/>
              </a:rPr>
              <a:t>to address the socio- economic issues that are barriers to improving people’s health and wellbeing outcomes.</a:t>
            </a:r>
          </a:p>
          <a:p>
            <a:pPr marL="0" lvl="0" indent="0" algn="l" rtl="0">
              <a:lnSpc>
                <a:spcPct val="130000"/>
              </a:lnSpc>
              <a:spcBef>
                <a:spcPts val="0"/>
              </a:spcBef>
              <a:spcAft>
                <a:spcPts val="0"/>
              </a:spcAft>
              <a:buNone/>
            </a:pPr>
            <a:endParaRPr lang="en-GB" sz="400" dirty="0">
              <a:solidFill>
                <a:schemeClr val="dk1"/>
              </a:solidFill>
              <a:latin typeface="Open Sans"/>
              <a:ea typeface="Open Sans"/>
              <a:cs typeface="Open Sans"/>
              <a:sym typeface="Open Sans"/>
            </a:endParaRPr>
          </a:p>
          <a:p>
            <a:pPr marL="0" lvl="0" indent="0" algn="l" rtl="0">
              <a:lnSpc>
                <a:spcPct val="130000"/>
              </a:lnSpc>
              <a:spcBef>
                <a:spcPts val="0"/>
              </a:spcBef>
              <a:spcAft>
                <a:spcPts val="0"/>
              </a:spcAft>
              <a:buNone/>
            </a:pPr>
            <a:r>
              <a:rPr lang="en-GB" sz="1200" dirty="0">
                <a:solidFill>
                  <a:schemeClr val="dk1"/>
                </a:solidFill>
                <a:latin typeface="Open Sans"/>
                <a:ea typeface="Open Sans"/>
                <a:cs typeface="Open Sans"/>
                <a:sym typeface="Open Sans"/>
              </a:rPr>
              <a:t>Citizens Advice are </a:t>
            </a:r>
            <a:r>
              <a:rPr lang="en-GB" sz="1200" b="1" dirty="0">
                <a:solidFill>
                  <a:schemeClr val="dk1"/>
                </a:solidFill>
                <a:latin typeface="Open Sans"/>
                <a:ea typeface="Open Sans"/>
                <a:cs typeface="Open Sans"/>
                <a:sym typeface="Open Sans"/>
              </a:rPr>
              <a:t>experienced in offering advice in clinical settings</a:t>
            </a:r>
            <a:r>
              <a:rPr lang="en-GB" sz="1200" dirty="0">
                <a:solidFill>
                  <a:schemeClr val="dk1"/>
                </a:solidFill>
                <a:latin typeface="Open Sans"/>
                <a:ea typeface="Open Sans"/>
                <a:cs typeface="Open Sans"/>
                <a:sym typeface="Open Sans"/>
              </a:rPr>
              <a:t>. Clients tell us about the positive impact our advice has on their health and feedback, from practitioners lets us know how valuable our advice interventions are when advice is integrated into health and social care services. </a:t>
            </a:r>
            <a:endParaRPr sz="1200" dirty="0">
              <a:solidFill>
                <a:schemeClr val="dk1"/>
              </a:solidFill>
              <a:latin typeface="Open Sans"/>
              <a:ea typeface="Open Sans"/>
              <a:cs typeface="Open Sans"/>
              <a:sym typeface="Open Sans"/>
            </a:endParaRPr>
          </a:p>
          <a:p>
            <a:pPr marL="457200" lvl="0" indent="-304800" algn="l" rtl="0">
              <a:lnSpc>
                <a:spcPct val="130000"/>
              </a:lnSpc>
              <a:spcBef>
                <a:spcPts val="0"/>
              </a:spcBef>
              <a:spcAft>
                <a:spcPts val="0"/>
              </a:spcAft>
              <a:buClr>
                <a:schemeClr val="dk1"/>
              </a:buClr>
              <a:buSzPts val="1200"/>
              <a:buFont typeface="Open Sans"/>
              <a:buChar char="●"/>
            </a:pPr>
            <a:r>
              <a:rPr lang="en-GB" sz="1200" dirty="0">
                <a:solidFill>
                  <a:schemeClr val="dk1"/>
                </a:solidFill>
                <a:latin typeface="Open Sans"/>
                <a:ea typeface="Open Sans"/>
                <a:cs typeface="Open Sans"/>
                <a:sym typeface="Open Sans"/>
              </a:rPr>
              <a:t>Over </a:t>
            </a:r>
            <a:r>
              <a:rPr lang="en-GB" sz="1200" b="1" dirty="0">
                <a:solidFill>
                  <a:schemeClr val="dk1"/>
                </a:solidFill>
                <a:latin typeface="Open Sans"/>
                <a:ea typeface="Open Sans"/>
                <a:cs typeface="Open Sans"/>
                <a:sym typeface="Open Sans"/>
              </a:rPr>
              <a:t>60% of clients have told us that they felt less stressed, depressed or anxious</a:t>
            </a:r>
            <a:r>
              <a:rPr lang="en-GB" sz="1200" dirty="0">
                <a:solidFill>
                  <a:schemeClr val="dk1"/>
                </a:solidFill>
                <a:latin typeface="Open Sans"/>
                <a:ea typeface="Open Sans"/>
                <a:cs typeface="Open Sans"/>
                <a:sym typeface="Open Sans"/>
              </a:rPr>
              <a:t> as a result of the help they received</a:t>
            </a:r>
            <a:endParaRPr sz="1200" dirty="0">
              <a:solidFill>
                <a:schemeClr val="dk1"/>
              </a:solidFill>
              <a:latin typeface="Open Sans"/>
              <a:ea typeface="Open Sans"/>
              <a:cs typeface="Open Sans"/>
              <a:sym typeface="Open Sans"/>
            </a:endParaRPr>
          </a:p>
          <a:p>
            <a:pPr marL="457200" lvl="0" indent="-304800" algn="l" rtl="0">
              <a:lnSpc>
                <a:spcPct val="130000"/>
              </a:lnSpc>
              <a:spcBef>
                <a:spcPts val="0"/>
              </a:spcBef>
              <a:spcAft>
                <a:spcPts val="0"/>
              </a:spcAft>
              <a:buClr>
                <a:schemeClr val="dk1"/>
              </a:buClr>
              <a:buSzPts val="1200"/>
              <a:buFont typeface="Open Sans"/>
              <a:buChar char="●"/>
            </a:pPr>
            <a:r>
              <a:rPr lang="en-GB" sz="1200" dirty="0">
                <a:solidFill>
                  <a:schemeClr val="dk1"/>
                </a:solidFill>
                <a:latin typeface="Open Sans"/>
                <a:ea typeface="Open Sans"/>
                <a:cs typeface="Open Sans"/>
                <a:sym typeface="Open Sans"/>
              </a:rPr>
              <a:t>Over </a:t>
            </a:r>
            <a:r>
              <a:rPr lang="en-GB" sz="1200" b="1" dirty="0">
                <a:solidFill>
                  <a:schemeClr val="dk1"/>
                </a:solidFill>
                <a:latin typeface="Open Sans"/>
                <a:ea typeface="Open Sans"/>
                <a:cs typeface="Open Sans"/>
                <a:sym typeface="Open Sans"/>
              </a:rPr>
              <a:t>40% felt their physical health had improved</a:t>
            </a:r>
            <a:endParaRPr dirty="0">
              <a:solidFill>
                <a:schemeClr val="dk1"/>
              </a:solidFill>
              <a:highlight>
                <a:srgbClr val="FFFF00"/>
              </a:highlight>
              <a:latin typeface="Open Sans"/>
              <a:ea typeface="Open Sans"/>
              <a:cs typeface="Open Sans"/>
              <a:sym typeface="Open Sans"/>
            </a:endParaRPr>
          </a:p>
        </p:txBody>
      </p:sp>
      <p:sp>
        <p:nvSpPr>
          <p:cNvPr id="207" name="Google Shape;207;p34"/>
          <p:cNvSpPr txBox="1"/>
          <p:nvPr/>
        </p:nvSpPr>
        <p:spPr>
          <a:xfrm>
            <a:off x="450000" y="6131950"/>
            <a:ext cx="6197700" cy="821733"/>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Clr>
                <a:schemeClr val="dk1"/>
              </a:buClr>
              <a:buSzPts val="1200"/>
              <a:buFont typeface="Open Sans"/>
              <a:buChar char="●"/>
            </a:pPr>
            <a:r>
              <a:rPr lang="en-GB" sz="1200" dirty="0">
                <a:solidFill>
                  <a:schemeClr val="dk1"/>
                </a:solidFill>
                <a:latin typeface="Open Sans"/>
                <a:ea typeface="Open Sans"/>
                <a:cs typeface="Open Sans"/>
                <a:sym typeface="Open Sans"/>
              </a:rPr>
              <a:t>significant </a:t>
            </a:r>
            <a:r>
              <a:rPr lang="en-GB" sz="1200" b="1" dirty="0">
                <a:solidFill>
                  <a:schemeClr val="dk1"/>
                </a:solidFill>
                <a:latin typeface="Open Sans"/>
                <a:ea typeface="Open Sans"/>
                <a:cs typeface="Open Sans"/>
                <a:sym typeface="Open Sans"/>
              </a:rPr>
              <a:t>reduction in time spent discussing non-clinical issues</a:t>
            </a:r>
            <a:endParaRPr sz="1200" strike="sngStrike" dirty="0">
              <a:solidFill>
                <a:schemeClr val="dk1"/>
              </a:solidFill>
              <a:latin typeface="Open Sans"/>
              <a:ea typeface="Open Sans"/>
              <a:cs typeface="Open Sans"/>
              <a:sym typeface="Open Sans"/>
            </a:endParaRPr>
          </a:p>
          <a:p>
            <a:pPr marL="457200" lvl="0" indent="-304800" algn="l" rtl="0">
              <a:lnSpc>
                <a:spcPct val="115000"/>
              </a:lnSpc>
              <a:spcBef>
                <a:spcPts val="0"/>
              </a:spcBef>
              <a:spcAft>
                <a:spcPts val="0"/>
              </a:spcAft>
              <a:buClr>
                <a:schemeClr val="dk1"/>
              </a:buClr>
              <a:buSzPts val="1200"/>
              <a:buFont typeface="Open Sans"/>
              <a:buChar char="●"/>
            </a:pPr>
            <a:r>
              <a:rPr lang="en-GB" sz="1200" b="1" dirty="0">
                <a:solidFill>
                  <a:schemeClr val="dk1"/>
                </a:solidFill>
                <a:latin typeface="Open Sans"/>
                <a:ea typeface="Open Sans"/>
                <a:cs typeface="Open Sans"/>
                <a:sym typeface="Open Sans"/>
              </a:rPr>
              <a:t>reduction in frequency of visits</a:t>
            </a:r>
            <a:endParaRPr sz="1200" b="1" dirty="0">
              <a:solidFill>
                <a:schemeClr val="dk1"/>
              </a:solidFill>
              <a:latin typeface="Open Sans"/>
              <a:ea typeface="Open Sans"/>
              <a:cs typeface="Open Sans"/>
              <a:sym typeface="Open Sans"/>
            </a:endParaRPr>
          </a:p>
          <a:p>
            <a:pPr marL="457200" lvl="0" indent="-304800" algn="l" rtl="0">
              <a:lnSpc>
                <a:spcPct val="115000"/>
              </a:lnSpc>
              <a:spcBef>
                <a:spcPts val="0"/>
              </a:spcBef>
              <a:spcAft>
                <a:spcPts val="0"/>
              </a:spcAft>
              <a:buClr>
                <a:schemeClr val="dk1"/>
              </a:buClr>
              <a:buSzPts val="1200"/>
              <a:buFont typeface="Open Sans"/>
              <a:buChar char="●"/>
            </a:pPr>
            <a:r>
              <a:rPr lang="en-GB" sz="1200" dirty="0">
                <a:solidFill>
                  <a:schemeClr val="dk1"/>
                </a:solidFill>
                <a:latin typeface="Open Sans"/>
                <a:ea typeface="Open Sans"/>
                <a:cs typeface="Open Sans"/>
                <a:sym typeface="Open Sans"/>
              </a:rPr>
              <a:t>cost </a:t>
            </a:r>
            <a:r>
              <a:rPr lang="en-GB" sz="1200" b="1" dirty="0">
                <a:solidFill>
                  <a:schemeClr val="dk1"/>
                </a:solidFill>
                <a:latin typeface="Open Sans"/>
                <a:ea typeface="Open Sans"/>
                <a:cs typeface="Open Sans"/>
                <a:sym typeface="Open Sans"/>
              </a:rPr>
              <a:t>saving to the NHS</a:t>
            </a:r>
            <a:endParaRPr sz="1200" b="1" dirty="0">
              <a:solidFill>
                <a:schemeClr val="dk1"/>
              </a:solidFill>
              <a:latin typeface="Open Sans"/>
              <a:ea typeface="Open Sans"/>
              <a:cs typeface="Open Sans"/>
              <a:sym typeface="Open Sans"/>
            </a:endParaRPr>
          </a:p>
        </p:txBody>
      </p:sp>
      <p:sp>
        <p:nvSpPr>
          <p:cNvPr id="208" name="Google Shape;208;p34"/>
          <p:cNvSpPr txBox="1"/>
          <p:nvPr/>
        </p:nvSpPr>
        <p:spPr>
          <a:xfrm>
            <a:off x="6507375" y="6140200"/>
            <a:ext cx="1998900" cy="777600"/>
          </a:xfrm>
          <a:prstGeom prst="rect">
            <a:avLst/>
          </a:prstGeom>
          <a:noFill/>
          <a:ln>
            <a:noFill/>
          </a:ln>
        </p:spPr>
        <p:txBody>
          <a:bodyPr spcFirstLastPara="1" wrap="square" lIns="92050" tIns="92050" rIns="92050" bIns="92050" anchor="t" anchorCtr="0">
            <a:noAutofit/>
          </a:bodyPr>
          <a:lstStyle/>
          <a:p>
            <a:pPr marL="0" lvl="0" indent="0" algn="l" rtl="0">
              <a:spcBef>
                <a:spcPts val="0"/>
              </a:spcBef>
              <a:spcAft>
                <a:spcPts val="0"/>
              </a:spcAft>
              <a:buNone/>
            </a:pPr>
            <a:r>
              <a:rPr lang="en-GB" sz="1200" dirty="0">
                <a:solidFill>
                  <a:schemeClr val="dk1"/>
                </a:solidFill>
                <a:latin typeface="Open Sans"/>
                <a:ea typeface="Open Sans"/>
                <a:cs typeface="Open Sans"/>
                <a:sym typeface="Open Sans"/>
              </a:rPr>
              <a:t>Our advice achieves</a:t>
            </a:r>
            <a:r>
              <a:rPr lang="en-GB" sz="1200" dirty="0">
                <a:solidFill>
                  <a:srgbClr val="FF0000"/>
                </a:solidFill>
                <a:latin typeface="Open Sans"/>
                <a:ea typeface="Open Sans"/>
                <a:cs typeface="Open Sans"/>
                <a:sym typeface="Open Sans"/>
              </a:rPr>
              <a:t> </a:t>
            </a:r>
            <a:endParaRPr sz="1200" dirty="0">
              <a:solidFill>
                <a:srgbClr val="FF0000"/>
              </a:solidFill>
              <a:latin typeface="Open Sans"/>
              <a:ea typeface="Open Sans"/>
              <a:cs typeface="Open Sans"/>
              <a:sym typeface="Open Sans"/>
            </a:endParaRPr>
          </a:p>
          <a:p>
            <a:pPr marL="0" lvl="0" indent="0" algn="l" rtl="0">
              <a:spcBef>
                <a:spcPts val="0"/>
              </a:spcBef>
              <a:spcAft>
                <a:spcPts val="0"/>
              </a:spcAft>
              <a:buNone/>
            </a:pPr>
            <a:r>
              <a:rPr lang="en-GB" sz="1800" b="1" dirty="0">
                <a:solidFill>
                  <a:schemeClr val="dk1"/>
                </a:solidFill>
                <a:latin typeface="Open Sans"/>
                <a:ea typeface="Open Sans"/>
                <a:cs typeface="Open Sans"/>
                <a:sym typeface="Open Sans"/>
              </a:rPr>
              <a:t>£ 322,502,200</a:t>
            </a:r>
          </a:p>
          <a:p>
            <a:pPr marL="0" lvl="0" indent="0" algn="l" rtl="0">
              <a:spcBef>
                <a:spcPts val="0"/>
              </a:spcBef>
              <a:spcAft>
                <a:spcPts val="0"/>
              </a:spcAft>
              <a:buNone/>
            </a:pPr>
            <a:r>
              <a:rPr lang="en-GB" sz="1200" dirty="0">
                <a:solidFill>
                  <a:schemeClr val="dk1"/>
                </a:solidFill>
                <a:latin typeface="Open Sans"/>
                <a:ea typeface="Open Sans"/>
                <a:cs typeface="Open Sans"/>
                <a:sym typeface="Open Sans"/>
              </a:rPr>
              <a:t>in social and economic value to society</a:t>
            </a:r>
            <a:endParaRPr sz="1200" dirty="0">
              <a:solidFill>
                <a:schemeClr val="dk1"/>
              </a:solidFill>
              <a:latin typeface="Open Sans"/>
              <a:ea typeface="Open Sans"/>
              <a:cs typeface="Open Sans"/>
              <a:sym typeface="Open Sans"/>
            </a:endParaRPr>
          </a:p>
        </p:txBody>
      </p:sp>
      <p:sp>
        <p:nvSpPr>
          <p:cNvPr id="209" name="Google Shape;209;p34"/>
          <p:cNvSpPr txBox="1"/>
          <p:nvPr/>
        </p:nvSpPr>
        <p:spPr>
          <a:xfrm>
            <a:off x="523925" y="5778250"/>
            <a:ext cx="6742800" cy="353700"/>
          </a:xfrm>
          <a:prstGeom prst="rect">
            <a:avLst/>
          </a:prstGeom>
          <a:noFill/>
          <a:ln>
            <a:noFill/>
          </a:ln>
        </p:spPr>
        <p:txBody>
          <a:bodyPr spcFirstLastPara="1" wrap="square" lIns="91425" tIns="91425" rIns="91425" bIns="91425" anchor="t" anchorCtr="0">
            <a:noAutofit/>
          </a:bodyPr>
          <a:lstStyle/>
          <a:p>
            <a:pPr marL="0" lvl="0" indent="0" algn="l" rtl="0">
              <a:lnSpc>
                <a:spcPct val="95000"/>
              </a:lnSpc>
              <a:spcBef>
                <a:spcPts val="0"/>
              </a:spcBef>
              <a:spcAft>
                <a:spcPts val="1500"/>
              </a:spcAft>
              <a:buNone/>
            </a:pPr>
            <a:r>
              <a:rPr lang="en-GB" sz="1200" dirty="0">
                <a:solidFill>
                  <a:schemeClr val="dk1"/>
                </a:solidFill>
                <a:latin typeface="Open Sans"/>
                <a:ea typeface="Open Sans"/>
                <a:cs typeface="Open Sans"/>
                <a:sym typeface="Open Sans"/>
              </a:rPr>
              <a:t>The benefits of our advice are not just limited to patients. Health professionals reported a:</a:t>
            </a:r>
            <a:endParaRPr sz="1200" dirty="0"/>
          </a:p>
        </p:txBody>
      </p:sp>
      <p:pic>
        <p:nvPicPr>
          <p:cNvPr id="210" name="Google Shape;210;p34"/>
          <p:cNvPicPr preferRelativeResize="0"/>
          <p:nvPr/>
        </p:nvPicPr>
        <p:blipFill>
          <a:blip r:embed="rId5">
            <a:alphaModFix/>
          </a:blip>
          <a:stretch>
            <a:fillRect/>
          </a:stretch>
        </p:blipFill>
        <p:spPr>
          <a:xfrm>
            <a:off x="8232425" y="4449049"/>
            <a:ext cx="2129650" cy="3012101"/>
          </a:xfrm>
          <a:prstGeom prst="rect">
            <a:avLst/>
          </a:prstGeom>
          <a:noFill/>
          <a:ln>
            <a:noFill/>
          </a:ln>
        </p:spPr>
      </p:pic>
      <p:pic>
        <p:nvPicPr>
          <p:cNvPr id="211" name="Google Shape;211;p34"/>
          <p:cNvPicPr preferRelativeResize="0"/>
          <p:nvPr/>
        </p:nvPicPr>
        <p:blipFill>
          <a:blip r:embed="rId6">
            <a:alphaModFix/>
          </a:blip>
          <a:stretch>
            <a:fillRect/>
          </a:stretch>
        </p:blipFill>
        <p:spPr>
          <a:xfrm>
            <a:off x="3803882" y="183150"/>
            <a:ext cx="377640" cy="353700"/>
          </a:xfrm>
          <a:prstGeom prst="rect">
            <a:avLst/>
          </a:prstGeom>
          <a:noFill/>
          <a:ln>
            <a:noFill/>
          </a:ln>
        </p:spPr>
      </p:pic>
      <p:pic>
        <p:nvPicPr>
          <p:cNvPr id="212" name="Google Shape;212;p34"/>
          <p:cNvPicPr preferRelativeResize="0"/>
          <p:nvPr/>
        </p:nvPicPr>
        <p:blipFill rotWithShape="1">
          <a:blip r:embed="rId7">
            <a:alphaModFix/>
          </a:blip>
          <a:srcRect t="317" b="327"/>
          <a:stretch/>
        </p:blipFill>
        <p:spPr>
          <a:xfrm>
            <a:off x="9991652" y="1300812"/>
            <a:ext cx="377650" cy="353691"/>
          </a:xfrm>
          <a:prstGeom prst="rect">
            <a:avLst/>
          </a:prstGeom>
          <a:noFill/>
          <a:ln>
            <a:noFill/>
          </a:ln>
        </p:spPr>
      </p:pic>
      <p:sp>
        <p:nvSpPr>
          <p:cNvPr id="213" name="Google Shape;213;p34"/>
          <p:cNvSpPr txBox="1"/>
          <p:nvPr/>
        </p:nvSpPr>
        <p:spPr>
          <a:xfrm>
            <a:off x="4187850" y="212250"/>
            <a:ext cx="5803800" cy="1195500"/>
          </a:xfrm>
          <a:prstGeom prst="rect">
            <a:avLst/>
          </a:prstGeom>
          <a:noFill/>
          <a:ln>
            <a:noFill/>
          </a:ln>
        </p:spPr>
        <p:txBody>
          <a:bodyPr spcFirstLastPara="1" wrap="square" lIns="91425" tIns="91425" rIns="91425" bIns="91425" anchor="t" anchorCtr="0">
            <a:noAutofit/>
          </a:bodyPr>
          <a:lstStyle/>
          <a:p>
            <a:pPr marL="0" lvl="0" indent="0" algn="l" rtl="0">
              <a:lnSpc>
                <a:spcPct val="130000"/>
              </a:lnSpc>
              <a:spcBef>
                <a:spcPts val="0"/>
              </a:spcBef>
              <a:spcAft>
                <a:spcPts val="0"/>
              </a:spcAft>
              <a:buNone/>
            </a:pPr>
            <a:r>
              <a:rPr lang="en-GB" sz="1200" b="1" dirty="0">
                <a:solidFill>
                  <a:schemeClr val="dk1"/>
                </a:solidFill>
                <a:latin typeface="Open Sans"/>
                <a:ea typeface="Open Sans"/>
                <a:cs typeface="Open Sans"/>
                <a:sym typeface="Open Sans"/>
              </a:rPr>
              <a:t>..Patients who are seen in clinical settings may well have problems in their everyday lives that may be causing or exacerbating their mental and physical ill health or may be getting in the way of their recovery. If we do not tackle these everyday “practical health” issues then we are fighting the clinical fight with one hand tied behind our back.’ 	</a:t>
            </a:r>
            <a:r>
              <a:rPr lang="en-GB" sz="1200" i="1" dirty="0">
                <a:solidFill>
                  <a:schemeClr val="dk1"/>
                </a:solidFill>
                <a:latin typeface="Open Sans"/>
                <a:ea typeface="Open Sans"/>
                <a:cs typeface="Open Sans"/>
                <a:sym typeface="Open Sans"/>
              </a:rPr>
              <a:t>Sir Michael Marmot, Director of the UCL Institute of Health Equit</a:t>
            </a:r>
            <a:r>
              <a:rPr lang="en-GB" sz="1200" dirty="0">
                <a:solidFill>
                  <a:schemeClr val="dk1"/>
                </a:solidFill>
                <a:latin typeface="Open Sans"/>
                <a:ea typeface="Open Sans"/>
                <a:cs typeface="Open Sans"/>
                <a:sym typeface="Open Sans"/>
              </a:rPr>
              <a:t>y   </a:t>
            </a:r>
            <a:r>
              <a:rPr lang="en-GB" sz="1200" b="1" dirty="0">
                <a:solidFill>
                  <a:schemeClr val="dk1"/>
                </a:solidFill>
                <a:latin typeface="Open Sans"/>
                <a:ea typeface="Open Sans"/>
                <a:cs typeface="Open Sans"/>
                <a:sym typeface="Open Sans"/>
              </a:rPr>
              <a:t>                                                                                                                  </a:t>
            </a:r>
            <a:endParaRPr sz="1200" dirty="0">
              <a:solidFill>
                <a:schemeClr val="dk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4"/>
          <p:cNvSpPr/>
          <p:nvPr/>
        </p:nvSpPr>
        <p:spPr>
          <a:xfrm>
            <a:off x="317875" y="5614725"/>
            <a:ext cx="10164300" cy="16590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4"/>
          <p:cNvSpPr txBox="1">
            <a:spLocks noGrp="1"/>
          </p:cNvSpPr>
          <p:nvPr>
            <p:ph type="body" idx="1"/>
          </p:nvPr>
        </p:nvSpPr>
        <p:spPr>
          <a:xfrm>
            <a:off x="317875" y="212250"/>
            <a:ext cx="2922000" cy="1112538"/>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2200" dirty="0">
                <a:solidFill>
                  <a:schemeClr val="lt2"/>
                </a:solidFill>
              </a:rPr>
              <a:t>Tackling health inequalities - the role of advice</a:t>
            </a:r>
            <a:r>
              <a:rPr lang="en-GB" sz="2200" b="1" dirty="0">
                <a:solidFill>
                  <a:schemeClr val="lt2"/>
                </a:solidFill>
                <a:latin typeface="Open Sans"/>
                <a:ea typeface="Open Sans"/>
                <a:cs typeface="Open Sans"/>
                <a:sym typeface="Open Sans"/>
              </a:rPr>
              <a:t> </a:t>
            </a:r>
            <a:endParaRPr sz="2200" b="1" dirty="0">
              <a:solidFill>
                <a:schemeClr val="lt2"/>
              </a:solidFill>
              <a:latin typeface="Open Sans"/>
              <a:ea typeface="Open Sans"/>
              <a:cs typeface="Open Sans"/>
              <a:sym typeface="Open Sans"/>
            </a:endParaRPr>
          </a:p>
        </p:txBody>
      </p:sp>
      <p:sp>
        <p:nvSpPr>
          <p:cNvPr id="205" name="Google Shape;205;p34"/>
          <p:cNvSpPr txBox="1"/>
          <p:nvPr/>
        </p:nvSpPr>
        <p:spPr>
          <a:xfrm>
            <a:off x="173500" y="1477650"/>
            <a:ext cx="3066375" cy="3694551"/>
          </a:xfrm>
          <a:prstGeom prst="rect">
            <a:avLst/>
          </a:prstGeom>
          <a:noFill/>
          <a:ln>
            <a:noFill/>
          </a:ln>
        </p:spPr>
        <p:txBody>
          <a:bodyPr spcFirstLastPara="1" wrap="square" lIns="92050" tIns="92050" rIns="92050" bIns="92050" anchor="t" anchorCtr="0">
            <a:spAutoFit/>
          </a:bodyPr>
          <a:lstStyle/>
          <a:p>
            <a:pPr marL="0" lvl="0" indent="0" algn="l" rtl="0">
              <a:spcAft>
                <a:spcPts val="0"/>
              </a:spcAft>
              <a:buNone/>
            </a:pPr>
            <a:r>
              <a:rPr lang="en-GB" sz="1200" dirty="0">
                <a:solidFill>
                  <a:srgbClr val="FCCEBA"/>
                </a:solidFill>
                <a:latin typeface="Open Sans"/>
                <a:ea typeface="Open Sans"/>
                <a:cs typeface="Open Sans"/>
                <a:sym typeface="Open Sans"/>
              </a:rPr>
              <a:t>The Citizens Advice service is made up of</a:t>
            </a:r>
            <a:endParaRPr sz="1200" dirty="0">
              <a:solidFill>
                <a:srgbClr val="FCCEBA"/>
              </a:solidFill>
              <a:latin typeface="Open Sans"/>
              <a:ea typeface="Open Sans"/>
              <a:cs typeface="Open Sans"/>
              <a:sym typeface="Open Sans"/>
            </a:endParaRPr>
          </a:p>
          <a:p>
            <a:pPr marL="363538" lvl="0" indent="-209550" algn="l" rtl="0">
              <a:spcAft>
                <a:spcPts val="0"/>
              </a:spcAft>
              <a:buClr>
                <a:srgbClr val="FCCEBA"/>
              </a:buClr>
              <a:buSzPts val="1200"/>
              <a:buFont typeface="Open Sans"/>
              <a:buChar char="●"/>
            </a:pPr>
            <a:r>
              <a:rPr lang="en-GB" sz="1200" dirty="0">
                <a:solidFill>
                  <a:srgbClr val="FCCEBA"/>
                </a:solidFill>
                <a:latin typeface="Open Sans"/>
                <a:ea typeface="Open Sans"/>
                <a:cs typeface="Open Sans"/>
                <a:sym typeface="Open Sans"/>
              </a:rPr>
              <a:t>the national charity, and our network of 259 independent local Citizens Advice charities operating from 1500 advice giving locations across England and Wales</a:t>
            </a:r>
          </a:p>
          <a:p>
            <a:pPr marL="363538" lvl="0" indent="-209550" algn="l" rtl="0">
              <a:spcAft>
                <a:spcPts val="0"/>
              </a:spcAft>
              <a:buClr>
                <a:srgbClr val="FCCEBA"/>
              </a:buClr>
              <a:buSzPts val="1200"/>
              <a:buFont typeface="Open Sans"/>
              <a:buChar char="●"/>
            </a:pPr>
            <a:endParaRPr lang="en-GB" sz="1200" dirty="0">
              <a:solidFill>
                <a:srgbClr val="FCCEBA"/>
              </a:solidFill>
              <a:latin typeface="Open Sans"/>
              <a:ea typeface="Open Sans"/>
              <a:cs typeface="Open Sans"/>
              <a:sym typeface="Open Sans"/>
            </a:endParaRPr>
          </a:p>
          <a:p>
            <a:pPr marL="363538" lvl="0" indent="-209550" algn="l" rtl="0">
              <a:spcAft>
                <a:spcPts val="0"/>
              </a:spcAft>
              <a:buClr>
                <a:srgbClr val="FCCEBA"/>
              </a:buClr>
              <a:buSzPts val="1200"/>
              <a:buFont typeface="Open Sans"/>
              <a:buChar char="●"/>
            </a:pPr>
            <a:r>
              <a:rPr lang="en-GB" sz="1200" dirty="0">
                <a:solidFill>
                  <a:srgbClr val="FCCEBA"/>
                </a:solidFill>
                <a:latin typeface="Open Sans"/>
                <a:ea typeface="Open Sans"/>
                <a:cs typeface="Open Sans"/>
                <a:sym typeface="Open Sans"/>
              </a:rPr>
              <a:t>Across London there are </a:t>
            </a:r>
            <a:r>
              <a:rPr lang="en-GB" sz="1200" b="1" dirty="0">
                <a:solidFill>
                  <a:srgbClr val="FCCEBA"/>
                </a:solidFill>
                <a:latin typeface="Open Sans"/>
                <a:ea typeface="Open Sans"/>
                <a:cs typeface="Open Sans"/>
                <a:sym typeface="Open Sans"/>
              </a:rPr>
              <a:t>28 local Citizens Advice charities</a:t>
            </a:r>
          </a:p>
          <a:p>
            <a:pPr marL="153988" lvl="0" algn="l" rtl="0">
              <a:spcAft>
                <a:spcPts val="0"/>
              </a:spcAft>
              <a:buClr>
                <a:srgbClr val="FCCEBA"/>
              </a:buClr>
              <a:buSzPts val="1200"/>
            </a:pPr>
            <a:endParaRPr lang="en-GB" sz="1200" dirty="0">
              <a:solidFill>
                <a:srgbClr val="FCCEBA"/>
              </a:solidFill>
              <a:latin typeface="Open Sans"/>
              <a:ea typeface="Open Sans"/>
              <a:cs typeface="Open Sans"/>
              <a:sym typeface="Open Sans"/>
            </a:endParaRPr>
          </a:p>
          <a:p>
            <a:pPr marL="153988" lvl="0" algn="l" rtl="0">
              <a:spcAft>
                <a:spcPts val="0"/>
              </a:spcAft>
              <a:buClr>
                <a:srgbClr val="FCCEBA"/>
              </a:buClr>
              <a:buSzPts val="1200"/>
            </a:pPr>
            <a:r>
              <a:rPr lang="en-GB" sz="1200" dirty="0">
                <a:solidFill>
                  <a:schemeClr val="lt2"/>
                </a:solidFill>
                <a:latin typeface="Open Sans"/>
                <a:ea typeface="Open Sans"/>
                <a:cs typeface="Open Sans"/>
                <a:sym typeface="Open Sans"/>
              </a:rPr>
              <a:t>We have multiple ways people can contact us; </a:t>
            </a:r>
            <a:r>
              <a:rPr lang="en-GB" sz="1200" u="sng" dirty="0">
                <a:solidFill>
                  <a:srgbClr val="FCCEBA"/>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whether it's in person or over the phone,</a:t>
            </a:r>
            <a:r>
              <a:rPr lang="en-GB" sz="1200" dirty="0">
                <a:solidFill>
                  <a:srgbClr val="FCCEBA"/>
                </a:solidFill>
                <a:latin typeface="Open Sans"/>
                <a:ea typeface="Open Sans"/>
                <a:cs typeface="Open Sans"/>
                <a:sym typeface="Open Sans"/>
              </a:rPr>
              <a:t> </a:t>
            </a:r>
            <a:r>
              <a:rPr lang="en-GB" sz="1200" dirty="0">
                <a:solidFill>
                  <a:schemeClr val="lt2"/>
                </a:solidFill>
                <a:latin typeface="Open Sans"/>
                <a:ea typeface="Open Sans"/>
                <a:cs typeface="Open Sans"/>
                <a:sym typeface="Open Sans"/>
              </a:rPr>
              <a:t>our high quality advice is accessible for all which means local Citizens Advice services are well placed to support in tackling health inequalities as set out in the NHS’s </a:t>
            </a:r>
            <a:r>
              <a:rPr lang="en-GB" sz="1200" u="sng" dirty="0">
                <a:solidFill>
                  <a:schemeClr val="lt2"/>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Core20PLUS5</a:t>
            </a:r>
            <a:r>
              <a:rPr lang="en-GB" sz="1200" dirty="0">
                <a:solidFill>
                  <a:schemeClr val="lt2"/>
                </a:solidFill>
                <a:latin typeface="Open Sans"/>
                <a:ea typeface="Open Sans"/>
                <a:cs typeface="Open Sans"/>
                <a:sym typeface="Open Sans"/>
              </a:rPr>
              <a:t> approach </a:t>
            </a:r>
            <a:endParaRPr sz="1200" dirty="0">
              <a:solidFill>
                <a:srgbClr val="FCCEBA"/>
              </a:solidFill>
              <a:latin typeface="Open Sans"/>
              <a:ea typeface="Open Sans"/>
              <a:cs typeface="Open Sans"/>
              <a:sym typeface="Open Sans"/>
            </a:endParaRPr>
          </a:p>
        </p:txBody>
      </p:sp>
      <p:sp>
        <p:nvSpPr>
          <p:cNvPr id="206" name="Google Shape;206;p34"/>
          <p:cNvSpPr txBox="1"/>
          <p:nvPr/>
        </p:nvSpPr>
        <p:spPr>
          <a:xfrm>
            <a:off x="3803875" y="1818028"/>
            <a:ext cx="6822388" cy="3694550"/>
          </a:xfrm>
          <a:prstGeom prst="rect">
            <a:avLst/>
          </a:prstGeom>
          <a:noFill/>
          <a:ln>
            <a:noFill/>
          </a:ln>
        </p:spPr>
        <p:txBody>
          <a:bodyPr spcFirstLastPara="1" wrap="square" lIns="0" tIns="0" rIns="0" bIns="0" anchor="t" anchorCtr="0">
            <a:noAutofit/>
          </a:bodyPr>
          <a:lstStyle/>
          <a:p>
            <a:pPr marL="457200" lvl="0" indent="-304800" algn="l" rtl="0">
              <a:lnSpc>
                <a:spcPct val="130000"/>
              </a:lnSpc>
              <a:spcBef>
                <a:spcPts val="0"/>
              </a:spcBef>
              <a:spcAft>
                <a:spcPts val="0"/>
              </a:spcAft>
              <a:buClr>
                <a:schemeClr val="dk1"/>
              </a:buClr>
              <a:buSzPts val="1200"/>
              <a:buFont typeface="Open Sans"/>
              <a:buChar char="●"/>
            </a:pPr>
            <a:r>
              <a:rPr lang="en-GB" sz="1200" dirty="0">
                <a:solidFill>
                  <a:schemeClr val="dk1"/>
                </a:solidFill>
                <a:latin typeface="Open Sans"/>
                <a:ea typeface="Open Sans"/>
                <a:cs typeface="Open Sans"/>
                <a:sym typeface="Open Sans"/>
              </a:rPr>
              <a:t>Over </a:t>
            </a:r>
            <a:r>
              <a:rPr lang="en-GB" sz="1200" b="1" dirty="0">
                <a:solidFill>
                  <a:schemeClr val="dk1"/>
                </a:solidFill>
                <a:latin typeface="Open Sans"/>
                <a:ea typeface="Open Sans"/>
                <a:cs typeface="Open Sans"/>
                <a:sym typeface="Open Sans"/>
              </a:rPr>
              <a:t>40% felt their physical health had improved</a:t>
            </a:r>
            <a:endParaRPr dirty="0">
              <a:solidFill>
                <a:schemeClr val="dk1"/>
              </a:solidFill>
              <a:highlight>
                <a:srgbClr val="FFFF00"/>
              </a:highlight>
              <a:latin typeface="Open Sans"/>
              <a:ea typeface="Open Sans"/>
              <a:cs typeface="Open Sans"/>
              <a:sym typeface="Open Sans"/>
            </a:endParaRPr>
          </a:p>
        </p:txBody>
      </p:sp>
      <p:sp>
        <p:nvSpPr>
          <p:cNvPr id="207" name="Google Shape;207;p34"/>
          <p:cNvSpPr txBox="1"/>
          <p:nvPr/>
        </p:nvSpPr>
        <p:spPr>
          <a:xfrm>
            <a:off x="450000" y="6131950"/>
            <a:ext cx="6197700" cy="821733"/>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Clr>
                <a:schemeClr val="dk1"/>
              </a:buClr>
              <a:buSzPts val="1200"/>
              <a:buFont typeface="Open Sans"/>
              <a:buChar char="●"/>
            </a:pPr>
            <a:r>
              <a:rPr lang="en-GB" sz="1200" dirty="0">
                <a:solidFill>
                  <a:schemeClr val="dk1"/>
                </a:solidFill>
                <a:latin typeface="Open Sans"/>
                <a:ea typeface="Open Sans"/>
                <a:cs typeface="Open Sans"/>
                <a:sym typeface="Open Sans"/>
              </a:rPr>
              <a:t>significant </a:t>
            </a:r>
            <a:r>
              <a:rPr lang="en-GB" sz="1200" b="1" dirty="0">
                <a:solidFill>
                  <a:schemeClr val="dk1"/>
                </a:solidFill>
                <a:latin typeface="Open Sans"/>
                <a:ea typeface="Open Sans"/>
                <a:cs typeface="Open Sans"/>
                <a:sym typeface="Open Sans"/>
              </a:rPr>
              <a:t>reduction in time spent discussing non-clinical issues</a:t>
            </a:r>
            <a:endParaRPr sz="1200" strike="sngStrike" dirty="0">
              <a:solidFill>
                <a:schemeClr val="dk1"/>
              </a:solidFill>
              <a:latin typeface="Open Sans"/>
              <a:ea typeface="Open Sans"/>
              <a:cs typeface="Open Sans"/>
              <a:sym typeface="Open Sans"/>
            </a:endParaRPr>
          </a:p>
          <a:p>
            <a:pPr marL="457200" lvl="0" indent="-304800" algn="l" rtl="0">
              <a:lnSpc>
                <a:spcPct val="115000"/>
              </a:lnSpc>
              <a:spcBef>
                <a:spcPts val="0"/>
              </a:spcBef>
              <a:spcAft>
                <a:spcPts val="0"/>
              </a:spcAft>
              <a:buClr>
                <a:schemeClr val="dk1"/>
              </a:buClr>
              <a:buSzPts val="1200"/>
              <a:buFont typeface="Open Sans"/>
              <a:buChar char="●"/>
            </a:pPr>
            <a:r>
              <a:rPr lang="en-GB" sz="1200" b="1" dirty="0">
                <a:solidFill>
                  <a:schemeClr val="dk1"/>
                </a:solidFill>
                <a:latin typeface="Open Sans"/>
                <a:ea typeface="Open Sans"/>
                <a:cs typeface="Open Sans"/>
                <a:sym typeface="Open Sans"/>
              </a:rPr>
              <a:t>reduction in frequency of visits</a:t>
            </a:r>
            <a:endParaRPr sz="1200" b="1" dirty="0">
              <a:solidFill>
                <a:schemeClr val="dk1"/>
              </a:solidFill>
              <a:latin typeface="Open Sans"/>
              <a:ea typeface="Open Sans"/>
              <a:cs typeface="Open Sans"/>
              <a:sym typeface="Open Sans"/>
            </a:endParaRPr>
          </a:p>
          <a:p>
            <a:pPr marL="457200" lvl="0" indent="-304800" algn="l" rtl="0">
              <a:lnSpc>
                <a:spcPct val="115000"/>
              </a:lnSpc>
              <a:spcBef>
                <a:spcPts val="0"/>
              </a:spcBef>
              <a:spcAft>
                <a:spcPts val="0"/>
              </a:spcAft>
              <a:buClr>
                <a:schemeClr val="dk1"/>
              </a:buClr>
              <a:buSzPts val="1200"/>
              <a:buFont typeface="Open Sans"/>
              <a:buChar char="●"/>
            </a:pPr>
            <a:r>
              <a:rPr lang="en-GB" sz="1200" dirty="0">
                <a:solidFill>
                  <a:schemeClr val="dk1"/>
                </a:solidFill>
                <a:latin typeface="Open Sans"/>
                <a:ea typeface="Open Sans"/>
                <a:cs typeface="Open Sans"/>
                <a:sym typeface="Open Sans"/>
              </a:rPr>
              <a:t>cost </a:t>
            </a:r>
            <a:r>
              <a:rPr lang="en-GB" sz="1200" b="1" dirty="0">
                <a:solidFill>
                  <a:schemeClr val="dk1"/>
                </a:solidFill>
                <a:latin typeface="Open Sans"/>
                <a:ea typeface="Open Sans"/>
                <a:cs typeface="Open Sans"/>
                <a:sym typeface="Open Sans"/>
              </a:rPr>
              <a:t>saving to the NHS</a:t>
            </a:r>
            <a:endParaRPr sz="1200" b="1" dirty="0">
              <a:solidFill>
                <a:schemeClr val="dk1"/>
              </a:solidFill>
              <a:latin typeface="Open Sans"/>
              <a:ea typeface="Open Sans"/>
              <a:cs typeface="Open Sans"/>
              <a:sym typeface="Open Sans"/>
            </a:endParaRPr>
          </a:p>
        </p:txBody>
      </p:sp>
      <p:sp>
        <p:nvSpPr>
          <p:cNvPr id="208" name="Google Shape;208;p34"/>
          <p:cNvSpPr txBox="1"/>
          <p:nvPr/>
        </p:nvSpPr>
        <p:spPr>
          <a:xfrm>
            <a:off x="6507375" y="6140200"/>
            <a:ext cx="1998900" cy="777600"/>
          </a:xfrm>
          <a:prstGeom prst="rect">
            <a:avLst/>
          </a:prstGeom>
          <a:noFill/>
          <a:ln>
            <a:noFill/>
          </a:ln>
        </p:spPr>
        <p:txBody>
          <a:bodyPr spcFirstLastPara="1" wrap="square" lIns="92050" tIns="92050" rIns="92050" bIns="92050" anchor="t" anchorCtr="0">
            <a:noAutofit/>
          </a:bodyPr>
          <a:lstStyle/>
          <a:p>
            <a:pPr marL="0" lvl="0" indent="0" algn="l" rtl="0">
              <a:spcBef>
                <a:spcPts val="0"/>
              </a:spcBef>
              <a:spcAft>
                <a:spcPts val="0"/>
              </a:spcAft>
              <a:buNone/>
            </a:pPr>
            <a:r>
              <a:rPr lang="en-GB" sz="1200" dirty="0">
                <a:solidFill>
                  <a:schemeClr val="dk1"/>
                </a:solidFill>
                <a:latin typeface="Open Sans"/>
                <a:ea typeface="Open Sans"/>
                <a:cs typeface="Open Sans"/>
                <a:sym typeface="Open Sans"/>
              </a:rPr>
              <a:t>Our advice achieves</a:t>
            </a:r>
            <a:r>
              <a:rPr lang="en-GB" sz="1200" dirty="0">
                <a:solidFill>
                  <a:srgbClr val="FF0000"/>
                </a:solidFill>
                <a:latin typeface="Open Sans"/>
                <a:ea typeface="Open Sans"/>
                <a:cs typeface="Open Sans"/>
                <a:sym typeface="Open Sans"/>
              </a:rPr>
              <a:t> </a:t>
            </a:r>
            <a:endParaRPr sz="1200" dirty="0">
              <a:solidFill>
                <a:srgbClr val="FF0000"/>
              </a:solidFill>
              <a:latin typeface="Open Sans"/>
              <a:ea typeface="Open Sans"/>
              <a:cs typeface="Open Sans"/>
              <a:sym typeface="Open Sans"/>
            </a:endParaRPr>
          </a:p>
          <a:p>
            <a:pPr marL="0" lvl="0" indent="0" algn="l" rtl="0">
              <a:spcBef>
                <a:spcPts val="0"/>
              </a:spcBef>
              <a:spcAft>
                <a:spcPts val="0"/>
              </a:spcAft>
              <a:buNone/>
            </a:pPr>
            <a:r>
              <a:rPr lang="en-GB" sz="1800" b="1" dirty="0">
                <a:solidFill>
                  <a:schemeClr val="dk1"/>
                </a:solidFill>
                <a:latin typeface="Open Sans"/>
                <a:ea typeface="Open Sans"/>
                <a:cs typeface="Open Sans"/>
                <a:sym typeface="Open Sans"/>
              </a:rPr>
              <a:t>£ 322,502,200</a:t>
            </a:r>
          </a:p>
          <a:p>
            <a:pPr marL="0" lvl="0" indent="0" algn="l" rtl="0">
              <a:spcBef>
                <a:spcPts val="0"/>
              </a:spcBef>
              <a:spcAft>
                <a:spcPts val="0"/>
              </a:spcAft>
              <a:buNone/>
            </a:pPr>
            <a:r>
              <a:rPr lang="en-GB" sz="1200" dirty="0">
                <a:solidFill>
                  <a:schemeClr val="dk1"/>
                </a:solidFill>
                <a:latin typeface="Open Sans"/>
                <a:ea typeface="Open Sans"/>
                <a:cs typeface="Open Sans"/>
                <a:sym typeface="Open Sans"/>
              </a:rPr>
              <a:t>in social and economic value to society</a:t>
            </a:r>
            <a:endParaRPr sz="1200" dirty="0">
              <a:solidFill>
                <a:schemeClr val="dk1"/>
              </a:solidFill>
              <a:latin typeface="Open Sans"/>
              <a:ea typeface="Open Sans"/>
              <a:cs typeface="Open Sans"/>
              <a:sym typeface="Open Sans"/>
            </a:endParaRPr>
          </a:p>
        </p:txBody>
      </p:sp>
      <p:sp>
        <p:nvSpPr>
          <p:cNvPr id="209" name="Google Shape;209;p34"/>
          <p:cNvSpPr txBox="1"/>
          <p:nvPr/>
        </p:nvSpPr>
        <p:spPr>
          <a:xfrm>
            <a:off x="523925" y="5778250"/>
            <a:ext cx="6742800" cy="353700"/>
          </a:xfrm>
          <a:prstGeom prst="rect">
            <a:avLst/>
          </a:prstGeom>
          <a:noFill/>
          <a:ln>
            <a:noFill/>
          </a:ln>
        </p:spPr>
        <p:txBody>
          <a:bodyPr spcFirstLastPara="1" wrap="square" lIns="91425" tIns="91425" rIns="91425" bIns="91425" anchor="t" anchorCtr="0">
            <a:noAutofit/>
          </a:bodyPr>
          <a:lstStyle/>
          <a:p>
            <a:pPr marL="0" lvl="0" indent="0" algn="l" rtl="0">
              <a:lnSpc>
                <a:spcPct val="95000"/>
              </a:lnSpc>
              <a:spcBef>
                <a:spcPts val="0"/>
              </a:spcBef>
              <a:spcAft>
                <a:spcPts val="1500"/>
              </a:spcAft>
              <a:buNone/>
            </a:pPr>
            <a:r>
              <a:rPr lang="en-GB" sz="1200" dirty="0">
                <a:solidFill>
                  <a:schemeClr val="dk1"/>
                </a:solidFill>
                <a:latin typeface="Open Sans"/>
                <a:ea typeface="Open Sans"/>
                <a:cs typeface="Open Sans"/>
                <a:sym typeface="Open Sans"/>
              </a:rPr>
              <a:t>The benefits of our advice are not just limited to patients. Health professionals reported a:</a:t>
            </a:r>
            <a:endParaRPr sz="1200" dirty="0"/>
          </a:p>
        </p:txBody>
      </p:sp>
      <p:pic>
        <p:nvPicPr>
          <p:cNvPr id="210" name="Google Shape;210;p34"/>
          <p:cNvPicPr preferRelativeResize="0"/>
          <p:nvPr/>
        </p:nvPicPr>
        <p:blipFill>
          <a:blip r:embed="rId5">
            <a:alphaModFix/>
          </a:blip>
          <a:stretch>
            <a:fillRect/>
          </a:stretch>
        </p:blipFill>
        <p:spPr>
          <a:xfrm>
            <a:off x="8232425" y="4449049"/>
            <a:ext cx="2129650" cy="3012101"/>
          </a:xfrm>
          <a:prstGeom prst="rect">
            <a:avLst/>
          </a:prstGeom>
          <a:noFill/>
          <a:ln>
            <a:noFill/>
          </a:ln>
        </p:spPr>
      </p:pic>
      <p:sp>
        <p:nvSpPr>
          <p:cNvPr id="213" name="Google Shape;213;p34"/>
          <p:cNvSpPr txBox="1"/>
          <p:nvPr/>
        </p:nvSpPr>
        <p:spPr>
          <a:xfrm>
            <a:off x="4187850" y="212250"/>
            <a:ext cx="5803800" cy="1195500"/>
          </a:xfrm>
          <a:prstGeom prst="rect">
            <a:avLst/>
          </a:prstGeom>
          <a:noFill/>
          <a:ln>
            <a:noFill/>
          </a:ln>
        </p:spPr>
        <p:txBody>
          <a:bodyPr spcFirstLastPara="1" wrap="square" lIns="91425" tIns="91425" rIns="91425" bIns="91425" anchor="t" anchorCtr="0">
            <a:noAutofit/>
          </a:bodyPr>
          <a:lstStyle/>
          <a:p>
            <a:pPr marL="0" lvl="0" indent="0" algn="l" rtl="0">
              <a:lnSpc>
                <a:spcPct val="130000"/>
              </a:lnSpc>
              <a:spcBef>
                <a:spcPts val="0"/>
              </a:spcBef>
              <a:spcAft>
                <a:spcPts val="0"/>
              </a:spcAft>
              <a:buNone/>
            </a:pPr>
            <a:r>
              <a:rPr lang="en-US" sz="3600" b="1" dirty="0">
                <a:solidFill>
                  <a:schemeClr val="dk1"/>
                </a:solidFill>
                <a:latin typeface="Open Sans"/>
                <a:ea typeface="Open Sans"/>
                <a:cs typeface="Open Sans"/>
                <a:sym typeface="Open Sans"/>
              </a:rPr>
              <a:t>Detailed Breakdown</a:t>
            </a:r>
            <a:endParaRPr sz="3600" b="1" dirty="0">
              <a:solidFill>
                <a:schemeClr val="dk1"/>
              </a:solidFill>
              <a:latin typeface="Open Sans"/>
              <a:ea typeface="Open Sans"/>
              <a:cs typeface="Open Sans"/>
              <a:sym typeface="Open Sans"/>
            </a:endParaRPr>
          </a:p>
        </p:txBody>
      </p:sp>
      <p:pic>
        <p:nvPicPr>
          <p:cNvPr id="3" name="Picture 2">
            <a:extLst>
              <a:ext uri="{FF2B5EF4-FFF2-40B4-BE49-F238E27FC236}">
                <a16:creationId xmlns:a16="http://schemas.microsoft.com/office/drawing/2014/main" id="{DAC8A162-E06D-9948-4CBE-5C95B878A17F}"/>
              </a:ext>
            </a:extLst>
          </p:cNvPr>
          <p:cNvPicPr>
            <a:picLocks noChangeAspect="1"/>
          </p:cNvPicPr>
          <p:nvPr/>
        </p:nvPicPr>
        <p:blipFill>
          <a:blip r:embed="rId6"/>
          <a:stretch>
            <a:fillRect/>
          </a:stretch>
        </p:blipFill>
        <p:spPr>
          <a:xfrm>
            <a:off x="4923631" y="3303587"/>
            <a:ext cx="952500" cy="952500"/>
          </a:xfrm>
          <a:prstGeom prst="rect">
            <a:avLst/>
          </a:prstGeom>
        </p:spPr>
      </p:pic>
      <p:pic>
        <p:nvPicPr>
          <p:cNvPr id="5" name="Picture 4">
            <a:extLst>
              <a:ext uri="{FF2B5EF4-FFF2-40B4-BE49-F238E27FC236}">
                <a16:creationId xmlns:a16="http://schemas.microsoft.com/office/drawing/2014/main" id="{E96AEA37-6407-3B0C-AF20-DCF37415C00D}"/>
              </a:ext>
            </a:extLst>
          </p:cNvPr>
          <p:cNvPicPr>
            <a:picLocks noChangeAspect="1"/>
          </p:cNvPicPr>
          <p:nvPr/>
        </p:nvPicPr>
        <p:blipFill>
          <a:blip r:embed="rId7"/>
          <a:stretch>
            <a:fillRect/>
          </a:stretch>
        </p:blipFill>
        <p:spPr>
          <a:xfrm>
            <a:off x="285448" y="1260953"/>
            <a:ext cx="9276365" cy="4608259"/>
          </a:xfrm>
          <a:prstGeom prst="rect">
            <a:avLst/>
          </a:prstGeom>
        </p:spPr>
      </p:pic>
      <p:sp>
        <p:nvSpPr>
          <p:cNvPr id="6" name="TextBox 5">
            <a:extLst>
              <a:ext uri="{FF2B5EF4-FFF2-40B4-BE49-F238E27FC236}">
                <a16:creationId xmlns:a16="http://schemas.microsoft.com/office/drawing/2014/main" id="{40EC540D-86D0-5D9E-FA7A-990F0573CC56}"/>
              </a:ext>
            </a:extLst>
          </p:cNvPr>
          <p:cNvSpPr txBox="1"/>
          <p:nvPr/>
        </p:nvSpPr>
        <p:spPr>
          <a:xfrm>
            <a:off x="285448" y="1899075"/>
            <a:ext cx="8662610" cy="312280"/>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986236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5"/>
          <p:cNvSpPr txBox="1">
            <a:spLocks noGrp="1"/>
          </p:cNvSpPr>
          <p:nvPr>
            <p:ph type="body" idx="1"/>
          </p:nvPr>
        </p:nvSpPr>
        <p:spPr>
          <a:xfrm>
            <a:off x="270300" y="566625"/>
            <a:ext cx="6723000" cy="3522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GB" sz="1800" b="1" dirty="0"/>
              <a:t>Health settings in Camden</a:t>
            </a:r>
            <a:endParaRPr sz="1800" dirty="0">
              <a:solidFill>
                <a:schemeClr val="dk1"/>
              </a:solidFill>
            </a:endParaRPr>
          </a:p>
        </p:txBody>
      </p:sp>
      <p:sp>
        <p:nvSpPr>
          <p:cNvPr id="222" name="Google Shape;222;p35"/>
          <p:cNvSpPr txBox="1"/>
          <p:nvPr/>
        </p:nvSpPr>
        <p:spPr>
          <a:xfrm>
            <a:off x="270300" y="1076900"/>
            <a:ext cx="6723000" cy="3954929"/>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GB" sz="1200" dirty="0">
                <a:solidFill>
                  <a:schemeClr val="dk1"/>
                </a:solidFill>
                <a:latin typeface="Open Sans"/>
                <a:ea typeface="Open Sans"/>
                <a:cs typeface="Open Sans"/>
                <a:sym typeface="Open Sans"/>
              </a:rPr>
              <a:t>Citizens Advice Camden </a:t>
            </a:r>
            <a:r>
              <a:rPr lang="en-US" sz="1200" dirty="0">
                <a:solidFill>
                  <a:schemeClr val="dk1"/>
                </a:solidFill>
                <a:latin typeface="Open Sans"/>
                <a:ea typeface="Open Sans"/>
                <a:cs typeface="Open Sans"/>
                <a:sym typeface="Open Sans"/>
              </a:rPr>
              <a:t>deliver advice in several health settings across the borough – including a full-time advice service for families of children at </a:t>
            </a:r>
            <a:r>
              <a:rPr lang="en-US" sz="1200" b="1" dirty="0">
                <a:solidFill>
                  <a:schemeClr val="dk1"/>
                </a:solidFill>
                <a:latin typeface="Open Sans"/>
                <a:ea typeface="Open Sans"/>
                <a:cs typeface="Open Sans"/>
                <a:sym typeface="Open Sans"/>
              </a:rPr>
              <a:t>Great Ormond Street Children’s Hospital</a:t>
            </a:r>
            <a:r>
              <a:rPr lang="en-US" sz="1200" dirty="0">
                <a:solidFill>
                  <a:schemeClr val="dk1"/>
                </a:solidFill>
                <a:latin typeface="Open Sans"/>
                <a:ea typeface="Open Sans"/>
                <a:cs typeface="Open Sans"/>
                <a:sym typeface="Open Sans"/>
              </a:rPr>
              <a:t>. The service began in 2008 in response to the unmet needs of sick and disabled children and their families arising from poverty and deprivations; a need which the pandemic and now the cost-of-living crisis has increased. We provide high quality information, advice and in-depth casework support for families of children who are patients at GOSH. We also provide an ‘open door’ service to our GOSH partners such as social workers and family support officers in areas of our expertise.</a:t>
            </a:r>
            <a:endParaRPr lang="en-GB" sz="1200" dirty="0">
              <a:solidFill>
                <a:schemeClr val="dk1"/>
              </a:solidFill>
              <a:latin typeface="Open Sans"/>
              <a:ea typeface="Open Sans"/>
              <a:cs typeface="Open Sans"/>
              <a:sym typeface="Open Sans"/>
            </a:endParaRPr>
          </a:p>
          <a:p>
            <a:pPr marL="0" lvl="0" indent="0" algn="l" rtl="0">
              <a:lnSpc>
                <a:spcPct val="115000"/>
              </a:lnSpc>
              <a:spcBef>
                <a:spcPts val="1000"/>
              </a:spcBef>
              <a:spcAft>
                <a:spcPts val="0"/>
              </a:spcAft>
              <a:buNone/>
            </a:pPr>
            <a:r>
              <a:rPr lang="en-US" sz="1200" dirty="0">
                <a:solidFill>
                  <a:schemeClr val="dk1"/>
                </a:solidFill>
                <a:latin typeface="Open Sans"/>
                <a:ea typeface="Open Sans"/>
                <a:cs typeface="Open Sans"/>
                <a:sym typeface="Open Sans"/>
              </a:rPr>
              <a:t>Advice, information and casework services for patients and their families/ carers at</a:t>
            </a:r>
          </a:p>
          <a:p>
            <a:pPr marL="171450" lvl="0" indent="-171450" algn="l" rtl="0">
              <a:lnSpc>
                <a:spcPct val="115000"/>
              </a:lnSpc>
              <a:spcBef>
                <a:spcPts val="1000"/>
              </a:spcBef>
              <a:spcAft>
                <a:spcPts val="0"/>
              </a:spcAft>
              <a:buFont typeface="Arial" panose="020B0604020202020204" pitchFamily="34" charset="0"/>
              <a:buChar char="•"/>
            </a:pPr>
            <a:r>
              <a:rPr lang="en-US" sz="1200" b="1" dirty="0">
                <a:solidFill>
                  <a:schemeClr val="dk1"/>
                </a:solidFill>
                <a:latin typeface="Open Sans"/>
                <a:ea typeface="Open Sans"/>
                <a:cs typeface="Open Sans"/>
                <a:sym typeface="Open Sans"/>
              </a:rPr>
              <a:t>Royal Free Hospital </a:t>
            </a:r>
            <a:r>
              <a:rPr lang="en-US" sz="1200" dirty="0">
                <a:solidFill>
                  <a:schemeClr val="dk1"/>
                </a:solidFill>
                <a:latin typeface="Open Sans"/>
                <a:ea typeface="Open Sans"/>
                <a:cs typeface="Open Sans"/>
                <a:sym typeface="Open Sans"/>
              </a:rPr>
              <a:t>Oncology Department and Renal service</a:t>
            </a:r>
          </a:p>
          <a:p>
            <a:pPr marL="171450" lvl="0" indent="-171450" algn="l" rtl="0">
              <a:lnSpc>
                <a:spcPct val="115000"/>
              </a:lnSpc>
              <a:spcBef>
                <a:spcPts val="1000"/>
              </a:spcBef>
              <a:spcAft>
                <a:spcPts val="0"/>
              </a:spcAft>
              <a:buFont typeface="Arial" panose="020B0604020202020204" pitchFamily="34" charset="0"/>
              <a:buChar char="•"/>
            </a:pPr>
            <a:r>
              <a:rPr lang="en-US" sz="1200" b="1" dirty="0">
                <a:solidFill>
                  <a:schemeClr val="dk1"/>
                </a:solidFill>
                <a:latin typeface="Open Sans"/>
                <a:ea typeface="Open Sans"/>
                <a:cs typeface="Open Sans"/>
                <a:sym typeface="Open Sans"/>
              </a:rPr>
              <a:t>Kentish Town Health Centre </a:t>
            </a:r>
            <a:r>
              <a:rPr lang="en-US" sz="1200" dirty="0">
                <a:solidFill>
                  <a:schemeClr val="dk1"/>
                </a:solidFill>
                <a:latin typeface="Open Sans"/>
                <a:ea typeface="Open Sans"/>
                <a:cs typeface="Open Sans"/>
                <a:sym typeface="Open Sans"/>
              </a:rPr>
              <a:t>for patients of the James </a:t>
            </a:r>
            <a:r>
              <a:rPr lang="en-US" sz="1200" dirty="0" err="1">
                <a:solidFill>
                  <a:schemeClr val="dk1"/>
                </a:solidFill>
                <a:latin typeface="Open Sans"/>
                <a:ea typeface="Open Sans"/>
                <a:cs typeface="Open Sans"/>
                <a:sym typeface="Open Sans"/>
              </a:rPr>
              <a:t>Wigg</a:t>
            </a:r>
            <a:r>
              <a:rPr lang="en-US" sz="1200" dirty="0">
                <a:solidFill>
                  <a:schemeClr val="dk1"/>
                </a:solidFill>
                <a:latin typeface="Open Sans"/>
                <a:ea typeface="Open Sans"/>
                <a:cs typeface="Open Sans"/>
                <a:sym typeface="Open Sans"/>
              </a:rPr>
              <a:t> &amp; Queen’s Crescent GP practices.</a:t>
            </a:r>
          </a:p>
          <a:p>
            <a:pPr marL="171450" lvl="0" indent="-171450" algn="l" rtl="0">
              <a:lnSpc>
                <a:spcPct val="115000"/>
              </a:lnSpc>
              <a:spcBef>
                <a:spcPts val="1000"/>
              </a:spcBef>
              <a:spcAft>
                <a:spcPts val="0"/>
              </a:spcAft>
              <a:buFont typeface="Arial" panose="020B0604020202020204" pitchFamily="34" charset="0"/>
              <a:buChar char="•"/>
            </a:pPr>
            <a:r>
              <a:rPr lang="en-US" sz="1200" dirty="0">
                <a:solidFill>
                  <a:schemeClr val="dk1"/>
                </a:solidFill>
                <a:latin typeface="Open Sans"/>
                <a:ea typeface="Open Sans"/>
                <a:cs typeface="Open Sans"/>
                <a:sym typeface="Open Sans"/>
              </a:rPr>
              <a:t>CHIP, </a:t>
            </a:r>
            <a:r>
              <a:rPr lang="en-US" sz="1200" b="1" dirty="0">
                <a:solidFill>
                  <a:schemeClr val="dk1"/>
                </a:solidFill>
                <a:latin typeface="Open Sans"/>
                <a:ea typeface="Open Sans"/>
                <a:cs typeface="Open Sans"/>
                <a:sym typeface="Open Sans"/>
              </a:rPr>
              <a:t>Camden Health Improvement Practice </a:t>
            </a:r>
            <a:endParaRPr lang="en-GB" sz="1200" b="1" dirty="0">
              <a:solidFill>
                <a:schemeClr val="dk1"/>
              </a:solidFill>
              <a:latin typeface="Open Sans"/>
              <a:ea typeface="Open Sans"/>
              <a:cs typeface="Open Sans"/>
              <a:sym typeface="Open Sans"/>
            </a:endParaRPr>
          </a:p>
          <a:p>
            <a:pPr marL="0" lvl="0" indent="0" algn="l" rtl="0">
              <a:lnSpc>
                <a:spcPct val="115000"/>
              </a:lnSpc>
              <a:spcBef>
                <a:spcPts val="1000"/>
              </a:spcBef>
              <a:spcAft>
                <a:spcPts val="0"/>
              </a:spcAft>
              <a:buNone/>
            </a:pPr>
            <a:r>
              <a:rPr lang="en-GB" sz="1200" dirty="0">
                <a:solidFill>
                  <a:schemeClr val="dk1"/>
                </a:solidFill>
                <a:latin typeface="Open Sans"/>
                <a:ea typeface="Open Sans"/>
                <a:cs typeface="Open Sans"/>
                <a:sym typeface="Open Sans"/>
              </a:rPr>
              <a:t>Find out more about this project by visiting Citizens Advice Camden website</a:t>
            </a:r>
          </a:p>
          <a:p>
            <a:pPr marL="0" lvl="0" indent="0" algn="l" rtl="0">
              <a:lnSpc>
                <a:spcPct val="115000"/>
              </a:lnSpc>
              <a:spcBef>
                <a:spcPts val="1000"/>
              </a:spcBef>
              <a:spcAft>
                <a:spcPts val="0"/>
              </a:spcAft>
              <a:buNone/>
            </a:pPr>
            <a:endParaRPr lang="en-GB" sz="1200" dirty="0">
              <a:solidFill>
                <a:schemeClr val="dk1"/>
              </a:solidFill>
              <a:latin typeface="Open Sans"/>
              <a:ea typeface="Open Sans"/>
              <a:cs typeface="Open Sans"/>
              <a:sym typeface="Open Sans"/>
            </a:endParaRPr>
          </a:p>
        </p:txBody>
      </p:sp>
      <p:sp>
        <p:nvSpPr>
          <p:cNvPr id="223" name="Google Shape;223;p35"/>
          <p:cNvSpPr/>
          <p:nvPr/>
        </p:nvSpPr>
        <p:spPr>
          <a:xfrm>
            <a:off x="270300" y="5021200"/>
            <a:ext cx="6723000" cy="2358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4" name="Google Shape;224;p35"/>
          <p:cNvPicPr preferRelativeResize="0"/>
          <p:nvPr/>
        </p:nvPicPr>
        <p:blipFill>
          <a:blip r:embed="rId3">
            <a:alphaModFix/>
          </a:blip>
          <a:stretch>
            <a:fillRect/>
          </a:stretch>
        </p:blipFill>
        <p:spPr>
          <a:xfrm>
            <a:off x="696878" y="5226775"/>
            <a:ext cx="313114" cy="313114"/>
          </a:xfrm>
          <a:prstGeom prst="rect">
            <a:avLst/>
          </a:prstGeom>
          <a:noFill/>
          <a:ln>
            <a:noFill/>
          </a:ln>
        </p:spPr>
      </p:pic>
      <p:pic>
        <p:nvPicPr>
          <p:cNvPr id="225" name="Google Shape;225;p35"/>
          <p:cNvPicPr preferRelativeResize="0"/>
          <p:nvPr/>
        </p:nvPicPr>
        <p:blipFill>
          <a:blip r:embed="rId4">
            <a:alphaModFix/>
          </a:blip>
          <a:stretch>
            <a:fillRect/>
          </a:stretch>
        </p:blipFill>
        <p:spPr>
          <a:xfrm>
            <a:off x="696878" y="5969898"/>
            <a:ext cx="313114" cy="313114"/>
          </a:xfrm>
          <a:prstGeom prst="rect">
            <a:avLst/>
          </a:prstGeom>
          <a:noFill/>
          <a:ln>
            <a:noFill/>
          </a:ln>
        </p:spPr>
      </p:pic>
      <p:sp>
        <p:nvSpPr>
          <p:cNvPr id="226" name="Google Shape;226;p35"/>
          <p:cNvSpPr txBox="1"/>
          <p:nvPr/>
        </p:nvSpPr>
        <p:spPr>
          <a:xfrm>
            <a:off x="1155063" y="6549035"/>
            <a:ext cx="5431200" cy="680156"/>
          </a:xfrm>
          <a:prstGeom prst="rect">
            <a:avLst/>
          </a:prstGeom>
          <a:noFill/>
          <a:ln>
            <a:noFill/>
          </a:ln>
        </p:spPr>
        <p:txBody>
          <a:bodyPr spcFirstLastPara="1" wrap="square" lIns="91425" tIns="91425" rIns="91425" bIns="91425" anchor="ctr" anchorCtr="0">
            <a:spAutoFit/>
          </a:bodyPr>
          <a:lstStyle/>
          <a:p>
            <a:pPr marL="0" lvl="0" indent="0" algn="l" rtl="0">
              <a:lnSpc>
                <a:spcPct val="115000"/>
              </a:lnSpc>
              <a:spcBef>
                <a:spcPts val="0"/>
              </a:spcBef>
              <a:spcAft>
                <a:spcPts val="0"/>
              </a:spcAft>
              <a:buNone/>
            </a:pPr>
            <a:r>
              <a:rPr lang="en-GB" b="1" dirty="0">
                <a:solidFill>
                  <a:schemeClr val="lt1"/>
                </a:solidFill>
                <a:latin typeface="Open Sans"/>
                <a:ea typeface="Open Sans"/>
                <a:cs typeface="Open Sans"/>
                <a:sym typeface="Open Sans"/>
              </a:rPr>
              <a:t>possession proceedings </a:t>
            </a:r>
            <a:r>
              <a:rPr lang="en-GB" dirty="0">
                <a:solidFill>
                  <a:schemeClr val="lt1"/>
                </a:solidFill>
                <a:latin typeface="Open Sans"/>
                <a:ea typeface="Open Sans"/>
                <a:cs typeface="Open Sans"/>
                <a:sym typeface="Open Sans"/>
              </a:rPr>
              <a:t>were successfully suspended, keeping vulnerable people in their homes</a:t>
            </a:r>
            <a:endParaRPr b="1" dirty="0">
              <a:solidFill>
                <a:schemeClr val="lt2"/>
              </a:solidFill>
              <a:highlight>
                <a:schemeClr val="dk1"/>
              </a:highlight>
              <a:latin typeface="Open Sans"/>
              <a:ea typeface="Open Sans"/>
              <a:cs typeface="Open Sans"/>
              <a:sym typeface="Open Sans"/>
            </a:endParaRPr>
          </a:p>
        </p:txBody>
      </p:sp>
      <p:sp>
        <p:nvSpPr>
          <p:cNvPr id="227" name="Google Shape;227;p35"/>
          <p:cNvSpPr txBox="1"/>
          <p:nvPr/>
        </p:nvSpPr>
        <p:spPr>
          <a:xfrm>
            <a:off x="1155063" y="5183285"/>
            <a:ext cx="5304900" cy="400079"/>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GB" b="1" dirty="0">
                <a:solidFill>
                  <a:schemeClr val="lt1"/>
                </a:solidFill>
                <a:latin typeface="Open Sans"/>
                <a:ea typeface="Open Sans"/>
                <a:cs typeface="Open Sans"/>
                <a:sym typeface="Open Sans"/>
              </a:rPr>
              <a:t>client debt written off</a:t>
            </a:r>
            <a:endParaRPr dirty="0">
              <a:solidFill>
                <a:schemeClr val="lt1"/>
              </a:solidFill>
            </a:endParaRPr>
          </a:p>
        </p:txBody>
      </p:sp>
      <p:sp>
        <p:nvSpPr>
          <p:cNvPr id="228" name="Google Shape;228;p35"/>
          <p:cNvSpPr txBox="1"/>
          <p:nvPr/>
        </p:nvSpPr>
        <p:spPr>
          <a:xfrm>
            <a:off x="1155062" y="5836088"/>
            <a:ext cx="5304900" cy="615523"/>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GB" b="1" dirty="0">
                <a:solidFill>
                  <a:schemeClr val="lt1"/>
                </a:solidFill>
                <a:latin typeface="Open Sans"/>
                <a:ea typeface="Open Sans"/>
                <a:cs typeface="Open Sans"/>
                <a:sym typeface="Open Sans"/>
              </a:rPr>
              <a:t>income gained for clients </a:t>
            </a:r>
            <a:r>
              <a:rPr lang="en-GB" dirty="0">
                <a:solidFill>
                  <a:schemeClr val="lt1"/>
                </a:solidFill>
                <a:latin typeface="Open Sans"/>
                <a:ea typeface="Open Sans"/>
                <a:cs typeface="Open Sans"/>
                <a:sym typeface="Open Sans"/>
              </a:rPr>
              <a:t>through successful benefits claims</a:t>
            </a:r>
            <a:endParaRPr dirty="0">
              <a:solidFill>
                <a:schemeClr val="lt1"/>
              </a:solidFill>
            </a:endParaRPr>
          </a:p>
        </p:txBody>
      </p:sp>
      <p:pic>
        <p:nvPicPr>
          <p:cNvPr id="229" name="Google Shape;229;p35"/>
          <p:cNvPicPr preferRelativeResize="0"/>
          <p:nvPr/>
        </p:nvPicPr>
        <p:blipFill>
          <a:blip r:embed="rId5">
            <a:alphaModFix/>
          </a:blip>
          <a:stretch>
            <a:fillRect/>
          </a:stretch>
        </p:blipFill>
        <p:spPr>
          <a:xfrm flipH="1">
            <a:off x="677335" y="6713020"/>
            <a:ext cx="352200" cy="352195"/>
          </a:xfrm>
          <a:prstGeom prst="rect">
            <a:avLst/>
          </a:prstGeom>
          <a:noFill/>
          <a:ln>
            <a:noFill/>
          </a:ln>
        </p:spPr>
      </p:pic>
      <p:sp>
        <p:nvSpPr>
          <p:cNvPr id="230" name="Google Shape;230;p35"/>
          <p:cNvSpPr txBox="1"/>
          <p:nvPr/>
        </p:nvSpPr>
        <p:spPr>
          <a:xfrm>
            <a:off x="0" y="-1200"/>
            <a:ext cx="7290000" cy="352200"/>
          </a:xfrm>
          <a:prstGeom prst="rect">
            <a:avLst/>
          </a:prstGeom>
          <a:solidFill>
            <a:schemeClr val="dk2"/>
          </a:solidFill>
          <a:ln>
            <a:noFill/>
          </a:ln>
        </p:spPr>
        <p:txBody>
          <a:bodyPr spcFirstLastPara="1" wrap="square" lIns="0" tIns="0" rIns="0" bIns="0" anchor="ctr" anchorCtr="0">
            <a:noAutofit/>
          </a:bodyPr>
          <a:lstStyle/>
          <a:p>
            <a:pPr marL="0" lvl="0" indent="0" algn="l" rtl="0">
              <a:spcBef>
                <a:spcPts val="0"/>
              </a:spcBef>
              <a:spcAft>
                <a:spcPts val="0"/>
              </a:spcAft>
              <a:buNone/>
            </a:pPr>
            <a:endParaRPr b="1" dirty="0">
              <a:solidFill>
                <a:srgbClr val="006278"/>
              </a:solidFill>
              <a:latin typeface="Open Sans"/>
              <a:ea typeface="Open Sans"/>
              <a:cs typeface="Open Sans"/>
              <a:sym typeface="Open Sans"/>
            </a:endParaRPr>
          </a:p>
          <a:p>
            <a:pPr marL="269999" lvl="0" indent="0" algn="l" rtl="0">
              <a:spcBef>
                <a:spcPts val="0"/>
              </a:spcBef>
              <a:spcAft>
                <a:spcPts val="0"/>
              </a:spcAft>
              <a:buNone/>
            </a:pPr>
            <a:r>
              <a:rPr lang="en-GB" sz="2400" b="1" dirty="0">
                <a:solidFill>
                  <a:schemeClr val="lt1"/>
                </a:solidFill>
                <a:latin typeface="Open Sans"/>
                <a:ea typeface="Open Sans"/>
                <a:cs typeface="Open Sans"/>
                <a:sym typeface="Open Sans"/>
              </a:rPr>
              <a:t>Achievements by Local Citizens Advice</a:t>
            </a:r>
            <a:endParaRPr sz="2400" b="1" dirty="0">
              <a:solidFill>
                <a:schemeClr val="lt1"/>
              </a:solidFill>
              <a:latin typeface="Open Sans"/>
              <a:ea typeface="Open Sans"/>
              <a:cs typeface="Open Sans"/>
              <a:sym typeface="Open Sans"/>
            </a:endParaRPr>
          </a:p>
          <a:p>
            <a:pPr marL="0" lvl="0" indent="0" algn="l" rtl="0">
              <a:spcBef>
                <a:spcPts val="0"/>
              </a:spcBef>
              <a:spcAft>
                <a:spcPts val="0"/>
              </a:spcAft>
              <a:buNone/>
            </a:pPr>
            <a:endParaRPr sz="1200" b="1" dirty="0">
              <a:solidFill>
                <a:srgbClr val="006278"/>
              </a:solidFill>
              <a:latin typeface="Open Sans"/>
              <a:ea typeface="Open Sans"/>
              <a:cs typeface="Open Sans"/>
              <a:sym typeface="Open Sans"/>
            </a:endParaRPr>
          </a:p>
        </p:txBody>
      </p:sp>
      <p:sp>
        <p:nvSpPr>
          <p:cNvPr id="234" name="Google Shape;234;p35"/>
          <p:cNvSpPr txBox="1"/>
          <p:nvPr/>
        </p:nvSpPr>
        <p:spPr>
          <a:xfrm>
            <a:off x="7592400" y="420750"/>
            <a:ext cx="2889600" cy="67185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GB" sz="1800" b="1" dirty="0">
                <a:solidFill>
                  <a:srgbClr val="006278"/>
                </a:solidFill>
                <a:latin typeface="Open Sans"/>
                <a:ea typeface="Open Sans"/>
                <a:cs typeface="Open Sans"/>
                <a:sym typeface="Open Sans"/>
              </a:rPr>
              <a:t>*Felix’s story</a:t>
            </a:r>
            <a:endParaRPr sz="1800" b="1" dirty="0">
              <a:solidFill>
                <a:srgbClr val="006278"/>
              </a:solidFill>
              <a:latin typeface="Open Sans"/>
              <a:ea typeface="Open Sans"/>
              <a:cs typeface="Open Sans"/>
              <a:sym typeface="Open Sans"/>
            </a:endParaRPr>
          </a:p>
          <a:p>
            <a:pPr marL="0" lvl="0" indent="0" algn="l" rtl="0">
              <a:lnSpc>
                <a:spcPct val="115000"/>
              </a:lnSpc>
              <a:spcBef>
                <a:spcPts val="1000"/>
              </a:spcBef>
              <a:spcAft>
                <a:spcPts val="0"/>
              </a:spcAft>
              <a:buNone/>
            </a:pPr>
            <a:r>
              <a:rPr lang="en-GB" sz="1200" b="1" dirty="0">
                <a:solidFill>
                  <a:srgbClr val="006278"/>
                </a:solidFill>
                <a:latin typeface="Open Sans"/>
                <a:ea typeface="Open Sans"/>
                <a:cs typeface="Open Sans"/>
                <a:sym typeface="Open Sans"/>
              </a:rPr>
              <a:t>Felix is in his 50’s and has poor mobility due to multiple health problems.</a:t>
            </a:r>
            <a:r>
              <a:rPr lang="en-GB" sz="1200" dirty="0">
                <a:solidFill>
                  <a:srgbClr val="006278"/>
                </a:solidFill>
                <a:latin typeface="Open Sans"/>
                <a:ea typeface="Open Sans"/>
                <a:cs typeface="Open Sans"/>
                <a:sym typeface="Open Sans"/>
              </a:rPr>
              <a:t> He lived at his sister’s property where he cared for her until she passed away.</a:t>
            </a:r>
            <a:endParaRPr sz="1200" dirty="0">
              <a:solidFill>
                <a:srgbClr val="006278"/>
              </a:solidFill>
              <a:latin typeface="Open Sans"/>
              <a:ea typeface="Open Sans"/>
              <a:cs typeface="Open Sans"/>
              <a:sym typeface="Open Sans"/>
            </a:endParaRPr>
          </a:p>
          <a:p>
            <a:pPr marL="0" lvl="0" indent="0" algn="l" rtl="0">
              <a:lnSpc>
                <a:spcPct val="115000"/>
              </a:lnSpc>
              <a:spcBef>
                <a:spcPts val="1000"/>
              </a:spcBef>
              <a:spcAft>
                <a:spcPts val="0"/>
              </a:spcAft>
              <a:buNone/>
            </a:pPr>
            <a:r>
              <a:rPr lang="en-GB" sz="1200" b="1" dirty="0">
                <a:solidFill>
                  <a:srgbClr val="006278"/>
                </a:solidFill>
                <a:latin typeface="Open Sans"/>
                <a:ea typeface="Open Sans"/>
                <a:cs typeface="Open Sans"/>
                <a:sym typeface="Open Sans"/>
              </a:rPr>
              <a:t>Felix had visited his GP who referred him to *Kate, a Citizens Advice caseworker at the surgery</a:t>
            </a:r>
            <a:r>
              <a:rPr lang="en-GB" sz="1200" dirty="0">
                <a:solidFill>
                  <a:srgbClr val="006278"/>
                </a:solidFill>
                <a:latin typeface="Open Sans"/>
                <a:ea typeface="Open Sans"/>
                <a:cs typeface="Open Sans"/>
                <a:sym typeface="Open Sans"/>
              </a:rPr>
              <a:t>. </a:t>
            </a:r>
            <a:endParaRPr sz="1200" dirty="0">
              <a:solidFill>
                <a:srgbClr val="006278"/>
              </a:solidFill>
              <a:latin typeface="Open Sans"/>
              <a:ea typeface="Open Sans"/>
              <a:cs typeface="Open Sans"/>
              <a:sym typeface="Open Sans"/>
            </a:endParaRPr>
          </a:p>
          <a:p>
            <a:pPr marL="0" lvl="0" indent="0" algn="l" rtl="0">
              <a:lnSpc>
                <a:spcPct val="115000"/>
              </a:lnSpc>
              <a:spcBef>
                <a:spcPts val="1000"/>
              </a:spcBef>
              <a:spcAft>
                <a:spcPts val="0"/>
              </a:spcAft>
              <a:buNone/>
            </a:pPr>
            <a:r>
              <a:rPr lang="en-GB" sz="1200" dirty="0">
                <a:solidFill>
                  <a:srgbClr val="006278"/>
                </a:solidFill>
                <a:latin typeface="Open Sans"/>
                <a:ea typeface="Open Sans"/>
                <a:cs typeface="Open Sans"/>
                <a:sym typeface="Open Sans"/>
              </a:rPr>
              <a:t>Felix was </a:t>
            </a:r>
            <a:r>
              <a:rPr lang="en-GB" sz="1200" b="1" dirty="0">
                <a:solidFill>
                  <a:srgbClr val="006278"/>
                </a:solidFill>
                <a:latin typeface="Open Sans"/>
                <a:ea typeface="Open Sans"/>
                <a:cs typeface="Open Sans"/>
                <a:sym typeface="Open Sans"/>
              </a:rPr>
              <a:t>worried about how he would cover the costs of the funeral and his housing situation</a:t>
            </a:r>
            <a:r>
              <a:rPr lang="en-GB" sz="1200" dirty="0">
                <a:solidFill>
                  <a:srgbClr val="006278"/>
                </a:solidFill>
                <a:latin typeface="Open Sans"/>
                <a:ea typeface="Open Sans"/>
                <a:cs typeface="Open Sans"/>
                <a:sym typeface="Open Sans"/>
              </a:rPr>
              <a:t> as</a:t>
            </a:r>
            <a:r>
              <a:rPr lang="en-GB" sz="1200" b="1" dirty="0">
                <a:solidFill>
                  <a:srgbClr val="006278"/>
                </a:solidFill>
                <a:latin typeface="Open Sans"/>
                <a:ea typeface="Open Sans"/>
                <a:cs typeface="Open Sans"/>
                <a:sym typeface="Open Sans"/>
              </a:rPr>
              <a:t> </a:t>
            </a:r>
            <a:r>
              <a:rPr lang="en-GB" sz="1200" dirty="0">
                <a:solidFill>
                  <a:srgbClr val="006278"/>
                </a:solidFill>
                <a:latin typeface="Open Sans"/>
                <a:ea typeface="Open Sans"/>
                <a:cs typeface="Open Sans"/>
                <a:sym typeface="Open Sans"/>
              </a:rPr>
              <a:t>the tenancy could not be transferred from his sister.</a:t>
            </a:r>
            <a:endParaRPr sz="1200" dirty="0">
              <a:solidFill>
                <a:srgbClr val="006278"/>
              </a:solidFill>
              <a:latin typeface="Open Sans"/>
              <a:ea typeface="Open Sans"/>
              <a:cs typeface="Open Sans"/>
              <a:sym typeface="Open Sans"/>
            </a:endParaRPr>
          </a:p>
          <a:p>
            <a:pPr marL="0" lvl="0" indent="0" algn="l" rtl="0">
              <a:lnSpc>
                <a:spcPct val="115000"/>
              </a:lnSpc>
              <a:spcBef>
                <a:spcPts val="1000"/>
              </a:spcBef>
              <a:spcAft>
                <a:spcPts val="0"/>
              </a:spcAft>
              <a:buNone/>
            </a:pPr>
            <a:r>
              <a:rPr lang="en-GB" sz="1200" b="1" dirty="0">
                <a:solidFill>
                  <a:srgbClr val="006278"/>
                </a:solidFill>
                <a:latin typeface="Open Sans"/>
                <a:ea typeface="Open Sans"/>
                <a:cs typeface="Open Sans"/>
                <a:sym typeface="Open Sans"/>
              </a:rPr>
              <a:t>Kate was able to support Felix to:</a:t>
            </a:r>
            <a:endParaRPr sz="1200" b="1" dirty="0">
              <a:solidFill>
                <a:srgbClr val="006278"/>
              </a:solidFill>
              <a:latin typeface="Open Sans"/>
              <a:ea typeface="Open Sans"/>
              <a:cs typeface="Open Sans"/>
              <a:sym typeface="Open Sans"/>
            </a:endParaRPr>
          </a:p>
          <a:p>
            <a:pPr marL="269999" lvl="0" indent="-166199" algn="l" rtl="0">
              <a:lnSpc>
                <a:spcPct val="115000"/>
              </a:lnSpc>
              <a:spcBef>
                <a:spcPts val="1000"/>
              </a:spcBef>
              <a:spcAft>
                <a:spcPts val="0"/>
              </a:spcAft>
              <a:buClr>
                <a:srgbClr val="006278"/>
              </a:buClr>
              <a:buSzPts val="1200"/>
              <a:buFont typeface="Open Sans"/>
              <a:buChar char="●"/>
            </a:pPr>
            <a:r>
              <a:rPr lang="en-GB" sz="1200" dirty="0">
                <a:solidFill>
                  <a:srgbClr val="006278"/>
                </a:solidFill>
                <a:latin typeface="Open Sans"/>
                <a:ea typeface="Open Sans"/>
                <a:cs typeface="Open Sans"/>
                <a:sym typeface="Open Sans"/>
              </a:rPr>
              <a:t>negotiate with the Housing Association and ensure Felix could stay in the house until a permanent alternative property could be found. </a:t>
            </a:r>
            <a:endParaRPr sz="1200" dirty="0">
              <a:solidFill>
                <a:srgbClr val="006278"/>
              </a:solidFill>
              <a:latin typeface="Open Sans"/>
              <a:ea typeface="Open Sans"/>
              <a:cs typeface="Open Sans"/>
              <a:sym typeface="Open Sans"/>
            </a:endParaRPr>
          </a:p>
          <a:p>
            <a:pPr marL="269999" lvl="0" indent="-166199" algn="l" rtl="0">
              <a:lnSpc>
                <a:spcPct val="115000"/>
              </a:lnSpc>
              <a:spcBef>
                <a:spcPts val="1000"/>
              </a:spcBef>
              <a:spcAft>
                <a:spcPts val="0"/>
              </a:spcAft>
              <a:buClr>
                <a:srgbClr val="006278"/>
              </a:buClr>
              <a:buSzPts val="1200"/>
              <a:buFont typeface="Open Sans"/>
              <a:buChar char="●"/>
            </a:pPr>
            <a:r>
              <a:rPr lang="en-GB" sz="1200" dirty="0">
                <a:solidFill>
                  <a:srgbClr val="006278"/>
                </a:solidFill>
                <a:latin typeface="Open Sans"/>
                <a:ea typeface="Open Sans"/>
                <a:cs typeface="Open Sans"/>
                <a:sym typeface="Open Sans"/>
              </a:rPr>
              <a:t>apply for bereavement benefits to cover the funeral expenses.</a:t>
            </a:r>
            <a:endParaRPr sz="1200" dirty="0">
              <a:solidFill>
                <a:srgbClr val="006278"/>
              </a:solidFill>
              <a:latin typeface="Open Sans"/>
              <a:ea typeface="Open Sans"/>
              <a:cs typeface="Open Sans"/>
              <a:sym typeface="Open Sans"/>
            </a:endParaRPr>
          </a:p>
          <a:p>
            <a:pPr marL="0" lvl="0" indent="0" algn="l" rtl="0">
              <a:lnSpc>
                <a:spcPct val="115000"/>
              </a:lnSpc>
              <a:spcBef>
                <a:spcPts val="1000"/>
              </a:spcBef>
              <a:spcAft>
                <a:spcPts val="0"/>
              </a:spcAft>
              <a:buNone/>
            </a:pPr>
            <a:r>
              <a:rPr lang="en-GB" sz="1200" b="1" dirty="0">
                <a:solidFill>
                  <a:srgbClr val="006278"/>
                </a:solidFill>
                <a:latin typeface="Open Sans"/>
                <a:ea typeface="Open Sans"/>
                <a:cs typeface="Open Sans"/>
                <a:sym typeface="Open Sans"/>
              </a:rPr>
              <a:t>Following advice….</a:t>
            </a:r>
            <a:endParaRPr sz="1200" b="1" dirty="0">
              <a:solidFill>
                <a:srgbClr val="006278"/>
              </a:solidFill>
              <a:latin typeface="Open Sans"/>
              <a:ea typeface="Open Sans"/>
              <a:cs typeface="Open Sans"/>
              <a:sym typeface="Open Sans"/>
            </a:endParaRPr>
          </a:p>
          <a:p>
            <a:pPr marL="0" lvl="0" indent="0" algn="l" rtl="0">
              <a:lnSpc>
                <a:spcPct val="115000"/>
              </a:lnSpc>
              <a:spcBef>
                <a:spcPts val="1000"/>
              </a:spcBef>
              <a:spcAft>
                <a:spcPts val="0"/>
              </a:spcAft>
              <a:buNone/>
            </a:pPr>
            <a:r>
              <a:rPr lang="en-GB" sz="1200" dirty="0">
                <a:solidFill>
                  <a:srgbClr val="006278"/>
                </a:solidFill>
                <a:latin typeface="Open Sans"/>
                <a:ea typeface="Open Sans"/>
                <a:cs typeface="Open Sans"/>
                <a:sym typeface="Open Sans"/>
              </a:rPr>
              <a:t>Felix was happy to be rehoused in an adapted bungalow, appropriate to his mobility needs. </a:t>
            </a:r>
            <a:r>
              <a:rPr lang="en-GB" sz="1200" b="1" dirty="0">
                <a:solidFill>
                  <a:srgbClr val="006278"/>
                </a:solidFill>
                <a:latin typeface="Open Sans"/>
                <a:ea typeface="Open Sans"/>
                <a:cs typeface="Open Sans"/>
                <a:sym typeface="Open Sans"/>
              </a:rPr>
              <a:t>Felix felt his new housing situation had started to improve his health</a:t>
            </a:r>
            <a:endParaRPr sz="1200" b="1" dirty="0">
              <a:solidFill>
                <a:srgbClr val="006278"/>
              </a:solidFill>
              <a:latin typeface="Open Sans"/>
              <a:ea typeface="Open Sans"/>
              <a:cs typeface="Open Sans"/>
              <a:sym typeface="Open Sans"/>
            </a:endParaRPr>
          </a:p>
          <a:p>
            <a:pPr marL="0" lvl="0" indent="0" algn="r" rtl="0">
              <a:lnSpc>
                <a:spcPct val="115000"/>
              </a:lnSpc>
              <a:spcBef>
                <a:spcPts val="1000"/>
              </a:spcBef>
              <a:spcAft>
                <a:spcPts val="1000"/>
              </a:spcAft>
              <a:buNone/>
            </a:pPr>
            <a:r>
              <a:rPr lang="en-GB" sz="800" b="1" dirty="0">
                <a:solidFill>
                  <a:srgbClr val="006278"/>
                </a:solidFill>
                <a:latin typeface="Open Sans"/>
                <a:ea typeface="Open Sans"/>
                <a:cs typeface="Open Sans"/>
                <a:sym typeface="Open Sans"/>
              </a:rPr>
              <a:t>*Names have been changed to protect anonymity</a:t>
            </a:r>
            <a:endParaRPr sz="800" b="1" dirty="0">
              <a:solidFill>
                <a:srgbClr val="006278"/>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6"/>
          <p:cNvSpPr txBox="1">
            <a:spLocks noGrp="1"/>
          </p:cNvSpPr>
          <p:nvPr>
            <p:ph type="body" idx="1"/>
          </p:nvPr>
        </p:nvSpPr>
        <p:spPr>
          <a:xfrm>
            <a:off x="317875" y="360000"/>
            <a:ext cx="3005100" cy="674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2200"/>
              <a:t>Mental health and practical problems</a:t>
            </a:r>
            <a:endParaRPr sz="2200"/>
          </a:p>
        </p:txBody>
      </p:sp>
      <p:sp>
        <p:nvSpPr>
          <p:cNvPr id="240" name="Google Shape;240;p36"/>
          <p:cNvSpPr txBox="1"/>
          <p:nvPr/>
        </p:nvSpPr>
        <p:spPr>
          <a:xfrm>
            <a:off x="3810200" y="565650"/>
            <a:ext cx="6672000" cy="27588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GB" sz="2200" b="1">
                <a:solidFill>
                  <a:srgbClr val="006278"/>
                </a:solidFill>
                <a:latin typeface="Open Sans"/>
                <a:ea typeface="Open Sans"/>
                <a:cs typeface="Open Sans"/>
                <a:sym typeface="Open Sans"/>
              </a:rPr>
              <a:t>Back on Track in Southwark</a:t>
            </a:r>
            <a:endParaRPr sz="2200" b="1">
              <a:solidFill>
                <a:srgbClr val="006278"/>
              </a:solidFill>
              <a:latin typeface="Open Sans"/>
              <a:ea typeface="Open Sans"/>
              <a:cs typeface="Open Sans"/>
              <a:sym typeface="Open Sans"/>
            </a:endParaRPr>
          </a:p>
          <a:p>
            <a:pPr marL="0" lvl="0" indent="0" algn="l" rtl="0">
              <a:lnSpc>
                <a:spcPct val="115000"/>
              </a:lnSpc>
              <a:spcBef>
                <a:spcPts val="0"/>
              </a:spcBef>
              <a:spcAft>
                <a:spcPts val="0"/>
              </a:spcAft>
              <a:buNone/>
            </a:pPr>
            <a:endParaRPr sz="1300">
              <a:solidFill>
                <a:srgbClr val="006278"/>
              </a:solidFill>
              <a:latin typeface="Open Sans"/>
              <a:ea typeface="Open Sans"/>
              <a:cs typeface="Open Sans"/>
              <a:sym typeface="Open Sans"/>
            </a:endParaRPr>
          </a:p>
          <a:p>
            <a:pPr marL="0" lvl="0" indent="0" algn="l" rtl="0">
              <a:lnSpc>
                <a:spcPct val="130000"/>
              </a:lnSpc>
              <a:spcBef>
                <a:spcPts val="0"/>
              </a:spcBef>
              <a:spcAft>
                <a:spcPts val="0"/>
              </a:spcAft>
              <a:buNone/>
            </a:pPr>
            <a:r>
              <a:rPr lang="en-GB" sz="1200">
                <a:solidFill>
                  <a:srgbClr val="006278"/>
                </a:solidFill>
                <a:latin typeface="Open Sans"/>
                <a:ea typeface="Open Sans"/>
                <a:cs typeface="Open Sans"/>
                <a:sym typeface="Open Sans"/>
              </a:rPr>
              <a:t>The Back on Track project was set up after </a:t>
            </a:r>
            <a:r>
              <a:rPr lang="en-GB" sz="1200" b="1">
                <a:solidFill>
                  <a:srgbClr val="006278"/>
                </a:solidFill>
                <a:highlight>
                  <a:srgbClr val="FFFFFF"/>
                </a:highlight>
                <a:latin typeface="Open Sans"/>
                <a:ea typeface="Open Sans"/>
                <a:cs typeface="Open Sans"/>
                <a:sym typeface="Open Sans"/>
              </a:rPr>
              <a:t>clear links between physical, mental and financial health had been evidenced </a:t>
            </a:r>
            <a:r>
              <a:rPr lang="en-GB" sz="1200">
                <a:solidFill>
                  <a:srgbClr val="006278"/>
                </a:solidFill>
                <a:highlight>
                  <a:srgbClr val="FFFFFF"/>
                </a:highlight>
                <a:latin typeface="Open Sans"/>
                <a:ea typeface="Open Sans"/>
                <a:cs typeface="Open Sans"/>
                <a:sym typeface="Open Sans"/>
              </a:rPr>
              <a:t>in a report published by Impact on Urban Health. The project </a:t>
            </a:r>
            <a:r>
              <a:rPr lang="en-GB" sz="1200">
                <a:solidFill>
                  <a:srgbClr val="006278"/>
                </a:solidFill>
                <a:latin typeface="Open Sans"/>
                <a:ea typeface="Open Sans"/>
                <a:cs typeface="Open Sans"/>
                <a:sym typeface="Open Sans"/>
              </a:rPr>
              <a:t>provides advice and support to working age people in Southwark and Lambeth who have </a:t>
            </a:r>
            <a:r>
              <a:rPr lang="en-GB" sz="1200" b="1">
                <a:solidFill>
                  <a:srgbClr val="006278"/>
                </a:solidFill>
                <a:latin typeface="Open Sans"/>
                <a:ea typeface="Open Sans"/>
                <a:cs typeface="Open Sans"/>
                <a:sym typeface="Open Sans"/>
              </a:rPr>
              <a:t>one or more long term health conditions </a:t>
            </a:r>
            <a:r>
              <a:rPr lang="en-GB" sz="1200">
                <a:solidFill>
                  <a:srgbClr val="006278"/>
                </a:solidFill>
                <a:latin typeface="Open Sans"/>
                <a:ea typeface="Open Sans"/>
                <a:cs typeface="Open Sans"/>
                <a:sym typeface="Open Sans"/>
              </a:rPr>
              <a:t>and are worried about their finances. </a:t>
            </a:r>
            <a:endParaRPr sz="1200">
              <a:solidFill>
                <a:srgbClr val="006278"/>
              </a:solidFill>
              <a:latin typeface="Open Sans"/>
              <a:ea typeface="Open Sans"/>
              <a:cs typeface="Open Sans"/>
              <a:sym typeface="Open Sans"/>
            </a:endParaRPr>
          </a:p>
          <a:p>
            <a:pPr marL="0" lvl="0" indent="0" algn="l" rtl="0">
              <a:lnSpc>
                <a:spcPct val="130000"/>
              </a:lnSpc>
              <a:spcBef>
                <a:spcPts val="0"/>
              </a:spcBef>
              <a:spcAft>
                <a:spcPts val="0"/>
              </a:spcAft>
              <a:buNone/>
            </a:pPr>
            <a:r>
              <a:rPr lang="en-GB" sz="1200" b="1">
                <a:solidFill>
                  <a:srgbClr val="006278"/>
                </a:solidFill>
                <a:latin typeface="Open Sans"/>
                <a:ea typeface="Open Sans"/>
                <a:cs typeface="Open Sans"/>
                <a:sym typeface="Open Sans"/>
              </a:rPr>
              <a:t>Citizens Advice Southwark </a:t>
            </a:r>
            <a:r>
              <a:rPr lang="en-GB" sz="1200">
                <a:solidFill>
                  <a:srgbClr val="006278"/>
                </a:solidFill>
                <a:latin typeface="Open Sans"/>
                <a:ea typeface="Open Sans"/>
                <a:cs typeface="Open Sans"/>
                <a:sym typeface="Open Sans"/>
              </a:rPr>
              <a:t>and Age UK Lambeth delivers the project in Lambeth, </a:t>
            </a:r>
            <a:r>
              <a:rPr lang="en-GB" sz="1200" b="1">
                <a:solidFill>
                  <a:srgbClr val="006278"/>
                </a:solidFill>
                <a:latin typeface="Open Sans"/>
                <a:ea typeface="Open Sans"/>
                <a:cs typeface="Open Sans"/>
                <a:sym typeface="Open Sans"/>
              </a:rPr>
              <a:t>working closely with social prescribing link workers</a:t>
            </a:r>
            <a:r>
              <a:rPr lang="en-GB" sz="1200">
                <a:solidFill>
                  <a:srgbClr val="006278"/>
                </a:solidFill>
                <a:latin typeface="Open Sans"/>
                <a:ea typeface="Open Sans"/>
                <a:cs typeface="Open Sans"/>
                <a:sym typeface="Open Sans"/>
              </a:rPr>
              <a:t> employed by the Primary Care Network. The partnership means support with a variety of advice issues can be given as well as ensuring health needs are also met. Referrals can come from Social Prescribing Link Workers; GP practices; community organisations; and creditors participating in the project.</a:t>
            </a:r>
            <a:endParaRPr sz="1200">
              <a:solidFill>
                <a:srgbClr val="006278"/>
              </a:solidFill>
              <a:latin typeface="Open Sans"/>
              <a:ea typeface="Open Sans"/>
              <a:cs typeface="Open Sans"/>
              <a:sym typeface="Open Sans"/>
            </a:endParaRPr>
          </a:p>
        </p:txBody>
      </p:sp>
      <p:sp>
        <p:nvSpPr>
          <p:cNvPr id="241" name="Google Shape;241;p36"/>
          <p:cNvSpPr/>
          <p:nvPr/>
        </p:nvSpPr>
        <p:spPr>
          <a:xfrm>
            <a:off x="317875" y="5614725"/>
            <a:ext cx="10164300" cy="1775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6"/>
          <p:cNvSpPr txBox="1"/>
          <p:nvPr/>
        </p:nvSpPr>
        <p:spPr>
          <a:xfrm>
            <a:off x="3810350" y="3392813"/>
            <a:ext cx="5724300" cy="2137500"/>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None/>
            </a:pPr>
            <a:r>
              <a:rPr lang="en-GB" sz="1300" dirty="0">
                <a:solidFill>
                  <a:srgbClr val="006278"/>
                </a:solidFill>
                <a:latin typeface="Open Sans"/>
                <a:ea typeface="Open Sans"/>
                <a:cs typeface="Open Sans"/>
                <a:sym typeface="Open Sans"/>
              </a:rPr>
              <a:t>T</a:t>
            </a:r>
            <a:r>
              <a:rPr lang="en-GB" sz="1200" dirty="0">
                <a:solidFill>
                  <a:srgbClr val="006278"/>
                </a:solidFill>
                <a:latin typeface="Open Sans"/>
                <a:ea typeface="Open Sans"/>
                <a:cs typeface="Open Sans"/>
                <a:sym typeface="Open Sans"/>
              </a:rPr>
              <a:t>he project has also set up a Joint Creditor Forum, which includes local councils, and housing associations. These </a:t>
            </a:r>
            <a:r>
              <a:rPr lang="en-GB" sz="1200" b="1" dirty="0">
                <a:solidFill>
                  <a:srgbClr val="006278"/>
                </a:solidFill>
                <a:latin typeface="Open Sans"/>
                <a:ea typeface="Open Sans"/>
                <a:cs typeface="Open Sans"/>
                <a:sym typeface="Open Sans"/>
              </a:rPr>
              <a:t>creditors have agreed to work together to develop a new joint debt recovery protocol for social landlords and local authorities,</a:t>
            </a:r>
            <a:r>
              <a:rPr lang="en-GB" sz="1200" dirty="0">
                <a:solidFill>
                  <a:srgbClr val="006278"/>
                </a:solidFill>
                <a:latin typeface="Open Sans"/>
                <a:ea typeface="Open Sans"/>
                <a:cs typeface="Open Sans"/>
                <a:sym typeface="Open Sans"/>
              </a:rPr>
              <a:t> which provides a 60 day local breathing space for residents engaged in the project during which other financial and ‘wrap around’ support can be provided.</a:t>
            </a:r>
            <a:endParaRPr sz="1200" dirty="0">
              <a:solidFill>
                <a:srgbClr val="006278"/>
              </a:solidFill>
              <a:latin typeface="Open Sans"/>
              <a:ea typeface="Open Sans"/>
              <a:cs typeface="Open Sans"/>
              <a:sym typeface="Open Sans"/>
            </a:endParaRPr>
          </a:p>
          <a:p>
            <a:pPr marL="0" lvl="0" indent="0" algn="l" rtl="0">
              <a:lnSpc>
                <a:spcPct val="130000"/>
              </a:lnSpc>
              <a:spcBef>
                <a:spcPts val="1000"/>
              </a:spcBef>
              <a:spcAft>
                <a:spcPts val="0"/>
              </a:spcAft>
              <a:buNone/>
            </a:pPr>
            <a:r>
              <a:rPr lang="en-GB" sz="1200" dirty="0">
                <a:solidFill>
                  <a:srgbClr val="006278"/>
                </a:solidFill>
                <a:latin typeface="Open Sans"/>
                <a:ea typeface="Open Sans"/>
                <a:cs typeface="Open Sans"/>
                <a:sym typeface="Open Sans"/>
              </a:rPr>
              <a:t>For more information visit </a:t>
            </a:r>
            <a:r>
              <a:rPr lang="en-GB" sz="1200" b="1" u="sng" dirty="0">
                <a:solidFill>
                  <a:schemeClr val="hlink"/>
                </a:solidFill>
                <a:latin typeface="Open Sans"/>
                <a:ea typeface="Open Sans"/>
                <a:cs typeface="Open Sans"/>
                <a:sym typeface="Open Sans"/>
                <a:hlinkClick r:id="rId3"/>
              </a:rPr>
              <a:t>www.financial-shield.uk.</a:t>
            </a:r>
            <a:endParaRPr sz="1200" b="1" dirty="0">
              <a:solidFill>
                <a:srgbClr val="006278"/>
              </a:solidFill>
              <a:latin typeface="Open Sans"/>
              <a:ea typeface="Open Sans"/>
              <a:cs typeface="Open Sans"/>
              <a:sym typeface="Open Sans"/>
            </a:endParaRPr>
          </a:p>
        </p:txBody>
      </p:sp>
      <p:pic>
        <p:nvPicPr>
          <p:cNvPr id="243" name="Google Shape;243;p36"/>
          <p:cNvPicPr preferRelativeResize="0"/>
          <p:nvPr/>
        </p:nvPicPr>
        <p:blipFill rotWithShape="1">
          <a:blip r:embed="rId4">
            <a:alphaModFix/>
          </a:blip>
          <a:srcRect r="32736"/>
          <a:stretch/>
        </p:blipFill>
        <p:spPr>
          <a:xfrm flipH="1">
            <a:off x="9358700" y="3324300"/>
            <a:ext cx="1643176" cy="3455499"/>
          </a:xfrm>
          <a:prstGeom prst="rect">
            <a:avLst/>
          </a:prstGeom>
          <a:noFill/>
          <a:ln>
            <a:noFill/>
          </a:ln>
        </p:spPr>
      </p:pic>
      <p:sp>
        <p:nvSpPr>
          <p:cNvPr id="244" name="Google Shape;244;p36"/>
          <p:cNvSpPr txBox="1">
            <a:spLocks noGrp="1"/>
          </p:cNvSpPr>
          <p:nvPr>
            <p:ph type="body" idx="2"/>
          </p:nvPr>
        </p:nvSpPr>
        <p:spPr>
          <a:xfrm>
            <a:off x="317875" y="1119300"/>
            <a:ext cx="2963700" cy="6288300"/>
          </a:xfrm>
          <a:prstGeom prst="rect">
            <a:avLst/>
          </a:prstGeom>
        </p:spPr>
        <p:txBody>
          <a:bodyPr spcFirstLastPara="1" wrap="square" lIns="0" tIns="0" rIns="0" bIns="0" anchor="t" anchorCtr="0">
            <a:noAutofit/>
          </a:bodyPr>
          <a:lstStyle/>
          <a:p>
            <a:pPr marL="0" lvl="0" indent="0" algn="l" rtl="0">
              <a:lnSpc>
                <a:spcPct val="130000"/>
              </a:lnSpc>
              <a:spcBef>
                <a:spcPts val="0"/>
              </a:spcBef>
              <a:spcAft>
                <a:spcPts val="0"/>
              </a:spcAft>
              <a:buNone/>
            </a:pPr>
            <a:endParaRPr sz="600" dirty="0">
              <a:solidFill>
                <a:schemeClr val="lt1"/>
              </a:solidFill>
            </a:endParaRPr>
          </a:p>
          <a:p>
            <a:pPr marL="0" lvl="0" indent="0" algn="l" rtl="0">
              <a:lnSpc>
                <a:spcPct val="130000"/>
              </a:lnSpc>
              <a:spcBef>
                <a:spcPts val="0"/>
              </a:spcBef>
              <a:spcAft>
                <a:spcPts val="0"/>
              </a:spcAft>
              <a:buNone/>
            </a:pPr>
            <a:r>
              <a:rPr lang="en-GB" sz="1200" dirty="0">
                <a:solidFill>
                  <a:schemeClr val="lt2"/>
                </a:solidFill>
              </a:rPr>
              <a:t>Resolving practical issues can play an</a:t>
            </a:r>
            <a:endParaRPr sz="1200" dirty="0">
              <a:solidFill>
                <a:schemeClr val="lt2"/>
              </a:solidFill>
            </a:endParaRPr>
          </a:p>
          <a:p>
            <a:pPr marL="0" lvl="0" indent="0" algn="l" rtl="0">
              <a:lnSpc>
                <a:spcPct val="130000"/>
              </a:lnSpc>
              <a:spcBef>
                <a:spcPts val="0"/>
              </a:spcBef>
              <a:spcAft>
                <a:spcPts val="0"/>
              </a:spcAft>
              <a:buNone/>
            </a:pPr>
            <a:r>
              <a:rPr lang="en-GB" sz="1200" dirty="0">
                <a:solidFill>
                  <a:schemeClr val="lt2"/>
                </a:solidFill>
              </a:rPr>
              <a:t>important part in supporting people with mental health problems to build resilience and improve outcomes.</a:t>
            </a:r>
            <a:endParaRPr sz="1200" dirty="0">
              <a:solidFill>
                <a:schemeClr val="lt2"/>
              </a:solidFill>
            </a:endParaRPr>
          </a:p>
          <a:p>
            <a:pPr marL="0" lvl="0" indent="0" algn="l" rtl="0">
              <a:lnSpc>
                <a:spcPct val="130000"/>
              </a:lnSpc>
              <a:spcBef>
                <a:spcPts val="1000"/>
              </a:spcBef>
              <a:spcAft>
                <a:spcPts val="0"/>
              </a:spcAft>
              <a:buNone/>
            </a:pPr>
            <a:r>
              <a:rPr lang="en-GB" sz="1200" dirty="0">
                <a:solidFill>
                  <a:schemeClr val="lt2"/>
                </a:solidFill>
              </a:rPr>
              <a:t>Last year in England </a:t>
            </a:r>
            <a:r>
              <a:rPr lang="en-GB" sz="1200" b="1" dirty="0">
                <a:solidFill>
                  <a:schemeClr val="lt2"/>
                </a:solidFill>
              </a:rPr>
              <a:t>Citizens Advice helped people with mental health problems solve over half a million issues</a:t>
            </a:r>
            <a:r>
              <a:rPr lang="en-GB" sz="1200" dirty="0">
                <a:solidFill>
                  <a:schemeClr val="lt2"/>
                </a:solidFill>
              </a:rPr>
              <a:t>. Many of these clients were at crisis point, and needed urgent advice on complex issues.</a:t>
            </a:r>
            <a:endParaRPr sz="600" dirty="0">
              <a:solidFill>
                <a:schemeClr val="lt2"/>
              </a:solidFill>
            </a:endParaRPr>
          </a:p>
          <a:p>
            <a:pPr marL="0" lvl="0" indent="0" algn="l" rtl="0">
              <a:lnSpc>
                <a:spcPct val="130000"/>
              </a:lnSpc>
              <a:spcBef>
                <a:spcPts val="1000"/>
              </a:spcBef>
              <a:spcAft>
                <a:spcPts val="0"/>
              </a:spcAft>
              <a:buNone/>
            </a:pPr>
            <a:r>
              <a:rPr lang="en-GB" sz="1200" dirty="0">
                <a:solidFill>
                  <a:schemeClr val="lt2"/>
                </a:solidFill>
              </a:rPr>
              <a:t>Our evidence shows:</a:t>
            </a:r>
            <a:endParaRPr sz="1200" dirty="0">
              <a:solidFill>
                <a:schemeClr val="lt2"/>
              </a:solidFill>
            </a:endParaRPr>
          </a:p>
          <a:p>
            <a:pPr marL="280799" lvl="0" indent="-198600" algn="l" rtl="0">
              <a:lnSpc>
                <a:spcPct val="130000"/>
              </a:lnSpc>
              <a:spcBef>
                <a:spcPts val="0"/>
              </a:spcBef>
              <a:spcAft>
                <a:spcPts val="0"/>
              </a:spcAft>
              <a:buClr>
                <a:schemeClr val="lt2"/>
              </a:buClr>
              <a:buSzPts val="1200"/>
              <a:buFont typeface="Open Sans"/>
              <a:buChar char="●"/>
            </a:pPr>
            <a:r>
              <a:rPr lang="en-GB" sz="1200" dirty="0">
                <a:solidFill>
                  <a:schemeClr val="lt2"/>
                </a:solidFill>
              </a:rPr>
              <a:t>Over </a:t>
            </a:r>
            <a:r>
              <a:rPr lang="en-GB" sz="1200" b="1" dirty="0">
                <a:solidFill>
                  <a:schemeClr val="lt2"/>
                </a:solidFill>
              </a:rPr>
              <a:t>70% of clients have low confidence</a:t>
            </a:r>
            <a:r>
              <a:rPr lang="en-GB" sz="1200" dirty="0">
                <a:solidFill>
                  <a:schemeClr val="lt2"/>
                </a:solidFill>
              </a:rPr>
              <a:t> in resolving their problem without an adviser’s help</a:t>
            </a:r>
            <a:endParaRPr sz="600" dirty="0">
              <a:solidFill>
                <a:schemeClr val="lt2"/>
              </a:solidFill>
            </a:endParaRPr>
          </a:p>
          <a:p>
            <a:pPr marL="280799" lvl="0" indent="-198600" algn="l" rtl="0">
              <a:lnSpc>
                <a:spcPct val="130000"/>
              </a:lnSpc>
              <a:spcBef>
                <a:spcPts val="0"/>
              </a:spcBef>
              <a:spcAft>
                <a:spcPts val="0"/>
              </a:spcAft>
              <a:buClr>
                <a:schemeClr val="lt2"/>
              </a:buClr>
              <a:buSzPts val="1200"/>
              <a:buFont typeface="Open Sans"/>
              <a:buChar char="●"/>
            </a:pPr>
            <a:r>
              <a:rPr lang="en-GB" sz="1200" dirty="0">
                <a:solidFill>
                  <a:schemeClr val="lt2"/>
                </a:solidFill>
              </a:rPr>
              <a:t>70% of clients with mental health problems say they have l</a:t>
            </a:r>
            <a:r>
              <a:rPr lang="en-GB" sz="1200" b="1" dirty="0">
                <a:solidFill>
                  <a:schemeClr val="lt2"/>
                </a:solidFill>
              </a:rPr>
              <a:t>ow knowledge of their rights</a:t>
            </a:r>
            <a:endParaRPr sz="1200" b="1" dirty="0">
              <a:solidFill>
                <a:schemeClr val="lt2"/>
              </a:solidFill>
            </a:endParaRPr>
          </a:p>
        </p:txBody>
      </p:sp>
      <p:sp>
        <p:nvSpPr>
          <p:cNvPr id="245" name="Google Shape;245;p36"/>
          <p:cNvSpPr txBox="1"/>
          <p:nvPr/>
        </p:nvSpPr>
        <p:spPr>
          <a:xfrm>
            <a:off x="372350" y="5598825"/>
            <a:ext cx="3438000" cy="1650000"/>
          </a:xfrm>
          <a:prstGeom prst="rect">
            <a:avLst/>
          </a:prstGeom>
          <a:noFill/>
          <a:ln>
            <a:noFill/>
          </a:ln>
        </p:spPr>
        <p:txBody>
          <a:bodyPr spcFirstLastPara="1" wrap="square" lIns="91425" tIns="91425" rIns="91425" bIns="91425" anchor="t" anchorCtr="0">
            <a:spAutoFit/>
          </a:bodyPr>
          <a:lstStyle/>
          <a:p>
            <a:pPr marL="0" lvl="0" indent="0" algn="l" rtl="0">
              <a:lnSpc>
                <a:spcPct val="130000"/>
              </a:lnSpc>
              <a:spcBef>
                <a:spcPts val="0"/>
              </a:spcBef>
              <a:spcAft>
                <a:spcPts val="0"/>
              </a:spcAft>
              <a:buNone/>
            </a:pPr>
            <a:r>
              <a:rPr lang="en-GB" sz="1600" b="1">
                <a:solidFill>
                  <a:schemeClr val="dk1"/>
                </a:solidFill>
                <a:latin typeface="Open Sans"/>
                <a:ea typeface="Open Sans"/>
                <a:cs typeface="Open Sans"/>
                <a:sym typeface="Open Sans"/>
              </a:rPr>
              <a:t>Client feedback</a:t>
            </a:r>
            <a:endParaRPr sz="1600">
              <a:solidFill>
                <a:schemeClr val="dk1"/>
              </a:solidFill>
              <a:latin typeface="Open Sans"/>
              <a:ea typeface="Open Sans"/>
              <a:cs typeface="Open Sans"/>
              <a:sym typeface="Open Sans"/>
            </a:endParaRPr>
          </a:p>
          <a:p>
            <a:pPr marL="0" lvl="0" indent="0" algn="l" rtl="0">
              <a:lnSpc>
                <a:spcPct val="130000"/>
              </a:lnSpc>
              <a:spcBef>
                <a:spcPts val="0"/>
              </a:spcBef>
              <a:spcAft>
                <a:spcPts val="0"/>
              </a:spcAft>
              <a:buNone/>
            </a:pPr>
            <a:r>
              <a:rPr lang="en-GB" sz="1200">
                <a:solidFill>
                  <a:schemeClr val="dk1"/>
                </a:solidFill>
                <a:latin typeface="Open Sans"/>
                <a:ea typeface="Open Sans"/>
                <a:cs typeface="Open Sans"/>
                <a:sym typeface="Open Sans"/>
              </a:rPr>
              <a:t>*Pete found it quite difficult to explain his issue due to anxiety, and got confused and stressed quite easily. Our adviser gave Pete the time, space and understanding he needed in order to help resolve his  problem.</a:t>
            </a:r>
            <a:endParaRPr sz="1200">
              <a:solidFill>
                <a:schemeClr val="dk1"/>
              </a:solidFill>
              <a:highlight>
                <a:srgbClr val="242526"/>
              </a:highlight>
              <a:latin typeface="Open Sans"/>
              <a:ea typeface="Open Sans"/>
              <a:cs typeface="Open Sans"/>
              <a:sym typeface="Open Sans"/>
            </a:endParaRPr>
          </a:p>
        </p:txBody>
      </p:sp>
      <p:sp>
        <p:nvSpPr>
          <p:cNvPr id="246" name="Google Shape;246;p36"/>
          <p:cNvSpPr txBox="1"/>
          <p:nvPr/>
        </p:nvSpPr>
        <p:spPr>
          <a:xfrm>
            <a:off x="4473150" y="5893125"/>
            <a:ext cx="4993200" cy="1654782"/>
          </a:xfrm>
          <a:prstGeom prst="rect">
            <a:avLst/>
          </a:prstGeom>
          <a:noFill/>
          <a:ln>
            <a:noFill/>
          </a:ln>
        </p:spPr>
        <p:txBody>
          <a:bodyPr spcFirstLastPara="1" wrap="square" lIns="91425" tIns="91425" rIns="91425" bIns="91425" anchor="t" anchorCtr="0">
            <a:spAutoFit/>
          </a:bodyPr>
          <a:lstStyle/>
          <a:p>
            <a:pPr marL="0" lvl="0" indent="0" algn="l" rtl="0">
              <a:lnSpc>
                <a:spcPct val="130000"/>
              </a:lnSpc>
              <a:spcBef>
                <a:spcPts val="0"/>
              </a:spcBef>
              <a:spcAft>
                <a:spcPts val="0"/>
              </a:spcAft>
              <a:buNone/>
            </a:pPr>
            <a:r>
              <a:rPr lang="en-GB" sz="1200" b="1" dirty="0">
                <a:solidFill>
                  <a:schemeClr val="dk1"/>
                </a:solidFill>
                <a:latin typeface="Open Sans"/>
                <a:ea typeface="Open Sans"/>
                <a:cs typeface="Open Sans"/>
                <a:sym typeface="Open Sans"/>
              </a:rPr>
              <a:t>Thank you for taking that little more time for me. It wasn't just the advice you gave, but the sincerity of wanting to do everything you could to help, and the respect, patience and genuine concern. </a:t>
            </a:r>
            <a:endParaRPr sz="1200" b="1" dirty="0">
              <a:solidFill>
                <a:schemeClr val="dk1"/>
              </a:solidFill>
              <a:latin typeface="Open Sans"/>
              <a:ea typeface="Open Sans"/>
              <a:cs typeface="Open Sans"/>
              <a:sym typeface="Open Sans"/>
            </a:endParaRPr>
          </a:p>
          <a:p>
            <a:pPr marL="0" lvl="0" indent="-76200" algn="r" rtl="0">
              <a:lnSpc>
                <a:spcPct val="130000"/>
              </a:lnSpc>
              <a:spcBef>
                <a:spcPts val="0"/>
              </a:spcBef>
              <a:spcAft>
                <a:spcPts val="0"/>
              </a:spcAft>
              <a:buClr>
                <a:schemeClr val="dk1"/>
              </a:buClr>
              <a:buSzPts val="1200"/>
              <a:buFont typeface="Open Sans"/>
              <a:buChar char="-"/>
            </a:pPr>
            <a:r>
              <a:rPr lang="en-GB" sz="1200" dirty="0">
                <a:solidFill>
                  <a:schemeClr val="dk1"/>
                </a:solidFill>
                <a:latin typeface="Open Sans"/>
                <a:ea typeface="Open Sans"/>
                <a:cs typeface="Open Sans"/>
                <a:sym typeface="Open Sans"/>
              </a:rPr>
              <a:t>Pete</a:t>
            </a:r>
            <a:endParaRPr sz="1200" dirty="0">
              <a:solidFill>
                <a:schemeClr val="dk1"/>
              </a:solidFill>
              <a:latin typeface="Open Sans"/>
              <a:ea typeface="Open Sans"/>
              <a:cs typeface="Open Sans"/>
              <a:sym typeface="Open Sans"/>
            </a:endParaRPr>
          </a:p>
          <a:p>
            <a:pPr marL="0" lvl="0" indent="0" algn="r" rtl="0">
              <a:lnSpc>
                <a:spcPct val="115000"/>
              </a:lnSpc>
              <a:spcBef>
                <a:spcPts val="0"/>
              </a:spcBef>
              <a:spcAft>
                <a:spcPts val="1000"/>
              </a:spcAft>
              <a:buNone/>
            </a:pPr>
            <a:r>
              <a:rPr lang="en-GB" sz="800" b="1" dirty="0">
                <a:solidFill>
                  <a:schemeClr val="dk1"/>
                </a:solidFill>
                <a:latin typeface="Open Sans"/>
                <a:ea typeface="Open Sans"/>
                <a:cs typeface="Open Sans"/>
                <a:sym typeface="Open Sans"/>
              </a:rPr>
              <a:t>*Names have been changed to protect </a:t>
            </a:r>
            <a:r>
              <a:rPr lang="en-GB" sz="800" b="1" dirty="0" err="1">
                <a:solidFill>
                  <a:schemeClr val="dk1"/>
                </a:solidFill>
                <a:latin typeface="Open Sans"/>
                <a:ea typeface="Open Sans"/>
                <a:cs typeface="Open Sans"/>
                <a:sym typeface="Open Sans"/>
              </a:rPr>
              <a:t>anonymit</a:t>
            </a:r>
            <a:endParaRPr sz="1200" b="1" dirty="0">
              <a:solidFill>
                <a:schemeClr val="dk1"/>
              </a:solidFill>
              <a:latin typeface="Open Sans"/>
              <a:ea typeface="Open Sans"/>
              <a:cs typeface="Open Sans"/>
              <a:sym typeface="Open Sans"/>
            </a:endParaRPr>
          </a:p>
        </p:txBody>
      </p:sp>
      <p:pic>
        <p:nvPicPr>
          <p:cNvPr id="247" name="Google Shape;247;p36"/>
          <p:cNvPicPr preferRelativeResize="0"/>
          <p:nvPr/>
        </p:nvPicPr>
        <p:blipFill>
          <a:blip r:embed="rId5">
            <a:alphaModFix/>
          </a:blip>
          <a:stretch>
            <a:fillRect/>
          </a:stretch>
        </p:blipFill>
        <p:spPr>
          <a:xfrm>
            <a:off x="3899525" y="5734950"/>
            <a:ext cx="513842" cy="481275"/>
          </a:xfrm>
          <a:prstGeom prst="rect">
            <a:avLst/>
          </a:prstGeom>
          <a:noFill/>
          <a:ln>
            <a:noFill/>
          </a:ln>
        </p:spPr>
      </p:pic>
      <p:pic>
        <p:nvPicPr>
          <p:cNvPr id="248" name="Google Shape;248;p36"/>
          <p:cNvPicPr preferRelativeResize="0"/>
          <p:nvPr/>
        </p:nvPicPr>
        <p:blipFill rotWithShape="1">
          <a:blip r:embed="rId6">
            <a:alphaModFix/>
          </a:blip>
          <a:srcRect t="317" b="327"/>
          <a:stretch/>
        </p:blipFill>
        <p:spPr>
          <a:xfrm>
            <a:off x="9466357" y="6845163"/>
            <a:ext cx="513842" cy="481275"/>
          </a:xfrm>
          <a:prstGeom prst="rect">
            <a:avLst/>
          </a:prstGeom>
          <a:noFill/>
          <a:ln>
            <a:noFill/>
          </a:ln>
        </p:spPr>
      </p:pic>
      <p:sp>
        <p:nvSpPr>
          <p:cNvPr id="249" name="Google Shape;249;p36"/>
          <p:cNvSpPr txBox="1"/>
          <p:nvPr/>
        </p:nvSpPr>
        <p:spPr>
          <a:xfrm>
            <a:off x="3510000" y="0"/>
            <a:ext cx="7290000" cy="352200"/>
          </a:xfrm>
          <a:prstGeom prst="rect">
            <a:avLst/>
          </a:prstGeom>
          <a:solidFill>
            <a:schemeClr val="dk2"/>
          </a:solidFill>
          <a:ln>
            <a:noFill/>
          </a:ln>
        </p:spPr>
        <p:txBody>
          <a:bodyPr spcFirstLastPara="1" wrap="square" lIns="0" tIns="0" rIns="0" bIns="0" anchor="ctr" anchorCtr="0">
            <a:noAutofit/>
          </a:bodyPr>
          <a:lstStyle/>
          <a:p>
            <a:pPr marL="0" lvl="0" indent="0" algn="l" rtl="0">
              <a:spcBef>
                <a:spcPts val="0"/>
              </a:spcBef>
              <a:spcAft>
                <a:spcPts val="0"/>
              </a:spcAft>
              <a:buNone/>
            </a:pPr>
            <a:endParaRPr b="1">
              <a:solidFill>
                <a:srgbClr val="006278"/>
              </a:solidFill>
              <a:latin typeface="Open Sans"/>
              <a:ea typeface="Open Sans"/>
              <a:cs typeface="Open Sans"/>
              <a:sym typeface="Open Sans"/>
            </a:endParaRPr>
          </a:p>
          <a:p>
            <a:pPr marL="269999" lvl="0" indent="0" algn="l" rtl="0">
              <a:spcBef>
                <a:spcPts val="0"/>
              </a:spcBef>
              <a:spcAft>
                <a:spcPts val="0"/>
              </a:spcAft>
              <a:buNone/>
            </a:pPr>
            <a:r>
              <a:rPr lang="en-GB" sz="2400" b="1">
                <a:solidFill>
                  <a:schemeClr val="lt1"/>
                </a:solidFill>
                <a:latin typeface="Open Sans"/>
                <a:ea typeface="Open Sans"/>
                <a:cs typeface="Open Sans"/>
                <a:sym typeface="Open Sans"/>
              </a:rPr>
              <a:t>Achievements by Local Citizens Advice</a:t>
            </a:r>
            <a:endParaRPr sz="2400" b="1">
              <a:solidFill>
                <a:schemeClr val="lt1"/>
              </a:solidFill>
              <a:latin typeface="Open Sans"/>
              <a:ea typeface="Open Sans"/>
              <a:cs typeface="Open Sans"/>
              <a:sym typeface="Open Sans"/>
            </a:endParaRPr>
          </a:p>
          <a:p>
            <a:pPr marL="0" lvl="0" indent="0" algn="l" rtl="0">
              <a:spcBef>
                <a:spcPts val="0"/>
              </a:spcBef>
              <a:spcAft>
                <a:spcPts val="0"/>
              </a:spcAft>
              <a:buNone/>
            </a:pPr>
            <a:endParaRPr sz="1200" b="1">
              <a:solidFill>
                <a:srgbClr val="006278"/>
              </a:solidFill>
              <a:latin typeface="Open Sans"/>
              <a:ea typeface="Open Sans"/>
              <a:cs typeface="Open Sans"/>
              <a:sym typeface="Open Sans"/>
            </a:endParaRPr>
          </a:p>
        </p:txBody>
      </p:sp>
      <p:pic>
        <p:nvPicPr>
          <p:cNvPr id="251" name="Google Shape;251;p36" descr="important_heritageblue.png"/>
          <p:cNvPicPr preferRelativeResize="0"/>
          <p:nvPr/>
        </p:nvPicPr>
        <p:blipFill>
          <a:blip r:embed="rId7">
            <a:alphaModFix/>
          </a:blip>
          <a:stretch>
            <a:fillRect/>
          </a:stretch>
        </p:blipFill>
        <p:spPr>
          <a:xfrm>
            <a:off x="11609478" y="110850"/>
            <a:ext cx="811377" cy="81137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8"/>
          <p:cNvSpPr txBox="1"/>
          <p:nvPr/>
        </p:nvSpPr>
        <p:spPr>
          <a:xfrm>
            <a:off x="311400" y="2904325"/>
            <a:ext cx="6667200" cy="2613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endParaRPr sz="1200" dirty="0">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None/>
            </a:pPr>
            <a:endParaRPr sz="900" dirty="0">
              <a:solidFill>
                <a:schemeClr val="dk1"/>
              </a:solidFill>
              <a:latin typeface="Open Sans"/>
              <a:ea typeface="Open Sans"/>
              <a:cs typeface="Open Sans"/>
              <a:sym typeface="Open Sans"/>
            </a:endParaRPr>
          </a:p>
          <a:p>
            <a:pPr marL="457200" marR="0" lvl="0" indent="-304800" algn="l" rtl="0">
              <a:lnSpc>
                <a:spcPct val="115000"/>
              </a:lnSpc>
              <a:spcBef>
                <a:spcPts val="0"/>
              </a:spcBef>
              <a:spcAft>
                <a:spcPts val="0"/>
              </a:spcAft>
              <a:buClr>
                <a:schemeClr val="dk1"/>
              </a:buClr>
              <a:buSzPts val="1200"/>
              <a:buFont typeface="Open Sans"/>
              <a:buChar char="●"/>
            </a:pPr>
            <a:r>
              <a:rPr lang="en-GB" sz="1200" i="0" u="none" strike="noStrike" cap="none" dirty="0">
                <a:solidFill>
                  <a:schemeClr val="dk1"/>
                </a:solidFill>
                <a:latin typeface="Open Sans"/>
                <a:ea typeface="Open Sans"/>
                <a:cs typeface="Open Sans"/>
                <a:sym typeface="Open Sans"/>
              </a:rPr>
              <a:t>Increase the ability of voluntary, community and faith groups to spot advice issues,</a:t>
            </a:r>
            <a:endParaRPr sz="1200" dirty="0">
              <a:solidFill>
                <a:schemeClr val="dk1"/>
              </a:solidFill>
              <a:latin typeface="Open Sans"/>
              <a:ea typeface="Open Sans"/>
              <a:cs typeface="Open Sans"/>
              <a:sym typeface="Open Sans"/>
            </a:endParaRPr>
          </a:p>
          <a:p>
            <a:pPr marL="457200" marR="0" lvl="0" indent="-304800" algn="l" rtl="0">
              <a:lnSpc>
                <a:spcPct val="115000"/>
              </a:lnSpc>
              <a:spcBef>
                <a:spcPts val="0"/>
              </a:spcBef>
              <a:spcAft>
                <a:spcPts val="0"/>
              </a:spcAft>
              <a:buClr>
                <a:schemeClr val="dk1"/>
              </a:buClr>
              <a:buSzPts val="1200"/>
              <a:buFont typeface="Open Sans"/>
              <a:buChar char="●"/>
            </a:pPr>
            <a:r>
              <a:rPr lang="en-GB" sz="1200" i="0" u="none" strike="noStrike" cap="none" dirty="0">
                <a:solidFill>
                  <a:schemeClr val="dk1"/>
                </a:solidFill>
                <a:latin typeface="Open Sans"/>
                <a:ea typeface="Open Sans"/>
                <a:cs typeface="Open Sans"/>
                <a:sym typeface="Open Sans"/>
              </a:rPr>
              <a:t>Equip these groups with key advice facts and concepts, basic advice principles (e.g. confidentiality), and knowledge of advice resources; thereby enabling them to provide effective advice, information and signposting.</a:t>
            </a:r>
            <a:endParaRPr sz="1200" strike="sngStrike" dirty="0">
              <a:solidFill>
                <a:schemeClr val="dk1"/>
              </a:solidFill>
              <a:latin typeface="Open Sans"/>
              <a:ea typeface="Open Sans"/>
              <a:cs typeface="Open Sans"/>
              <a:sym typeface="Open Sans"/>
            </a:endParaRPr>
          </a:p>
          <a:p>
            <a:pPr marL="457200" marR="0" lvl="0" indent="-304800" algn="l" rtl="0">
              <a:lnSpc>
                <a:spcPct val="115000"/>
              </a:lnSpc>
              <a:spcBef>
                <a:spcPts val="0"/>
              </a:spcBef>
              <a:spcAft>
                <a:spcPts val="0"/>
              </a:spcAft>
              <a:buClr>
                <a:schemeClr val="dk1"/>
              </a:buClr>
              <a:buSzPts val="1200"/>
              <a:buFont typeface="Open Sans"/>
              <a:buChar char="●"/>
            </a:pPr>
            <a:r>
              <a:rPr lang="en-GB" sz="1200" i="0" u="none" strike="noStrike" cap="none" dirty="0">
                <a:solidFill>
                  <a:schemeClr val="dk1"/>
                </a:solidFill>
                <a:latin typeface="Open Sans"/>
                <a:ea typeface="Open Sans"/>
                <a:cs typeface="Open Sans"/>
                <a:sym typeface="Open Sans"/>
              </a:rPr>
              <a:t>Build trust in advice services – leading to the development of effective</a:t>
            </a:r>
            <a:r>
              <a:rPr lang="en-GB" sz="1200" dirty="0">
                <a:solidFill>
                  <a:schemeClr val="dk1"/>
                </a:solidFill>
                <a:latin typeface="Open Sans"/>
                <a:ea typeface="Open Sans"/>
                <a:cs typeface="Open Sans"/>
                <a:sym typeface="Open Sans"/>
              </a:rPr>
              <a:t> and trusted referral relationships across the local area.</a:t>
            </a:r>
            <a:endParaRPr sz="1200" dirty="0">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None/>
            </a:pPr>
            <a:endParaRPr sz="1200" dirty="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r>
              <a:rPr lang="en-GB" sz="1200" dirty="0">
                <a:solidFill>
                  <a:schemeClr val="dk1"/>
                </a:solidFill>
                <a:latin typeface="Open Sans"/>
                <a:ea typeface="Open Sans"/>
                <a:cs typeface="Open Sans"/>
                <a:sym typeface="Open Sans"/>
              </a:rPr>
              <a:t>AFA has been delivered to over xxx individuals from multiple voluntary, community and faith organisations in Wandsworth and other boroughs, In addition, CAW have trained Local Councillors, social prescribing link workers, and Local Authority Housing team.</a:t>
            </a:r>
            <a:endParaRPr sz="1200"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endParaRPr sz="1300"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endParaRPr sz="1300"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endParaRPr sz="1300"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300"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300" i="0" u="none" strike="noStrike" cap="none" dirty="0">
              <a:solidFill>
                <a:schemeClr val="dk1"/>
              </a:solidFill>
              <a:latin typeface="Open Sans"/>
              <a:ea typeface="Open Sans"/>
              <a:cs typeface="Open Sans"/>
              <a:sym typeface="Open Sans"/>
            </a:endParaRPr>
          </a:p>
        </p:txBody>
      </p:sp>
      <p:sp>
        <p:nvSpPr>
          <p:cNvPr id="276" name="Google Shape;276;p38"/>
          <p:cNvSpPr txBox="1"/>
          <p:nvPr/>
        </p:nvSpPr>
        <p:spPr>
          <a:xfrm>
            <a:off x="7592400" y="360000"/>
            <a:ext cx="2892900" cy="67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600" b="1" i="0" u="none" strike="noStrike" cap="none">
                <a:solidFill>
                  <a:schemeClr val="dk2"/>
                </a:solidFill>
                <a:latin typeface="Arial"/>
                <a:ea typeface="Arial"/>
                <a:cs typeface="Arial"/>
                <a:sym typeface="Arial"/>
              </a:rPr>
              <a:t>Case study - The </a:t>
            </a:r>
            <a:r>
              <a:rPr lang="en-GB" sz="1600" b="1">
                <a:solidFill>
                  <a:schemeClr val="dk2"/>
                </a:solidFill>
              </a:rPr>
              <a:t>Elays Network</a:t>
            </a:r>
            <a:endParaRPr sz="1600" b="1" i="0" u="none" strike="noStrike" cap="none">
              <a:solidFill>
                <a:schemeClr val="dk2"/>
              </a:solidFill>
              <a:latin typeface="Arial"/>
              <a:ea typeface="Arial"/>
              <a:cs typeface="Arial"/>
              <a:sym typeface="Arial"/>
            </a:endParaRPr>
          </a:p>
        </p:txBody>
      </p:sp>
      <p:sp>
        <p:nvSpPr>
          <p:cNvPr id="277" name="Google Shape;277;p38"/>
          <p:cNvSpPr/>
          <p:nvPr/>
        </p:nvSpPr>
        <p:spPr>
          <a:xfrm>
            <a:off x="7592400" y="1166688"/>
            <a:ext cx="2892900" cy="37332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sz="1200" b="0" i="0" u="none" strike="noStrike" cap="none">
                <a:solidFill>
                  <a:schemeClr val="dk2"/>
                </a:solidFill>
                <a:latin typeface="Open Sans"/>
                <a:ea typeface="Open Sans"/>
                <a:cs typeface="Open Sans"/>
                <a:sym typeface="Open Sans"/>
              </a:rPr>
              <a:t>The Elays Network is a Somali led organisation in Battersea, London. They work with a variety of ages and backgrounds within the community, providing a network of </a:t>
            </a:r>
            <a:r>
              <a:rPr lang="en-GB" sz="1200">
                <a:solidFill>
                  <a:schemeClr val="dk2"/>
                </a:solidFill>
                <a:latin typeface="Open Sans"/>
                <a:ea typeface="Open Sans"/>
                <a:cs typeface="Open Sans"/>
                <a:sym typeface="Open Sans"/>
              </a:rPr>
              <a:t>intergenerational</a:t>
            </a:r>
            <a:r>
              <a:rPr lang="en-GB" sz="1200" b="0" i="0" u="none" strike="noStrike" cap="none">
                <a:solidFill>
                  <a:schemeClr val="dk2"/>
                </a:solidFill>
                <a:latin typeface="Open Sans"/>
                <a:ea typeface="Open Sans"/>
                <a:cs typeface="Open Sans"/>
                <a:sym typeface="Open Sans"/>
              </a:rPr>
              <a:t> support. </a:t>
            </a:r>
            <a:endParaRPr sz="1200" b="0" i="0" u="none" strike="noStrike" cap="none">
              <a:solidFill>
                <a:schemeClr val="dk2"/>
              </a:solidFill>
              <a:latin typeface="Open Sans"/>
              <a:ea typeface="Open Sans"/>
              <a:cs typeface="Open Sans"/>
              <a:sym typeface="Open Sans"/>
            </a:endParaRPr>
          </a:p>
          <a:p>
            <a:pPr marL="0" marR="0" lvl="0" indent="0" algn="l" rtl="0">
              <a:lnSpc>
                <a:spcPct val="115000"/>
              </a:lnSpc>
              <a:spcBef>
                <a:spcPts val="0"/>
              </a:spcBef>
              <a:spcAft>
                <a:spcPts val="0"/>
              </a:spcAft>
              <a:buNone/>
            </a:pPr>
            <a:r>
              <a:rPr lang="en-GB" sz="1200" b="0" i="0" u="none" strike="noStrike" cap="none">
                <a:solidFill>
                  <a:schemeClr val="dk2"/>
                </a:solidFill>
                <a:latin typeface="Open Sans"/>
                <a:ea typeface="Open Sans"/>
                <a:cs typeface="Open Sans"/>
                <a:sym typeface="Open Sans"/>
              </a:rPr>
              <a:t>Elays staff have been trained by CAW as Advice First Aiders</a:t>
            </a:r>
            <a:r>
              <a:rPr lang="en-GB" sz="1200">
                <a:solidFill>
                  <a:schemeClr val="dk2"/>
                </a:solidFill>
                <a:latin typeface="Open Sans"/>
                <a:ea typeface="Open Sans"/>
                <a:cs typeface="Open Sans"/>
                <a:sym typeface="Open Sans"/>
              </a:rPr>
              <a:t> which has:</a:t>
            </a:r>
            <a:endParaRPr sz="1200">
              <a:solidFill>
                <a:schemeClr val="dk2"/>
              </a:solidFill>
              <a:latin typeface="Open Sans"/>
              <a:ea typeface="Open Sans"/>
              <a:cs typeface="Open Sans"/>
              <a:sym typeface="Open Sans"/>
            </a:endParaRPr>
          </a:p>
          <a:p>
            <a:pPr marL="457200" marR="0" lvl="0" indent="-304800" algn="l" rtl="0">
              <a:lnSpc>
                <a:spcPct val="115000"/>
              </a:lnSpc>
              <a:spcBef>
                <a:spcPts val="1000"/>
              </a:spcBef>
              <a:spcAft>
                <a:spcPts val="0"/>
              </a:spcAft>
              <a:buClr>
                <a:schemeClr val="dk2"/>
              </a:buClr>
              <a:buSzPts val="1200"/>
              <a:buFont typeface="Open Sans"/>
              <a:buChar char="●"/>
            </a:pPr>
            <a:r>
              <a:rPr lang="en-GB" sz="1200">
                <a:solidFill>
                  <a:schemeClr val="dk2"/>
                </a:solidFill>
                <a:latin typeface="Open Sans"/>
                <a:ea typeface="Open Sans"/>
                <a:cs typeface="Open Sans"/>
                <a:sym typeface="Open Sans"/>
              </a:rPr>
              <a:t>built trust between the two organisations </a:t>
            </a:r>
            <a:endParaRPr sz="1200">
              <a:solidFill>
                <a:schemeClr val="dk2"/>
              </a:solidFill>
              <a:latin typeface="Open Sans"/>
              <a:ea typeface="Open Sans"/>
              <a:cs typeface="Open Sans"/>
              <a:sym typeface="Open Sans"/>
            </a:endParaRPr>
          </a:p>
          <a:p>
            <a:pPr marL="457200" marR="0" lvl="0" indent="-304800" algn="l" rtl="0">
              <a:lnSpc>
                <a:spcPct val="115000"/>
              </a:lnSpc>
              <a:spcBef>
                <a:spcPts val="0"/>
              </a:spcBef>
              <a:spcAft>
                <a:spcPts val="0"/>
              </a:spcAft>
              <a:buClr>
                <a:schemeClr val="dk2"/>
              </a:buClr>
              <a:buSzPts val="1200"/>
              <a:buFont typeface="Open Sans"/>
              <a:buChar char="●"/>
            </a:pPr>
            <a:r>
              <a:rPr lang="en-GB" sz="1200">
                <a:solidFill>
                  <a:schemeClr val="dk2"/>
                </a:solidFill>
                <a:latin typeface="Open Sans"/>
                <a:ea typeface="Open Sans"/>
                <a:cs typeface="Open Sans"/>
                <a:sym typeface="Open Sans"/>
              </a:rPr>
              <a:t>given Elay staff the confidence to provide quality</a:t>
            </a:r>
            <a:r>
              <a:rPr lang="en-GB" sz="1200" b="0" i="0" u="none" strike="noStrike" cap="none">
                <a:solidFill>
                  <a:schemeClr val="dk2"/>
                </a:solidFill>
                <a:latin typeface="Open Sans"/>
                <a:ea typeface="Open Sans"/>
                <a:cs typeface="Open Sans"/>
                <a:sym typeface="Open Sans"/>
              </a:rPr>
              <a:t> information and signposting to the families that use their services. </a:t>
            </a:r>
            <a:endParaRPr sz="1200">
              <a:solidFill>
                <a:schemeClr val="dk2"/>
              </a:solidFill>
              <a:latin typeface="Open Sans"/>
              <a:ea typeface="Open Sans"/>
              <a:cs typeface="Open Sans"/>
              <a:sym typeface="Open Sans"/>
            </a:endParaRPr>
          </a:p>
          <a:p>
            <a:pPr marL="457200" marR="0" lvl="0" indent="-304800" algn="l" rtl="0">
              <a:lnSpc>
                <a:spcPct val="115000"/>
              </a:lnSpc>
              <a:spcBef>
                <a:spcPts val="0"/>
              </a:spcBef>
              <a:spcAft>
                <a:spcPts val="0"/>
              </a:spcAft>
              <a:buClr>
                <a:schemeClr val="dk2"/>
              </a:buClr>
              <a:buSzPts val="1200"/>
              <a:buFont typeface="Open Sans"/>
              <a:buChar char="●"/>
            </a:pPr>
            <a:r>
              <a:rPr lang="en-GB" sz="1200" b="0" i="0" u="none" strike="noStrike" cap="none">
                <a:solidFill>
                  <a:schemeClr val="dk2"/>
                </a:solidFill>
                <a:latin typeface="Open Sans"/>
                <a:ea typeface="Open Sans"/>
                <a:cs typeface="Open Sans"/>
                <a:sym typeface="Open Sans"/>
              </a:rPr>
              <a:t>Elays staff provide interpreting services to CAW which has generated in</a:t>
            </a:r>
            <a:r>
              <a:rPr lang="en-GB" sz="1200">
                <a:solidFill>
                  <a:schemeClr val="dk2"/>
                </a:solidFill>
                <a:latin typeface="Open Sans"/>
                <a:ea typeface="Open Sans"/>
                <a:cs typeface="Open Sans"/>
                <a:sym typeface="Open Sans"/>
              </a:rPr>
              <a:t>come for Elays</a:t>
            </a:r>
            <a:r>
              <a:rPr lang="en-GB" sz="1200" b="0" i="0" u="none" strike="noStrike" cap="none">
                <a:solidFill>
                  <a:schemeClr val="dk2"/>
                </a:solidFill>
                <a:latin typeface="Open Sans"/>
                <a:ea typeface="Open Sans"/>
                <a:cs typeface="Open Sans"/>
                <a:sym typeface="Open Sans"/>
              </a:rPr>
              <a:t>. </a:t>
            </a:r>
            <a:endParaRPr sz="1200" b="0" i="0" u="none" strike="noStrike" cap="none">
              <a:solidFill>
                <a:schemeClr val="dk2"/>
              </a:solidFill>
              <a:latin typeface="Open Sans"/>
              <a:ea typeface="Open Sans"/>
              <a:cs typeface="Open Sans"/>
              <a:sym typeface="Open Sans"/>
            </a:endParaRPr>
          </a:p>
        </p:txBody>
      </p:sp>
      <p:sp>
        <p:nvSpPr>
          <p:cNvPr id="278" name="Google Shape;278;p38"/>
          <p:cNvSpPr/>
          <p:nvPr/>
        </p:nvSpPr>
        <p:spPr>
          <a:xfrm>
            <a:off x="7592400" y="5029500"/>
            <a:ext cx="2892900" cy="19884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sz="1200" b="1" u="none" strike="noStrike" cap="none">
                <a:solidFill>
                  <a:schemeClr val="dk1"/>
                </a:solidFill>
                <a:latin typeface="Open Sans"/>
                <a:ea typeface="Open Sans"/>
                <a:cs typeface="Open Sans"/>
                <a:sym typeface="Open Sans"/>
              </a:rPr>
              <a:t>Excellent course. Lots of detail explained in a manner I could understand</a:t>
            </a:r>
            <a:r>
              <a:rPr lang="en-GB" sz="1200" b="1">
                <a:solidFill>
                  <a:schemeClr val="dk1"/>
                </a:solidFill>
                <a:latin typeface="Open Sans"/>
                <a:ea typeface="Open Sans"/>
                <a:cs typeface="Open Sans"/>
                <a:sym typeface="Open Sans"/>
              </a:rPr>
              <a:t> </a:t>
            </a:r>
            <a:r>
              <a:rPr lang="en-GB" sz="1200" u="none" strike="noStrike" cap="none">
                <a:solidFill>
                  <a:schemeClr val="dk1"/>
                </a:solidFill>
                <a:latin typeface="Open Sans"/>
                <a:ea typeface="Open Sans"/>
                <a:cs typeface="Open Sans"/>
                <a:sym typeface="Open Sans"/>
              </a:rPr>
              <a:t>- Elays </a:t>
            </a:r>
            <a:r>
              <a:rPr lang="en-GB" sz="1200">
                <a:solidFill>
                  <a:schemeClr val="dk1"/>
                </a:solidFill>
                <a:latin typeface="Open Sans"/>
                <a:ea typeface="Open Sans"/>
                <a:cs typeface="Open Sans"/>
                <a:sym typeface="Open Sans"/>
              </a:rPr>
              <a:t>Attendee</a:t>
            </a:r>
            <a:endParaRPr sz="900">
              <a:solidFill>
                <a:schemeClr val="dk1"/>
              </a:solidFill>
              <a:latin typeface="Open Sans"/>
              <a:ea typeface="Open Sans"/>
              <a:cs typeface="Open Sans"/>
              <a:sym typeface="Open Sans"/>
            </a:endParaRPr>
          </a:p>
          <a:p>
            <a:pPr marL="0" marR="0" lvl="0" indent="0" algn="l" rtl="0">
              <a:lnSpc>
                <a:spcPct val="115000"/>
              </a:lnSpc>
              <a:spcBef>
                <a:spcPts val="1000"/>
              </a:spcBef>
              <a:spcAft>
                <a:spcPts val="1000"/>
              </a:spcAft>
              <a:buNone/>
            </a:pPr>
            <a:r>
              <a:rPr lang="en-GB" sz="1200" b="1" u="none" strike="noStrike" cap="none">
                <a:solidFill>
                  <a:schemeClr val="dk1"/>
                </a:solidFill>
                <a:latin typeface="Open Sans"/>
                <a:ea typeface="Open Sans"/>
                <a:cs typeface="Open Sans"/>
                <a:sym typeface="Open Sans"/>
              </a:rPr>
              <a:t>Extremely helpful session, and very useful handouts. I’ll be able to use this information to help the people who come to us for support</a:t>
            </a:r>
            <a:r>
              <a:rPr lang="en-GB" sz="1200" b="1">
                <a:solidFill>
                  <a:schemeClr val="dk1"/>
                </a:solidFill>
                <a:latin typeface="Open Sans"/>
                <a:ea typeface="Open Sans"/>
                <a:cs typeface="Open Sans"/>
                <a:sym typeface="Open Sans"/>
              </a:rPr>
              <a:t> - </a:t>
            </a:r>
            <a:r>
              <a:rPr lang="en-GB" sz="1200">
                <a:solidFill>
                  <a:schemeClr val="dk1"/>
                </a:solidFill>
                <a:latin typeface="Open Sans"/>
                <a:ea typeface="Open Sans"/>
                <a:cs typeface="Open Sans"/>
                <a:sym typeface="Open Sans"/>
              </a:rPr>
              <a:t>Elays Attendee</a:t>
            </a:r>
            <a:endParaRPr sz="1200">
              <a:solidFill>
                <a:schemeClr val="dk1"/>
              </a:solidFill>
              <a:latin typeface="Open Sans"/>
              <a:ea typeface="Open Sans"/>
              <a:cs typeface="Open Sans"/>
              <a:sym typeface="Open Sans"/>
            </a:endParaRPr>
          </a:p>
        </p:txBody>
      </p:sp>
      <p:pic>
        <p:nvPicPr>
          <p:cNvPr id="279" name="Google Shape;279;p38"/>
          <p:cNvPicPr preferRelativeResize="0"/>
          <p:nvPr/>
        </p:nvPicPr>
        <p:blipFill rotWithShape="1">
          <a:blip r:embed="rId3">
            <a:alphaModFix/>
          </a:blip>
          <a:srcRect t="5370" b="20147"/>
          <a:stretch/>
        </p:blipFill>
        <p:spPr>
          <a:xfrm>
            <a:off x="5463723" y="807747"/>
            <a:ext cx="1777802" cy="1718221"/>
          </a:xfrm>
          <a:prstGeom prst="rect">
            <a:avLst/>
          </a:prstGeom>
          <a:noFill/>
          <a:ln>
            <a:noFill/>
          </a:ln>
        </p:spPr>
      </p:pic>
      <p:sp>
        <p:nvSpPr>
          <p:cNvPr id="280" name="Google Shape;280;p38"/>
          <p:cNvSpPr/>
          <p:nvPr/>
        </p:nvSpPr>
        <p:spPr>
          <a:xfrm>
            <a:off x="317875" y="5614725"/>
            <a:ext cx="6972000" cy="17652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8"/>
          <p:cNvSpPr txBox="1"/>
          <p:nvPr/>
        </p:nvSpPr>
        <p:spPr>
          <a:xfrm>
            <a:off x="311400" y="480000"/>
            <a:ext cx="40701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500" b="1">
                <a:solidFill>
                  <a:schemeClr val="dk1"/>
                </a:solidFill>
                <a:latin typeface="Open Sans"/>
                <a:ea typeface="Open Sans"/>
                <a:cs typeface="Open Sans"/>
                <a:sym typeface="Open Sans"/>
              </a:rPr>
              <a:t>Advice First Aid Training</a:t>
            </a:r>
            <a:endParaRPr sz="2500" b="1">
              <a:solidFill>
                <a:schemeClr val="dk1"/>
              </a:solidFill>
              <a:latin typeface="Open Sans"/>
              <a:ea typeface="Open Sans"/>
              <a:cs typeface="Open Sans"/>
              <a:sym typeface="Open Sans"/>
            </a:endParaRPr>
          </a:p>
        </p:txBody>
      </p:sp>
      <p:sp>
        <p:nvSpPr>
          <p:cNvPr id="282" name="Google Shape;282;p38"/>
          <p:cNvSpPr txBox="1"/>
          <p:nvPr/>
        </p:nvSpPr>
        <p:spPr>
          <a:xfrm>
            <a:off x="1174825" y="5858175"/>
            <a:ext cx="5258100" cy="123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Font typeface="Arial"/>
              <a:buNone/>
            </a:pPr>
            <a:r>
              <a:rPr lang="en-GB" sz="1200">
                <a:solidFill>
                  <a:schemeClr val="lt1"/>
                </a:solidFill>
                <a:latin typeface="Open Sans Medium"/>
                <a:ea typeface="Open Sans Medium"/>
                <a:cs typeface="Open Sans Medium"/>
                <a:sym typeface="Open Sans Medium"/>
              </a:rPr>
              <a:t>The AFA training model challenges previous notions of what it means to deliver advice to people in need and has resulted in advice skills been identified by participants as a useful, and in some cases an essential, ability to have.                                                             </a:t>
            </a:r>
            <a:endParaRPr sz="1200">
              <a:solidFill>
                <a:schemeClr val="lt1"/>
              </a:solidFill>
              <a:latin typeface="Open Sans Medium"/>
              <a:ea typeface="Open Sans Medium"/>
              <a:cs typeface="Open Sans Medium"/>
              <a:sym typeface="Open Sans Medium"/>
            </a:endParaRPr>
          </a:p>
          <a:p>
            <a:pPr marL="0" lvl="0" indent="0" algn="r" rtl="0">
              <a:spcBef>
                <a:spcPts val="0"/>
              </a:spcBef>
              <a:spcAft>
                <a:spcPts val="0"/>
              </a:spcAft>
              <a:buClr>
                <a:srgbClr val="000000"/>
              </a:buClr>
              <a:buFont typeface="Arial"/>
              <a:buNone/>
            </a:pPr>
            <a:r>
              <a:rPr lang="en-GB" sz="1200">
                <a:solidFill>
                  <a:schemeClr val="lt1"/>
                </a:solidFill>
                <a:latin typeface="Open Sans Medium"/>
                <a:ea typeface="Open Sans Medium"/>
                <a:cs typeface="Open Sans Medium"/>
                <a:sym typeface="Open Sans Medium"/>
              </a:rPr>
              <a:t> [</a:t>
            </a:r>
            <a:r>
              <a:rPr lang="en-GB" sz="1200" u="sng">
                <a:solidFill>
                  <a:schemeClr val="lt1"/>
                </a:solidFill>
                <a:latin typeface="Open Sans Medium"/>
                <a:ea typeface="Open Sans Medium"/>
                <a:cs typeface="Open Sans Medium"/>
                <a:sym typeface="Open Sans Medium"/>
                <a:hlinkClick r:id="rId4">
                  <a:extLst>
                    <a:ext uri="{A12FA001-AC4F-418D-AE19-62706E023703}">
                      <ahyp:hlinkClr xmlns:ahyp="http://schemas.microsoft.com/office/drawing/2018/hyperlinkcolor" val="tx"/>
                    </a:ext>
                  </a:extLst>
                </a:hlinkClick>
              </a:rPr>
              <a:t>Robin Brady</a:t>
            </a:r>
            <a:r>
              <a:rPr lang="en-GB" sz="1200">
                <a:solidFill>
                  <a:schemeClr val="lt1"/>
                </a:solidFill>
                <a:latin typeface="Open Sans Medium"/>
                <a:ea typeface="Open Sans Medium"/>
                <a:cs typeface="Open Sans Medium"/>
                <a:sym typeface="Open Sans Medium"/>
              </a:rPr>
              <a:t>, Evaluation Consultant, 2019]</a:t>
            </a:r>
            <a:endParaRPr sz="1200">
              <a:solidFill>
                <a:schemeClr val="lt1"/>
              </a:solidFill>
              <a:latin typeface="Open Sans Medium"/>
              <a:ea typeface="Open Sans Medium"/>
              <a:cs typeface="Open Sans Medium"/>
              <a:sym typeface="Open Sans Medium"/>
            </a:endParaRPr>
          </a:p>
          <a:p>
            <a:pPr marL="0" lvl="0" indent="0" algn="r" rtl="0">
              <a:spcBef>
                <a:spcPts val="0"/>
              </a:spcBef>
              <a:spcAft>
                <a:spcPts val="0"/>
              </a:spcAft>
              <a:buClr>
                <a:srgbClr val="000000"/>
              </a:buClr>
              <a:buFont typeface="Arial"/>
              <a:buNone/>
            </a:pPr>
            <a:endParaRPr sz="1200">
              <a:solidFill>
                <a:schemeClr val="lt1"/>
              </a:solidFill>
              <a:latin typeface="Open Sans Medium"/>
              <a:ea typeface="Open Sans Medium"/>
              <a:cs typeface="Open Sans Medium"/>
              <a:sym typeface="Open Sans Medium"/>
            </a:endParaRPr>
          </a:p>
          <a:p>
            <a:pPr marL="0" lvl="0" indent="0" algn="r" rtl="0">
              <a:spcBef>
                <a:spcPts val="0"/>
              </a:spcBef>
              <a:spcAft>
                <a:spcPts val="0"/>
              </a:spcAft>
              <a:buClr>
                <a:srgbClr val="000000"/>
              </a:buClr>
              <a:buFont typeface="Arial"/>
              <a:buNone/>
            </a:pPr>
            <a:endParaRPr sz="1200">
              <a:solidFill>
                <a:schemeClr val="lt1"/>
              </a:solidFill>
              <a:latin typeface="Open Sans Medium"/>
              <a:ea typeface="Open Sans Medium"/>
              <a:cs typeface="Open Sans Medium"/>
              <a:sym typeface="Open Sans Medium"/>
            </a:endParaRPr>
          </a:p>
        </p:txBody>
      </p:sp>
      <p:sp>
        <p:nvSpPr>
          <p:cNvPr id="283" name="Google Shape;283;p38"/>
          <p:cNvSpPr txBox="1"/>
          <p:nvPr/>
        </p:nvSpPr>
        <p:spPr>
          <a:xfrm>
            <a:off x="317876" y="1049400"/>
            <a:ext cx="5018164" cy="2308294"/>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200" dirty="0">
                <a:solidFill>
                  <a:schemeClr val="dk1"/>
                </a:solidFill>
                <a:latin typeface="Open Sans"/>
                <a:ea typeface="Open Sans"/>
                <a:cs typeface="Open Sans"/>
                <a:sym typeface="Open Sans"/>
              </a:rPr>
              <a:t>Citizens Advice Wandsworth (CAW) delivers </a:t>
            </a:r>
            <a:r>
              <a:rPr lang="en-GB" sz="1200" b="1" dirty="0">
                <a:solidFill>
                  <a:schemeClr val="dk1"/>
                </a:solidFill>
                <a:latin typeface="Open Sans"/>
                <a:ea typeface="Open Sans"/>
                <a:cs typeface="Open Sans"/>
                <a:sym typeface="Open Sans"/>
              </a:rPr>
              <a:t>Advice First Aid </a:t>
            </a:r>
            <a:r>
              <a:rPr lang="en-GB" sz="1200" dirty="0">
                <a:solidFill>
                  <a:schemeClr val="dk1"/>
                </a:solidFill>
                <a:latin typeface="Open Sans"/>
                <a:ea typeface="Open Sans"/>
                <a:cs typeface="Open Sans"/>
                <a:sym typeface="Open Sans"/>
              </a:rPr>
              <a:t>(AFA) to local statutory and voluntary service providers. The training is an opportunity to upskill volunteers and staff working on the frontline of any public facing local service (including health &amp; care workers and volunteers)</a:t>
            </a:r>
            <a:r>
              <a:rPr lang="en-GB" sz="1200" dirty="0">
                <a:solidFill>
                  <a:srgbClr val="004B88"/>
                </a:solidFill>
                <a:highlight>
                  <a:srgbClr val="FFFFFF"/>
                </a:highlight>
                <a:latin typeface="Open Sans"/>
                <a:ea typeface="Open Sans"/>
                <a:cs typeface="Open Sans"/>
                <a:sym typeface="Open Sans"/>
              </a:rPr>
              <a:t> to support vulnerable people in the community. </a:t>
            </a:r>
            <a:r>
              <a:rPr lang="en-GB" sz="1200" dirty="0">
                <a:solidFill>
                  <a:schemeClr val="dk1"/>
                </a:solidFill>
                <a:latin typeface="Open Sans"/>
                <a:ea typeface="Open Sans"/>
                <a:cs typeface="Open Sans"/>
                <a:sym typeface="Open Sans"/>
              </a:rPr>
              <a:t>The project was developed in recognition of the fact that people in need of advice too often don’t come to advice centres, and that supply of advice services will always be outstripped by demand. With the support of the GLA the training is being extended across London. The purpose is to:</a:t>
            </a:r>
            <a:endParaRPr sz="1300" dirty="0">
              <a:solidFill>
                <a:schemeClr val="dk1"/>
              </a:solidFill>
              <a:latin typeface="Open Sans"/>
              <a:ea typeface="Open Sans"/>
              <a:cs typeface="Open Sans"/>
              <a:sym typeface="Open Sans"/>
            </a:endParaRPr>
          </a:p>
        </p:txBody>
      </p:sp>
      <p:pic>
        <p:nvPicPr>
          <p:cNvPr id="284" name="Google Shape;284;p38"/>
          <p:cNvPicPr preferRelativeResize="0"/>
          <p:nvPr/>
        </p:nvPicPr>
        <p:blipFill rotWithShape="1">
          <a:blip r:embed="rId5">
            <a:alphaModFix/>
          </a:blip>
          <a:srcRect t="317" b="327"/>
          <a:stretch/>
        </p:blipFill>
        <p:spPr>
          <a:xfrm flipH="1">
            <a:off x="508300" y="5778050"/>
            <a:ext cx="521950" cy="481250"/>
          </a:xfrm>
          <a:prstGeom prst="rect">
            <a:avLst/>
          </a:prstGeom>
          <a:noFill/>
          <a:ln>
            <a:noFill/>
          </a:ln>
        </p:spPr>
      </p:pic>
      <p:pic>
        <p:nvPicPr>
          <p:cNvPr id="285" name="Google Shape;285;p38"/>
          <p:cNvPicPr preferRelativeResize="0"/>
          <p:nvPr/>
        </p:nvPicPr>
        <p:blipFill rotWithShape="1">
          <a:blip r:embed="rId5">
            <a:alphaModFix/>
          </a:blip>
          <a:srcRect t="317" b="327"/>
          <a:stretch/>
        </p:blipFill>
        <p:spPr>
          <a:xfrm>
            <a:off x="6432932" y="6614888"/>
            <a:ext cx="513842" cy="481275"/>
          </a:xfrm>
          <a:prstGeom prst="rect">
            <a:avLst/>
          </a:prstGeom>
          <a:noFill/>
          <a:ln>
            <a:noFill/>
          </a:ln>
        </p:spPr>
      </p:pic>
      <p:sp>
        <p:nvSpPr>
          <p:cNvPr id="286" name="Google Shape;286;p38"/>
          <p:cNvSpPr txBox="1"/>
          <p:nvPr/>
        </p:nvSpPr>
        <p:spPr>
          <a:xfrm>
            <a:off x="0" y="-1200"/>
            <a:ext cx="7290000" cy="361200"/>
          </a:xfrm>
          <a:prstGeom prst="rect">
            <a:avLst/>
          </a:prstGeom>
          <a:solidFill>
            <a:schemeClr val="dk2"/>
          </a:solidFill>
          <a:ln>
            <a:noFill/>
          </a:ln>
        </p:spPr>
        <p:txBody>
          <a:bodyPr spcFirstLastPara="1" wrap="square" lIns="0" tIns="0" rIns="0" bIns="0" anchor="ctr" anchorCtr="0">
            <a:noAutofit/>
          </a:bodyPr>
          <a:lstStyle/>
          <a:p>
            <a:pPr marL="0" lvl="0" indent="0" algn="l" rtl="0">
              <a:spcBef>
                <a:spcPts val="0"/>
              </a:spcBef>
              <a:spcAft>
                <a:spcPts val="0"/>
              </a:spcAft>
              <a:buNone/>
            </a:pPr>
            <a:endParaRPr b="1">
              <a:solidFill>
                <a:srgbClr val="006278"/>
              </a:solidFill>
              <a:latin typeface="Open Sans"/>
              <a:ea typeface="Open Sans"/>
              <a:cs typeface="Open Sans"/>
              <a:sym typeface="Open Sans"/>
            </a:endParaRPr>
          </a:p>
          <a:p>
            <a:pPr marL="360000" lvl="0" indent="0" algn="l" rtl="0">
              <a:spcBef>
                <a:spcPts val="0"/>
              </a:spcBef>
              <a:spcAft>
                <a:spcPts val="0"/>
              </a:spcAft>
              <a:buNone/>
            </a:pPr>
            <a:r>
              <a:rPr lang="en-GB" sz="2400" b="1">
                <a:solidFill>
                  <a:schemeClr val="lt1"/>
                </a:solidFill>
                <a:latin typeface="Open Sans"/>
                <a:ea typeface="Open Sans"/>
                <a:cs typeface="Open Sans"/>
                <a:sym typeface="Open Sans"/>
              </a:rPr>
              <a:t>Achievements by Local Citizens Advice</a:t>
            </a:r>
            <a:endParaRPr sz="2400" b="1">
              <a:solidFill>
                <a:schemeClr val="lt1"/>
              </a:solidFill>
              <a:latin typeface="Open Sans"/>
              <a:ea typeface="Open Sans"/>
              <a:cs typeface="Open Sans"/>
              <a:sym typeface="Open Sans"/>
            </a:endParaRPr>
          </a:p>
          <a:p>
            <a:pPr marL="0" lvl="0" indent="0" algn="l" rtl="0">
              <a:spcBef>
                <a:spcPts val="0"/>
              </a:spcBef>
              <a:spcAft>
                <a:spcPts val="0"/>
              </a:spcAft>
              <a:buNone/>
            </a:pPr>
            <a:endParaRPr sz="1200" b="1">
              <a:solidFill>
                <a:srgbClr val="006278"/>
              </a:solidFill>
              <a:latin typeface="Open Sans"/>
              <a:ea typeface="Open Sans"/>
              <a:cs typeface="Open Sans"/>
              <a:sym typeface="Open Sans"/>
            </a:endParaRPr>
          </a:p>
        </p:txBody>
      </p:sp>
      <p:sp>
        <p:nvSpPr>
          <p:cNvPr id="287" name="Google Shape;287;p38"/>
          <p:cNvSpPr/>
          <p:nvPr/>
        </p:nvSpPr>
        <p:spPr>
          <a:xfrm>
            <a:off x="10920850" y="971200"/>
            <a:ext cx="2290200" cy="5013900"/>
          </a:xfrm>
          <a:prstGeom prst="rect">
            <a:avLst/>
          </a:prstGeom>
          <a:noFill/>
          <a:ln w="76200" cap="flat" cmpd="sng">
            <a:solidFill>
              <a:srgbClr val="004B8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8" name="Google Shape;288;p38" descr="important_heritageblue.png"/>
          <p:cNvPicPr preferRelativeResize="0"/>
          <p:nvPr/>
        </p:nvPicPr>
        <p:blipFill>
          <a:blip r:embed="rId6">
            <a:alphaModFix/>
          </a:blip>
          <a:stretch>
            <a:fillRect/>
          </a:stretch>
        </p:blipFill>
        <p:spPr>
          <a:xfrm>
            <a:off x="11660253" y="1082050"/>
            <a:ext cx="811377" cy="811377"/>
          </a:xfrm>
          <a:prstGeom prst="rect">
            <a:avLst/>
          </a:prstGeom>
          <a:noFill/>
          <a:ln>
            <a:noFill/>
          </a:ln>
        </p:spPr>
      </p:pic>
      <p:sp>
        <p:nvSpPr>
          <p:cNvPr id="289" name="Google Shape;289;p38"/>
          <p:cNvSpPr txBox="1"/>
          <p:nvPr/>
        </p:nvSpPr>
        <p:spPr>
          <a:xfrm>
            <a:off x="11043475" y="2025550"/>
            <a:ext cx="2006400" cy="367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rgbClr val="004B88"/>
                </a:solidFill>
                <a:latin typeface="Open Sans"/>
                <a:ea typeface="Open Sans"/>
                <a:cs typeface="Open Sans"/>
                <a:sym typeface="Open Sans"/>
              </a:rPr>
              <a:t>Use the white space to write about your own Advice First Aid Training experience or remove this slide if it is not relevant.</a:t>
            </a:r>
            <a:endParaRPr b="1">
              <a:solidFill>
                <a:srgbClr val="004B88"/>
              </a:solidFill>
              <a:latin typeface="Open Sans"/>
              <a:ea typeface="Open Sans"/>
              <a:cs typeface="Open Sans"/>
              <a:sym typeface="Open Sans"/>
            </a:endParaRPr>
          </a:p>
          <a:p>
            <a:pPr marL="0" lvl="0" indent="0" algn="l" rtl="0">
              <a:spcBef>
                <a:spcPts val="0"/>
              </a:spcBef>
              <a:spcAft>
                <a:spcPts val="0"/>
              </a:spcAft>
              <a:buNone/>
            </a:pPr>
            <a:endParaRPr b="1">
              <a:solidFill>
                <a:srgbClr val="004B88"/>
              </a:solidFill>
              <a:latin typeface="Open Sans"/>
              <a:ea typeface="Open Sans"/>
              <a:cs typeface="Open Sans"/>
              <a:sym typeface="Open Sans"/>
            </a:endParaRPr>
          </a:p>
          <a:p>
            <a:pPr marL="0" lvl="0" indent="0" algn="l" rtl="0">
              <a:spcBef>
                <a:spcPts val="0"/>
              </a:spcBef>
              <a:spcAft>
                <a:spcPts val="0"/>
              </a:spcAft>
              <a:buNone/>
            </a:pPr>
            <a:r>
              <a:rPr lang="en-GB" b="1">
                <a:solidFill>
                  <a:srgbClr val="004B88"/>
                </a:solidFill>
                <a:latin typeface="Open Sans"/>
                <a:ea typeface="Open Sans"/>
                <a:cs typeface="Open Sans"/>
                <a:sym typeface="Open Sans"/>
              </a:rPr>
              <a:t>Use the Pink area for a testimonial </a:t>
            </a:r>
            <a:endParaRPr b="1">
              <a:solidFill>
                <a:srgbClr val="004B88"/>
              </a:solidFill>
              <a:latin typeface="Open Sans"/>
              <a:ea typeface="Open Sans"/>
              <a:cs typeface="Open Sans"/>
              <a:sym typeface="Open Sans"/>
            </a:endParaRPr>
          </a:p>
          <a:p>
            <a:pPr marL="0" lvl="0" indent="0" algn="l" rtl="0">
              <a:spcBef>
                <a:spcPts val="0"/>
              </a:spcBef>
              <a:spcAft>
                <a:spcPts val="0"/>
              </a:spcAft>
              <a:buNone/>
            </a:pPr>
            <a:endParaRPr b="1">
              <a:solidFill>
                <a:srgbClr val="004B88"/>
              </a:solidFill>
              <a:latin typeface="Open Sans"/>
              <a:ea typeface="Open Sans"/>
              <a:cs typeface="Open Sans"/>
              <a:sym typeface="Open Sans"/>
            </a:endParaRPr>
          </a:p>
          <a:p>
            <a:pPr marL="0" lvl="0" indent="0" algn="l" rtl="0">
              <a:spcBef>
                <a:spcPts val="0"/>
              </a:spcBef>
              <a:spcAft>
                <a:spcPts val="0"/>
              </a:spcAft>
              <a:buNone/>
            </a:pPr>
            <a:r>
              <a:rPr lang="en-GB" b="1">
                <a:solidFill>
                  <a:srgbClr val="004B88"/>
                </a:solidFill>
                <a:latin typeface="Open Sans"/>
                <a:ea typeface="Open Sans"/>
                <a:cs typeface="Open Sans"/>
                <a:sym typeface="Open Sans"/>
              </a:rPr>
              <a:t>Use the Teal area for quotes.</a:t>
            </a:r>
            <a:endParaRPr b="1">
              <a:solidFill>
                <a:srgbClr val="004B88"/>
              </a:solidFill>
              <a:latin typeface="Open Sans"/>
              <a:ea typeface="Open Sans"/>
              <a:cs typeface="Open Sans"/>
              <a:sym typeface="Open Sans"/>
            </a:endParaRPr>
          </a:p>
          <a:p>
            <a:pPr marL="0" lvl="0" indent="0" algn="l" rtl="0">
              <a:spcBef>
                <a:spcPts val="0"/>
              </a:spcBef>
              <a:spcAft>
                <a:spcPts val="0"/>
              </a:spcAft>
              <a:buNone/>
            </a:pPr>
            <a:endParaRPr b="1">
              <a:solidFill>
                <a:srgbClr val="004B88"/>
              </a:solidFill>
              <a:latin typeface="Open Sans"/>
              <a:ea typeface="Open Sans"/>
              <a:cs typeface="Open Sans"/>
              <a:sym typeface="Open Sans"/>
            </a:endParaRPr>
          </a:p>
          <a:p>
            <a:pPr marL="0" lvl="0" indent="0" algn="l" rtl="0">
              <a:spcBef>
                <a:spcPts val="0"/>
              </a:spcBef>
              <a:spcAft>
                <a:spcPts val="0"/>
              </a:spcAft>
              <a:buNone/>
            </a:pPr>
            <a:r>
              <a:rPr lang="en-GB" b="1">
                <a:solidFill>
                  <a:srgbClr val="004B88"/>
                </a:solidFill>
                <a:latin typeface="Open Sans"/>
                <a:ea typeface="Open Sans"/>
                <a:cs typeface="Open Sans"/>
                <a:sym typeface="Open Sans"/>
              </a:rPr>
              <a:t>Remove this guidance before distribution.</a:t>
            </a:r>
            <a:endParaRPr b="1">
              <a:solidFill>
                <a:srgbClr val="004B88"/>
              </a:solidFill>
              <a:latin typeface="Open Sans"/>
              <a:ea typeface="Open Sans"/>
              <a:cs typeface="Open Sans"/>
              <a:sym typeface="Open Sans"/>
            </a:endParaRPr>
          </a:p>
          <a:p>
            <a:pPr marL="0" lvl="0" indent="0" algn="l" rtl="0">
              <a:spcBef>
                <a:spcPts val="0"/>
              </a:spcBef>
              <a:spcAft>
                <a:spcPts val="0"/>
              </a:spcAft>
              <a:buNone/>
            </a:pPr>
            <a:endParaRPr b="1">
              <a:solidFill>
                <a:srgbClr val="004B88"/>
              </a:solidFill>
              <a:latin typeface="Open Sans"/>
              <a:ea typeface="Open Sans"/>
              <a:cs typeface="Open Sans"/>
              <a:sym typeface="Open Sans"/>
            </a:endParaRPr>
          </a:p>
          <a:p>
            <a:pPr marL="0" lvl="0" indent="0" algn="l" rtl="0">
              <a:spcBef>
                <a:spcPts val="0"/>
              </a:spcBef>
              <a:spcAft>
                <a:spcPts val="0"/>
              </a:spcAft>
              <a:buNone/>
            </a:pPr>
            <a:endParaRPr b="1">
              <a:solidFill>
                <a:srgbClr val="004B88"/>
              </a:solidFill>
              <a:latin typeface="Open Sans"/>
              <a:ea typeface="Open Sans"/>
              <a:cs typeface="Open Sans"/>
              <a:sym typeface="Open Sans"/>
            </a:endParaRPr>
          </a:p>
          <a:p>
            <a:pPr marL="0" lvl="0" indent="0" algn="l" rtl="0">
              <a:spcBef>
                <a:spcPts val="0"/>
              </a:spcBef>
              <a:spcAft>
                <a:spcPts val="0"/>
              </a:spcAft>
              <a:buNone/>
            </a:pPr>
            <a:endParaRPr b="1">
              <a:solidFill>
                <a:srgbClr val="004B88"/>
              </a:solidFill>
              <a:latin typeface="Open Sans"/>
              <a:ea typeface="Open Sans"/>
              <a:cs typeface="Open Sans"/>
              <a:sym typeface="Open Sans"/>
            </a:endParaRPr>
          </a:p>
          <a:p>
            <a:pPr marL="0" lvl="0" indent="0" algn="l" rtl="0">
              <a:spcBef>
                <a:spcPts val="0"/>
              </a:spcBef>
              <a:spcAft>
                <a:spcPts val="0"/>
              </a:spcAft>
              <a:buNone/>
            </a:pPr>
            <a:endParaRPr b="1">
              <a:solidFill>
                <a:srgbClr val="004B88"/>
              </a:solidFill>
              <a:latin typeface="Open Sans"/>
              <a:ea typeface="Open Sans"/>
              <a:cs typeface="Open Sans"/>
              <a:sym typeface="Open Sans"/>
            </a:endParaRPr>
          </a:p>
          <a:p>
            <a:pPr marL="0" lvl="0" indent="0" algn="l" rtl="0">
              <a:spcBef>
                <a:spcPts val="0"/>
              </a:spcBef>
              <a:spcAft>
                <a:spcPts val="0"/>
              </a:spcAft>
              <a:buNone/>
            </a:pPr>
            <a:endParaRPr b="1">
              <a:solidFill>
                <a:srgbClr val="004B88"/>
              </a:solidFill>
              <a:latin typeface="Open Sans"/>
              <a:ea typeface="Open Sans"/>
              <a:cs typeface="Open Sans"/>
              <a:sym typeface="Open Sans"/>
            </a:endParaRPr>
          </a:p>
          <a:p>
            <a:pPr marL="0" lvl="0" indent="0" algn="l" rtl="0">
              <a:spcBef>
                <a:spcPts val="0"/>
              </a:spcBef>
              <a:spcAft>
                <a:spcPts val="0"/>
              </a:spcAft>
              <a:buNone/>
            </a:pPr>
            <a:endParaRPr b="1">
              <a:solidFill>
                <a:srgbClr val="004B88"/>
              </a:solidFill>
              <a:latin typeface="Open Sans"/>
              <a:ea typeface="Open Sans"/>
              <a:cs typeface="Open Sans"/>
              <a:sym typeface="Open Sans"/>
            </a:endParaRPr>
          </a:p>
          <a:p>
            <a:pPr marL="0" lvl="0" indent="0" algn="l" rtl="0">
              <a:spcBef>
                <a:spcPts val="0"/>
              </a:spcBef>
              <a:spcAft>
                <a:spcPts val="0"/>
              </a:spcAft>
              <a:buNone/>
            </a:pPr>
            <a:endParaRPr b="1">
              <a:solidFill>
                <a:srgbClr val="004B88"/>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7"/>
          <p:cNvSpPr txBox="1">
            <a:spLocks noGrp="1"/>
          </p:cNvSpPr>
          <p:nvPr>
            <p:ph type="body" idx="3"/>
          </p:nvPr>
        </p:nvSpPr>
        <p:spPr>
          <a:xfrm>
            <a:off x="311400" y="1020000"/>
            <a:ext cx="6667200" cy="2873700"/>
          </a:xfrm>
          <a:prstGeom prst="rect">
            <a:avLst/>
          </a:prstGeom>
        </p:spPr>
        <p:txBody>
          <a:bodyPr spcFirstLastPara="1" wrap="square" lIns="92050" tIns="92050" rIns="92050" bIns="92050" anchor="t" anchorCtr="0">
            <a:noAutofit/>
          </a:bodyPr>
          <a:lstStyle/>
          <a:p>
            <a:pPr marL="0" marR="0" lvl="0" indent="0" algn="l" rtl="0">
              <a:lnSpc>
                <a:spcPct val="130000"/>
              </a:lnSpc>
              <a:spcBef>
                <a:spcPts val="0"/>
              </a:spcBef>
              <a:spcAft>
                <a:spcPts val="0"/>
              </a:spcAft>
              <a:buNone/>
            </a:pPr>
            <a:endParaRPr sz="1200">
              <a:solidFill>
                <a:schemeClr val="dk1"/>
              </a:solidFill>
            </a:endParaRPr>
          </a:p>
          <a:p>
            <a:pPr marL="0" lvl="0" indent="0" algn="l" rtl="0">
              <a:lnSpc>
                <a:spcPct val="130000"/>
              </a:lnSpc>
              <a:spcBef>
                <a:spcPts val="0"/>
              </a:spcBef>
              <a:spcAft>
                <a:spcPts val="0"/>
              </a:spcAft>
              <a:buNone/>
            </a:pPr>
            <a:endParaRPr sz="1200">
              <a:solidFill>
                <a:schemeClr val="dk2"/>
              </a:solidFill>
            </a:endParaRPr>
          </a:p>
          <a:p>
            <a:pPr marL="0" lvl="0" indent="0" algn="l" rtl="0">
              <a:lnSpc>
                <a:spcPct val="130000"/>
              </a:lnSpc>
              <a:spcBef>
                <a:spcPts val="0"/>
              </a:spcBef>
              <a:spcAft>
                <a:spcPts val="0"/>
              </a:spcAft>
              <a:buClr>
                <a:schemeClr val="dk1"/>
              </a:buClr>
              <a:buSzPts val="1400"/>
              <a:buFont typeface="Arial"/>
              <a:buNone/>
            </a:pPr>
            <a:endParaRPr sz="1200">
              <a:solidFill>
                <a:schemeClr val="dk2"/>
              </a:solidFill>
            </a:endParaRPr>
          </a:p>
          <a:p>
            <a:pPr marL="0" marR="0" lvl="0" indent="0" algn="l" rtl="0">
              <a:lnSpc>
                <a:spcPct val="130000"/>
              </a:lnSpc>
              <a:spcBef>
                <a:spcPts val="0"/>
              </a:spcBef>
              <a:spcAft>
                <a:spcPts val="0"/>
              </a:spcAft>
              <a:buNone/>
            </a:pPr>
            <a:endParaRPr>
              <a:solidFill>
                <a:schemeClr val="dk2"/>
              </a:solidFill>
            </a:endParaRPr>
          </a:p>
        </p:txBody>
      </p:sp>
      <p:sp>
        <p:nvSpPr>
          <p:cNvPr id="258" name="Google Shape;258;p37"/>
          <p:cNvSpPr txBox="1"/>
          <p:nvPr/>
        </p:nvSpPr>
        <p:spPr>
          <a:xfrm>
            <a:off x="7556550" y="2345750"/>
            <a:ext cx="2889600" cy="3327686"/>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30000"/>
              </a:lnSpc>
              <a:spcBef>
                <a:spcPts val="0"/>
              </a:spcBef>
              <a:spcAft>
                <a:spcPts val="0"/>
              </a:spcAft>
              <a:buNone/>
            </a:pPr>
            <a:r>
              <a:rPr lang="en-US" sz="1200" b="1" dirty="0">
                <a:solidFill>
                  <a:schemeClr val="dk1"/>
                </a:solidFill>
                <a:latin typeface="Open Sans"/>
                <a:ea typeface="Open Sans"/>
                <a:cs typeface="Open Sans"/>
                <a:sym typeface="Open Sans"/>
              </a:rPr>
              <a:t>Evidence indicates that benefits related financial support and advice delivered in healthcare settings leads to worthwhile financial benefits for recipients. The additional resources gained through such services can improve an individual’s ability to cope with health problems and enables them to afford necessities and additional items required as a result of a diagnosis of cancer</a:t>
            </a:r>
            <a:r>
              <a:rPr lang="en-GB" sz="1200" b="1" dirty="0">
                <a:solidFill>
                  <a:schemeClr val="dk1"/>
                </a:solidFill>
                <a:latin typeface="Open Sans"/>
                <a:ea typeface="Open Sans"/>
                <a:cs typeface="Open Sans"/>
                <a:sym typeface="Open Sans"/>
              </a:rPr>
              <a:t>.</a:t>
            </a:r>
            <a:endParaRPr sz="1200" b="1" dirty="0">
              <a:solidFill>
                <a:schemeClr val="dk1"/>
              </a:solidFill>
              <a:latin typeface="Open Sans"/>
              <a:ea typeface="Open Sans"/>
              <a:cs typeface="Open Sans"/>
              <a:sym typeface="Open Sans"/>
            </a:endParaRPr>
          </a:p>
          <a:p>
            <a:pPr marL="0" lvl="0" indent="0" algn="r" rtl="0">
              <a:spcBef>
                <a:spcPts val="0"/>
              </a:spcBef>
              <a:spcAft>
                <a:spcPts val="0"/>
              </a:spcAft>
              <a:buNone/>
            </a:pPr>
            <a:endParaRPr lang="en-GB" sz="1200" dirty="0">
              <a:solidFill>
                <a:schemeClr val="lt2"/>
              </a:solidFill>
              <a:latin typeface="Open Sans"/>
              <a:ea typeface="Open Sans"/>
              <a:cs typeface="Open Sans"/>
              <a:sym typeface="Open Sans"/>
            </a:endParaRPr>
          </a:p>
          <a:p>
            <a:pPr marL="0" lvl="0" indent="0" algn="l" rtl="0">
              <a:spcBef>
                <a:spcPts val="0"/>
              </a:spcBef>
              <a:spcAft>
                <a:spcPts val="0"/>
              </a:spcAft>
              <a:buNone/>
            </a:pPr>
            <a:r>
              <a:rPr lang="en-US" sz="1000" i="1" dirty="0">
                <a:solidFill>
                  <a:schemeClr val="dk1"/>
                </a:solidFill>
                <a:latin typeface="Open Sans"/>
                <a:ea typeface="Open Sans"/>
                <a:cs typeface="Open Sans"/>
                <a:sym typeface="Open Sans"/>
              </a:rPr>
              <a:t>Macmillan and Citizens Advice: ‘Working together to help with the cost of cancer’</a:t>
            </a:r>
            <a:endParaRPr lang="en-GB" sz="1000" i="1" dirty="0">
              <a:solidFill>
                <a:schemeClr val="dk1"/>
              </a:solidFill>
              <a:latin typeface="Open Sans"/>
              <a:ea typeface="Open Sans"/>
              <a:cs typeface="Open Sans"/>
              <a:sym typeface="Open Sans"/>
            </a:endParaRPr>
          </a:p>
        </p:txBody>
      </p:sp>
      <p:sp>
        <p:nvSpPr>
          <p:cNvPr id="259" name="Google Shape;259;p37"/>
          <p:cNvSpPr/>
          <p:nvPr/>
        </p:nvSpPr>
        <p:spPr>
          <a:xfrm>
            <a:off x="343050" y="5614725"/>
            <a:ext cx="10113900" cy="1765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30000"/>
              </a:lnSpc>
              <a:spcBef>
                <a:spcPts val="0"/>
              </a:spcBef>
              <a:spcAft>
                <a:spcPts val="0"/>
              </a:spcAft>
              <a:buNone/>
            </a:pPr>
            <a:r>
              <a:rPr lang="en-GB" sz="1200">
                <a:solidFill>
                  <a:schemeClr val="lt1"/>
                </a:solidFill>
                <a:latin typeface="Open Sans"/>
                <a:ea typeface="Open Sans"/>
                <a:cs typeface="Open Sans"/>
                <a:sym typeface="Open Sans"/>
              </a:rPr>
              <a:t>Benefits of collaborating to deliver integrated advice within health services:</a:t>
            </a:r>
            <a:endParaRPr sz="1200">
              <a:solidFill>
                <a:schemeClr val="lt1"/>
              </a:solidFill>
              <a:latin typeface="Open Sans"/>
              <a:ea typeface="Open Sans"/>
              <a:cs typeface="Open Sans"/>
              <a:sym typeface="Open Sans"/>
            </a:endParaRPr>
          </a:p>
          <a:p>
            <a:pPr marL="457200" lvl="0" indent="-304800" algn="l" rtl="0">
              <a:lnSpc>
                <a:spcPct val="130000"/>
              </a:lnSpc>
              <a:spcBef>
                <a:spcPts val="1000"/>
              </a:spcBef>
              <a:spcAft>
                <a:spcPts val="0"/>
              </a:spcAft>
              <a:buClr>
                <a:schemeClr val="lt1"/>
              </a:buClr>
              <a:buSzPts val="1200"/>
              <a:buFont typeface="Open Sans"/>
              <a:buAutoNum type="arabicPeriod"/>
            </a:pPr>
            <a:r>
              <a:rPr lang="en-GB" sz="1200" b="1">
                <a:solidFill>
                  <a:schemeClr val="lt1"/>
                </a:solidFill>
                <a:latin typeface="Open Sans"/>
                <a:ea typeface="Open Sans"/>
                <a:cs typeface="Open Sans"/>
                <a:sym typeface="Open Sans"/>
              </a:rPr>
              <a:t>Cost savings - </a:t>
            </a:r>
            <a:r>
              <a:rPr lang="en-GB" sz="1200">
                <a:solidFill>
                  <a:schemeClr val="lt1"/>
                </a:solidFill>
                <a:latin typeface="Open Sans"/>
                <a:ea typeface="Open Sans"/>
                <a:cs typeface="Open Sans"/>
                <a:sym typeface="Open Sans"/>
              </a:rPr>
              <a:t>helps patients to overcome issues especially ones which cause delayed discharge</a:t>
            </a:r>
            <a:endParaRPr sz="1200">
              <a:solidFill>
                <a:schemeClr val="lt1"/>
              </a:solidFill>
              <a:latin typeface="Open Sans"/>
              <a:ea typeface="Open Sans"/>
              <a:cs typeface="Open Sans"/>
              <a:sym typeface="Open Sans"/>
            </a:endParaRPr>
          </a:p>
          <a:p>
            <a:pPr marL="457200" lvl="0" indent="-304800" algn="l" rtl="0">
              <a:lnSpc>
                <a:spcPct val="130000"/>
              </a:lnSpc>
              <a:spcBef>
                <a:spcPts val="0"/>
              </a:spcBef>
              <a:spcAft>
                <a:spcPts val="0"/>
              </a:spcAft>
              <a:buClr>
                <a:schemeClr val="lt1"/>
              </a:buClr>
              <a:buSzPts val="1200"/>
              <a:buFont typeface="Open Sans"/>
              <a:buAutoNum type="arabicPeriod"/>
            </a:pPr>
            <a:r>
              <a:rPr lang="en-GB" sz="1200" b="1">
                <a:solidFill>
                  <a:schemeClr val="lt1"/>
                </a:solidFill>
                <a:latin typeface="Open Sans"/>
                <a:ea typeface="Open Sans"/>
                <a:cs typeface="Open Sans"/>
                <a:sym typeface="Open Sans"/>
              </a:rPr>
              <a:t>Building patient resilience - </a:t>
            </a:r>
            <a:r>
              <a:rPr lang="en-GB" sz="1200">
                <a:solidFill>
                  <a:schemeClr val="lt1"/>
                </a:solidFill>
                <a:latin typeface="Open Sans"/>
                <a:ea typeface="Open Sans"/>
                <a:cs typeface="Open Sans"/>
                <a:sym typeface="Open Sans"/>
              </a:rPr>
              <a:t>patient’s physical and mental health improves by dealing with all the presenting issues early</a:t>
            </a:r>
            <a:endParaRPr sz="1200">
              <a:solidFill>
                <a:schemeClr val="lt1"/>
              </a:solidFill>
              <a:latin typeface="Open Sans"/>
              <a:ea typeface="Open Sans"/>
              <a:cs typeface="Open Sans"/>
              <a:sym typeface="Open Sans"/>
            </a:endParaRPr>
          </a:p>
          <a:p>
            <a:pPr marL="457200" lvl="0" indent="-304800" algn="l" rtl="0">
              <a:lnSpc>
                <a:spcPct val="130000"/>
              </a:lnSpc>
              <a:spcBef>
                <a:spcPts val="0"/>
              </a:spcBef>
              <a:spcAft>
                <a:spcPts val="0"/>
              </a:spcAft>
              <a:buClr>
                <a:schemeClr val="lt1"/>
              </a:buClr>
              <a:buSzPts val="1200"/>
              <a:buFont typeface="Open Sans"/>
              <a:buAutoNum type="arabicPeriod"/>
            </a:pPr>
            <a:r>
              <a:rPr lang="en-GB" sz="1200" b="1">
                <a:solidFill>
                  <a:schemeClr val="lt1"/>
                </a:solidFill>
                <a:latin typeface="Open Sans"/>
                <a:ea typeface="Open Sans"/>
                <a:cs typeface="Open Sans"/>
                <a:sym typeface="Open Sans"/>
              </a:rPr>
              <a:t>Collaboration - </a:t>
            </a:r>
            <a:r>
              <a:rPr lang="en-GB" sz="1200">
                <a:solidFill>
                  <a:schemeClr val="lt1"/>
                </a:solidFill>
                <a:latin typeface="Open Sans"/>
                <a:ea typeface="Open Sans"/>
                <a:cs typeface="Open Sans"/>
                <a:sym typeface="Open Sans"/>
              </a:rPr>
              <a:t>encourages good communication between the various teams</a:t>
            </a:r>
            <a:endParaRPr sz="1200">
              <a:solidFill>
                <a:schemeClr val="lt1"/>
              </a:solidFill>
              <a:latin typeface="Open Sans"/>
              <a:ea typeface="Open Sans"/>
              <a:cs typeface="Open Sans"/>
              <a:sym typeface="Open Sans"/>
            </a:endParaRPr>
          </a:p>
          <a:p>
            <a:pPr marL="457200" lvl="0" indent="-304800" algn="l" rtl="0">
              <a:lnSpc>
                <a:spcPct val="130000"/>
              </a:lnSpc>
              <a:spcBef>
                <a:spcPts val="0"/>
              </a:spcBef>
              <a:spcAft>
                <a:spcPts val="0"/>
              </a:spcAft>
              <a:buClr>
                <a:schemeClr val="lt1"/>
              </a:buClr>
              <a:buSzPts val="1200"/>
              <a:buFont typeface="Open Sans"/>
              <a:buAutoNum type="arabicPeriod"/>
            </a:pPr>
            <a:r>
              <a:rPr lang="en-GB" sz="1200" b="1">
                <a:solidFill>
                  <a:schemeClr val="lt1"/>
                </a:solidFill>
                <a:latin typeface="Open Sans"/>
                <a:ea typeface="Open Sans"/>
                <a:cs typeface="Open Sans"/>
                <a:sym typeface="Open Sans"/>
              </a:rPr>
              <a:t>Improves knowledge sharing:</a:t>
            </a:r>
            <a:r>
              <a:rPr lang="en-GB" sz="1200">
                <a:solidFill>
                  <a:schemeClr val="lt1"/>
                </a:solidFill>
                <a:latin typeface="Open Sans"/>
                <a:ea typeface="Open Sans"/>
                <a:cs typeface="Open Sans"/>
                <a:sym typeface="Open Sans"/>
              </a:rPr>
              <a:t> - between clinicians and advice workers. Clinicians become better at spotting social welfare need.</a:t>
            </a:r>
            <a:endParaRPr sz="1200">
              <a:solidFill>
                <a:schemeClr val="lt1"/>
              </a:solidFill>
              <a:latin typeface="Open Sans"/>
              <a:ea typeface="Open Sans"/>
              <a:cs typeface="Open Sans"/>
              <a:sym typeface="Open Sans"/>
            </a:endParaRPr>
          </a:p>
        </p:txBody>
      </p:sp>
      <p:pic>
        <p:nvPicPr>
          <p:cNvPr id="260" name="Google Shape;260;p37"/>
          <p:cNvPicPr preferRelativeResize="0"/>
          <p:nvPr/>
        </p:nvPicPr>
        <p:blipFill>
          <a:blip r:embed="rId3">
            <a:alphaModFix/>
          </a:blip>
          <a:stretch>
            <a:fillRect/>
          </a:stretch>
        </p:blipFill>
        <p:spPr>
          <a:xfrm>
            <a:off x="7473411" y="2218607"/>
            <a:ext cx="255974" cy="238243"/>
          </a:xfrm>
          <a:prstGeom prst="rect">
            <a:avLst/>
          </a:prstGeom>
          <a:noFill/>
          <a:ln>
            <a:noFill/>
          </a:ln>
        </p:spPr>
      </p:pic>
      <p:pic>
        <p:nvPicPr>
          <p:cNvPr id="261" name="Google Shape;261;p37"/>
          <p:cNvPicPr preferRelativeResize="0"/>
          <p:nvPr/>
        </p:nvPicPr>
        <p:blipFill rotWithShape="1">
          <a:blip r:embed="rId4">
            <a:alphaModFix/>
          </a:blip>
          <a:srcRect t="317" b="327"/>
          <a:stretch/>
        </p:blipFill>
        <p:spPr>
          <a:xfrm>
            <a:off x="9230530" y="4858233"/>
            <a:ext cx="204416" cy="183977"/>
          </a:xfrm>
          <a:prstGeom prst="rect">
            <a:avLst/>
          </a:prstGeom>
          <a:noFill/>
          <a:ln>
            <a:noFill/>
          </a:ln>
        </p:spPr>
      </p:pic>
      <p:sp>
        <p:nvSpPr>
          <p:cNvPr id="262" name="Google Shape;262;p37"/>
          <p:cNvSpPr txBox="1"/>
          <p:nvPr/>
        </p:nvSpPr>
        <p:spPr>
          <a:xfrm>
            <a:off x="7592400" y="360000"/>
            <a:ext cx="2889600" cy="1467038"/>
          </a:xfrm>
          <a:prstGeom prst="rect">
            <a:avLst/>
          </a:prstGeom>
          <a:noFill/>
          <a:ln w="38100" cap="flat" cmpd="sng">
            <a:solidFill>
              <a:schemeClr val="dk1"/>
            </a:solidFill>
            <a:prstDash val="lgDash"/>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1000"/>
              </a:spcAft>
              <a:buNone/>
            </a:pPr>
            <a:r>
              <a:rPr lang="en-GB" sz="1500" b="1" dirty="0">
                <a:solidFill>
                  <a:schemeClr val="dk1"/>
                </a:solidFill>
                <a:latin typeface="Open Sans"/>
                <a:ea typeface="Open Sans"/>
                <a:cs typeface="Open Sans"/>
                <a:sym typeface="Open Sans"/>
              </a:rPr>
              <a:t>Macmillan Partnerships</a:t>
            </a:r>
            <a:r>
              <a:rPr lang="en-GB" sz="1200" dirty="0">
                <a:solidFill>
                  <a:schemeClr val="dk1"/>
                </a:solidFill>
                <a:latin typeface="Open Sans"/>
                <a:ea typeface="Open Sans"/>
                <a:cs typeface="Open Sans"/>
                <a:sym typeface="Open Sans"/>
              </a:rPr>
              <a:t> are health-led collaborations. </a:t>
            </a:r>
            <a:r>
              <a:rPr lang="en-US" sz="1200" dirty="0">
                <a:solidFill>
                  <a:schemeClr val="dk1"/>
                </a:solidFill>
                <a:latin typeface="Open Sans"/>
                <a:ea typeface="Open Sans"/>
                <a:cs typeface="Open Sans"/>
                <a:sym typeface="Open Sans"/>
              </a:rPr>
              <a:t>Citizens Advice and Macmillan Cancer Support are working together to provide welfare benefits advice to people affected by cancer</a:t>
            </a:r>
            <a:r>
              <a:rPr lang="en-GB" sz="1200" dirty="0">
                <a:solidFill>
                  <a:schemeClr val="dk1"/>
                </a:solidFill>
                <a:latin typeface="Open Sans"/>
                <a:ea typeface="Open Sans"/>
                <a:cs typeface="Open Sans"/>
                <a:sym typeface="Open Sans"/>
              </a:rPr>
              <a:t>.</a:t>
            </a:r>
            <a:endParaRPr dirty="0"/>
          </a:p>
        </p:txBody>
      </p:sp>
      <p:sp>
        <p:nvSpPr>
          <p:cNvPr id="263" name="Google Shape;263;p37"/>
          <p:cNvSpPr txBox="1"/>
          <p:nvPr/>
        </p:nvSpPr>
        <p:spPr>
          <a:xfrm>
            <a:off x="275426" y="1020000"/>
            <a:ext cx="3575680" cy="6183201"/>
          </a:xfrm>
          <a:prstGeom prst="rect">
            <a:avLst/>
          </a:prstGeom>
          <a:noFill/>
          <a:ln>
            <a:noFill/>
          </a:ln>
        </p:spPr>
        <p:txBody>
          <a:bodyPr spcFirstLastPara="1" wrap="square" lIns="91425" tIns="91425" rIns="91425" bIns="91425" anchor="t" anchorCtr="0">
            <a:spAutoFit/>
          </a:bodyPr>
          <a:lstStyle/>
          <a:p>
            <a:pPr marL="0" lvl="0" indent="0" algn="l" rtl="0">
              <a:spcBef>
                <a:spcPts val="120"/>
              </a:spcBef>
              <a:spcAft>
                <a:spcPts val="120"/>
              </a:spcAft>
              <a:buNone/>
            </a:pPr>
            <a:r>
              <a:rPr lang="en-GB" sz="1200" dirty="0">
                <a:solidFill>
                  <a:schemeClr val="dk1"/>
                </a:solidFill>
                <a:latin typeface="Open Sans"/>
                <a:ea typeface="Open Sans"/>
                <a:cs typeface="Open Sans"/>
                <a:sym typeface="Open Sans"/>
              </a:rPr>
              <a:t>Several local Citizens Advice work in London with MacMillan Cancer Support to deliver welfare benefits to those affected by cancer.</a:t>
            </a:r>
          </a:p>
          <a:p>
            <a:pPr marL="0" lvl="0" indent="0" algn="l" rtl="0">
              <a:spcBef>
                <a:spcPts val="120"/>
              </a:spcBef>
              <a:spcAft>
                <a:spcPts val="120"/>
              </a:spcAft>
              <a:buNone/>
            </a:pPr>
            <a:r>
              <a:rPr lang="en-GB" sz="1200" dirty="0">
                <a:solidFill>
                  <a:schemeClr val="dk1"/>
                </a:solidFill>
                <a:latin typeface="Open Sans"/>
                <a:ea typeface="Open Sans"/>
                <a:cs typeface="Open Sans"/>
                <a:sym typeface="Open Sans"/>
              </a:rPr>
              <a:t>The </a:t>
            </a:r>
            <a:r>
              <a:rPr lang="en-US" sz="1200" dirty="0">
                <a:solidFill>
                  <a:schemeClr val="dk1"/>
                </a:solidFill>
                <a:latin typeface="Open Sans"/>
                <a:ea typeface="Open Sans"/>
                <a:cs typeface="Open Sans"/>
                <a:sym typeface="Open Sans"/>
              </a:rPr>
              <a:t>service reduces the stress experienced by patients by </a:t>
            </a:r>
            <a:r>
              <a:rPr lang="en-US" sz="1200" dirty="0" err="1">
                <a:solidFill>
                  <a:schemeClr val="dk1"/>
                </a:solidFill>
                <a:latin typeface="Open Sans"/>
                <a:ea typeface="Open Sans"/>
                <a:cs typeface="Open Sans"/>
                <a:sym typeface="Open Sans"/>
              </a:rPr>
              <a:t>maximising</a:t>
            </a:r>
            <a:r>
              <a:rPr lang="en-US" sz="1200" dirty="0">
                <a:solidFill>
                  <a:schemeClr val="dk1"/>
                </a:solidFill>
                <a:latin typeface="Open Sans"/>
                <a:ea typeface="Open Sans"/>
                <a:cs typeface="Open Sans"/>
                <a:sym typeface="Open Sans"/>
              </a:rPr>
              <a:t> income and dealing with other issues associated with the cost of coping with cancer. Our advisers seek to improve the finances of individuals living with cancer, together with their immediate family and carers, and offer a level of support appropriate to their needs. Advice is mainly provided in places that are convenient to the clients including in their own home, in hospitals and other health settings.</a:t>
            </a:r>
            <a:endParaRPr lang="en-GB" sz="1200" dirty="0">
              <a:solidFill>
                <a:schemeClr val="dk1"/>
              </a:solidFill>
              <a:latin typeface="Open Sans"/>
              <a:ea typeface="Open Sans"/>
              <a:cs typeface="Open Sans"/>
              <a:sym typeface="Open Sans"/>
            </a:endParaRPr>
          </a:p>
          <a:p>
            <a:pPr marL="0" lvl="0" indent="0" algn="l" rtl="0">
              <a:lnSpc>
                <a:spcPct val="130000"/>
              </a:lnSpc>
              <a:spcBef>
                <a:spcPts val="0"/>
              </a:spcBef>
              <a:spcAft>
                <a:spcPts val="0"/>
              </a:spcAft>
              <a:buNone/>
            </a:pPr>
            <a:r>
              <a:rPr lang="en-GB" sz="1200" dirty="0">
                <a:solidFill>
                  <a:schemeClr val="dk1"/>
                </a:solidFill>
                <a:latin typeface="Open Sans"/>
                <a:ea typeface="Open Sans"/>
                <a:cs typeface="Open Sans"/>
                <a:sym typeface="Open Sans"/>
              </a:rPr>
              <a:t> </a:t>
            </a:r>
          </a:p>
          <a:p>
            <a:pPr marL="0" lvl="0" indent="0" algn="l" rtl="0">
              <a:lnSpc>
                <a:spcPct val="130000"/>
              </a:lnSpc>
              <a:spcBef>
                <a:spcPts val="0"/>
              </a:spcBef>
              <a:spcAft>
                <a:spcPts val="0"/>
              </a:spcAft>
              <a:buNone/>
            </a:pPr>
            <a:endParaRPr lang="en-GB" sz="1200" dirty="0">
              <a:solidFill>
                <a:schemeClr val="dk1"/>
              </a:solidFill>
              <a:latin typeface="Open Sans"/>
              <a:ea typeface="Open Sans"/>
              <a:cs typeface="Open Sans"/>
              <a:sym typeface="Open Sans"/>
            </a:endParaRPr>
          </a:p>
          <a:p>
            <a:pPr marL="0" lvl="0" indent="0" algn="l" rtl="0">
              <a:lnSpc>
                <a:spcPct val="130000"/>
              </a:lnSpc>
              <a:spcBef>
                <a:spcPts val="0"/>
              </a:spcBef>
              <a:spcAft>
                <a:spcPts val="0"/>
              </a:spcAft>
              <a:buNone/>
            </a:pPr>
            <a:endParaRPr lang="en-GB" sz="1200" dirty="0">
              <a:solidFill>
                <a:schemeClr val="dk1"/>
              </a:solidFill>
              <a:latin typeface="Open Sans"/>
              <a:ea typeface="Open Sans"/>
              <a:cs typeface="Open Sans"/>
              <a:sym typeface="Open Sans"/>
            </a:endParaRPr>
          </a:p>
          <a:p>
            <a:pPr marL="0" lvl="0" indent="0" algn="l" rtl="0">
              <a:lnSpc>
                <a:spcPct val="130000"/>
              </a:lnSpc>
              <a:spcBef>
                <a:spcPts val="0"/>
              </a:spcBef>
              <a:spcAft>
                <a:spcPts val="0"/>
              </a:spcAft>
              <a:buNone/>
            </a:pPr>
            <a:endParaRPr lang="en-GB" sz="1200" dirty="0">
              <a:solidFill>
                <a:schemeClr val="dk1"/>
              </a:solidFill>
              <a:latin typeface="Open Sans"/>
              <a:ea typeface="Open Sans"/>
              <a:cs typeface="Open Sans"/>
              <a:sym typeface="Open Sans"/>
            </a:endParaRPr>
          </a:p>
          <a:p>
            <a:pPr marL="0" lvl="0" indent="0" algn="l" rtl="0">
              <a:lnSpc>
                <a:spcPct val="130000"/>
              </a:lnSpc>
              <a:spcBef>
                <a:spcPts val="0"/>
              </a:spcBef>
              <a:spcAft>
                <a:spcPts val="0"/>
              </a:spcAft>
              <a:buNone/>
            </a:pPr>
            <a:endParaRPr lang="en-GB" sz="1200" dirty="0">
              <a:solidFill>
                <a:schemeClr val="dk1"/>
              </a:solidFill>
              <a:latin typeface="Open Sans"/>
              <a:ea typeface="Open Sans"/>
              <a:cs typeface="Open Sans"/>
              <a:sym typeface="Open Sans"/>
            </a:endParaRPr>
          </a:p>
          <a:p>
            <a:pPr marL="0" lvl="0" indent="0" algn="l" rtl="0">
              <a:lnSpc>
                <a:spcPct val="130000"/>
              </a:lnSpc>
              <a:spcBef>
                <a:spcPts val="0"/>
              </a:spcBef>
              <a:spcAft>
                <a:spcPts val="0"/>
              </a:spcAft>
              <a:buNone/>
            </a:pPr>
            <a:endParaRPr lang="en-GB" sz="1200" dirty="0">
              <a:solidFill>
                <a:schemeClr val="dk1"/>
              </a:solidFill>
              <a:latin typeface="Open Sans"/>
              <a:ea typeface="Open Sans"/>
              <a:cs typeface="Open Sans"/>
              <a:sym typeface="Open Sans"/>
            </a:endParaRPr>
          </a:p>
          <a:p>
            <a:pPr marL="0" lvl="0" indent="0" algn="l" rtl="0">
              <a:lnSpc>
                <a:spcPct val="130000"/>
              </a:lnSpc>
              <a:spcBef>
                <a:spcPts val="0"/>
              </a:spcBef>
              <a:spcAft>
                <a:spcPts val="0"/>
              </a:spcAft>
              <a:buNone/>
            </a:pPr>
            <a:endParaRPr lang="en-GB" sz="1200" dirty="0">
              <a:solidFill>
                <a:schemeClr val="dk1"/>
              </a:solidFill>
              <a:latin typeface="Open Sans"/>
              <a:ea typeface="Open Sans"/>
              <a:cs typeface="Open Sans"/>
              <a:sym typeface="Open Sans"/>
            </a:endParaRPr>
          </a:p>
          <a:p>
            <a:pPr marL="0" lvl="0" indent="0" algn="l" rtl="0">
              <a:lnSpc>
                <a:spcPct val="130000"/>
              </a:lnSpc>
              <a:spcBef>
                <a:spcPts val="0"/>
              </a:spcBef>
              <a:spcAft>
                <a:spcPts val="0"/>
              </a:spcAft>
              <a:buNone/>
            </a:pPr>
            <a:endParaRPr lang="en-GB" sz="1200" dirty="0">
              <a:solidFill>
                <a:schemeClr val="dk1"/>
              </a:solidFill>
              <a:latin typeface="Open Sans"/>
              <a:ea typeface="Open Sans"/>
              <a:cs typeface="Open Sans"/>
              <a:sym typeface="Open Sans"/>
            </a:endParaRPr>
          </a:p>
          <a:p>
            <a:pPr marL="0" lvl="0" indent="0" algn="l" rtl="0">
              <a:lnSpc>
                <a:spcPct val="130000"/>
              </a:lnSpc>
              <a:spcBef>
                <a:spcPts val="0"/>
              </a:spcBef>
              <a:spcAft>
                <a:spcPts val="0"/>
              </a:spcAft>
              <a:buNone/>
            </a:pPr>
            <a:endParaRPr lang="en-GB" sz="1200" dirty="0">
              <a:solidFill>
                <a:schemeClr val="dk1"/>
              </a:solidFill>
              <a:latin typeface="Open Sans"/>
              <a:ea typeface="Open Sans"/>
              <a:cs typeface="Open Sans"/>
              <a:sym typeface="Open Sans"/>
            </a:endParaRPr>
          </a:p>
          <a:p>
            <a:pPr marL="0" lvl="0" indent="0" algn="l" rtl="0">
              <a:lnSpc>
                <a:spcPct val="130000"/>
              </a:lnSpc>
              <a:spcBef>
                <a:spcPts val="0"/>
              </a:spcBef>
              <a:spcAft>
                <a:spcPts val="0"/>
              </a:spcAft>
              <a:buNone/>
            </a:pPr>
            <a:endParaRPr lang="en-GB" sz="1200" dirty="0">
              <a:solidFill>
                <a:schemeClr val="dk1"/>
              </a:solidFill>
              <a:latin typeface="Open Sans"/>
              <a:ea typeface="Open Sans"/>
              <a:cs typeface="Open Sans"/>
              <a:sym typeface="Open Sans"/>
            </a:endParaRPr>
          </a:p>
          <a:p>
            <a:pPr marL="0" lvl="0" indent="0" algn="l" rtl="0">
              <a:lnSpc>
                <a:spcPct val="130000"/>
              </a:lnSpc>
              <a:spcBef>
                <a:spcPts val="0"/>
              </a:spcBef>
              <a:spcAft>
                <a:spcPts val="0"/>
              </a:spcAft>
              <a:buNone/>
            </a:pPr>
            <a:endParaRPr sz="1200" dirty="0">
              <a:solidFill>
                <a:schemeClr val="dk1"/>
              </a:solidFill>
              <a:latin typeface="Open Sans"/>
              <a:ea typeface="Open Sans"/>
              <a:cs typeface="Open Sans"/>
              <a:sym typeface="Open Sans"/>
            </a:endParaRPr>
          </a:p>
          <a:p>
            <a:pPr marL="0" lvl="0" indent="0" algn="l" rtl="0">
              <a:lnSpc>
                <a:spcPct val="130000"/>
              </a:lnSpc>
              <a:spcBef>
                <a:spcPts val="1000"/>
              </a:spcBef>
              <a:spcAft>
                <a:spcPts val="1000"/>
              </a:spcAft>
              <a:buNone/>
            </a:pPr>
            <a:endParaRPr dirty="0">
              <a:solidFill>
                <a:schemeClr val="dk1"/>
              </a:solidFill>
            </a:endParaRPr>
          </a:p>
        </p:txBody>
      </p:sp>
      <p:sp>
        <p:nvSpPr>
          <p:cNvPr id="265" name="Google Shape;265;p37"/>
          <p:cNvSpPr txBox="1"/>
          <p:nvPr/>
        </p:nvSpPr>
        <p:spPr>
          <a:xfrm>
            <a:off x="228600" y="480000"/>
            <a:ext cx="6750000" cy="56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500" b="1" dirty="0">
                <a:solidFill>
                  <a:schemeClr val="dk1"/>
                </a:solidFill>
                <a:latin typeface="Open Sans"/>
                <a:ea typeface="Open Sans"/>
                <a:cs typeface="Open Sans"/>
                <a:sym typeface="Open Sans"/>
              </a:rPr>
              <a:t>Macmillan Partnerships</a:t>
            </a:r>
            <a:endParaRPr dirty="0"/>
          </a:p>
        </p:txBody>
      </p:sp>
      <p:sp>
        <p:nvSpPr>
          <p:cNvPr id="266" name="Google Shape;266;p37"/>
          <p:cNvSpPr txBox="1"/>
          <p:nvPr/>
        </p:nvSpPr>
        <p:spPr>
          <a:xfrm>
            <a:off x="311400" y="3727632"/>
            <a:ext cx="6933751" cy="341218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chemeClr val="dk1"/>
                </a:solidFill>
                <a:highlight>
                  <a:schemeClr val="lt1"/>
                </a:highlight>
                <a:latin typeface="Open Sans"/>
                <a:ea typeface="Open Sans"/>
                <a:cs typeface="Open Sans"/>
                <a:sym typeface="Open Sans"/>
              </a:rPr>
              <a:t>Often patients are not aware of the financial help they are entitled to, and many benefits go unclaimed including disability benefits and carers’ support. </a:t>
            </a:r>
          </a:p>
          <a:p>
            <a:pPr marL="0" lvl="0" indent="0" algn="l" rtl="0">
              <a:spcBef>
                <a:spcPts val="0"/>
              </a:spcBef>
              <a:spcAft>
                <a:spcPts val="0"/>
              </a:spcAft>
              <a:buNone/>
            </a:pPr>
            <a:endParaRPr lang="en-GB" sz="800" dirty="0">
              <a:solidFill>
                <a:schemeClr val="dk1"/>
              </a:solidFill>
              <a:highlight>
                <a:schemeClr val="lt1"/>
              </a:highlight>
              <a:latin typeface="Open Sans"/>
              <a:ea typeface="Open Sans"/>
              <a:cs typeface="Open Sans"/>
              <a:sym typeface="Open Sans"/>
            </a:endParaRPr>
          </a:p>
          <a:p>
            <a:pPr marL="0" lvl="0" indent="0" algn="l" rtl="0">
              <a:lnSpc>
                <a:spcPct val="130000"/>
              </a:lnSpc>
              <a:spcBef>
                <a:spcPts val="0"/>
              </a:spcBef>
              <a:spcAft>
                <a:spcPts val="0"/>
              </a:spcAft>
              <a:buNone/>
            </a:pPr>
            <a:r>
              <a:rPr lang="en-GB" sz="1200" dirty="0">
                <a:solidFill>
                  <a:schemeClr val="dk1"/>
                </a:solidFill>
                <a:highlight>
                  <a:schemeClr val="lt1"/>
                </a:highlight>
                <a:latin typeface="Open Sans"/>
                <a:ea typeface="Open Sans"/>
                <a:cs typeface="Open Sans"/>
                <a:sym typeface="Open Sans"/>
              </a:rPr>
              <a:t>Hospitals and NHS trusts we are currently working with to deliver services include</a:t>
            </a:r>
          </a:p>
          <a:p>
            <a:pPr marL="171450" lvl="0" indent="-171450" algn="l" rtl="0">
              <a:lnSpc>
                <a:spcPct val="130000"/>
              </a:lnSpc>
              <a:buFont typeface="Arial" panose="020B0604020202020204" pitchFamily="34" charset="0"/>
              <a:buChar char="•"/>
            </a:pPr>
            <a:r>
              <a:rPr lang="en-GB" sz="1200" dirty="0">
                <a:solidFill>
                  <a:schemeClr val="dk1"/>
                </a:solidFill>
                <a:highlight>
                  <a:schemeClr val="lt1"/>
                </a:highlight>
                <a:latin typeface="Open Sans"/>
                <a:ea typeface="Open Sans"/>
                <a:cs typeface="Open Sans"/>
                <a:sym typeface="Open Sans"/>
              </a:rPr>
              <a:t>Barnet Hospital, North Middlesex Hospital, Finchley Memorial Hospital, Royal Free Hospital</a:t>
            </a:r>
          </a:p>
          <a:p>
            <a:pPr marL="171450" lvl="0" indent="-171450" algn="l" rtl="0">
              <a:lnSpc>
                <a:spcPct val="130000"/>
              </a:lnSpc>
              <a:buFont typeface="Arial" panose="020B0604020202020204" pitchFamily="34" charset="0"/>
              <a:buChar char="•"/>
            </a:pPr>
            <a:r>
              <a:rPr lang="en-US" sz="1200" dirty="0">
                <a:solidFill>
                  <a:schemeClr val="dk1"/>
                </a:solidFill>
                <a:highlight>
                  <a:schemeClr val="lt1"/>
                </a:highlight>
                <a:latin typeface="Open Sans"/>
                <a:ea typeface="Open Sans"/>
                <a:cs typeface="Open Sans"/>
                <a:sym typeface="Open Sans"/>
              </a:rPr>
              <a:t>King's College Hospital, Princess Royal University Hospital, Guy's and St Thomas' Hospitals, University Hospital </a:t>
            </a:r>
            <a:r>
              <a:rPr lang="en-US" sz="1200" dirty="0" err="1">
                <a:solidFill>
                  <a:schemeClr val="dk1"/>
                </a:solidFill>
                <a:highlight>
                  <a:schemeClr val="lt1"/>
                </a:highlight>
                <a:latin typeface="Open Sans"/>
                <a:ea typeface="Open Sans"/>
                <a:cs typeface="Open Sans"/>
                <a:sym typeface="Open Sans"/>
              </a:rPr>
              <a:t>Lewisham</a:t>
            </a:r>
            <a:r>
              <a:rPr lang="en-US" sz="1200" dirty="0">
                <a:solidFill>
                  <a:schemeClr val="dk1"/>
                </a:solidFill>
                <a:highlight>
                  <a:schemeClr val="lt1"/>
                </a:highlight>
                <a:latin typeface="Open Sans"/>
                <a:ea typeface="Open Sans"/>
                <a:cs typeface="Open Sans"/>
                <a:sym typeface="Open Sans"/>
              </a:rPr>
              <a:t>, and Queen Elizabeth Hospital</a:t>
            </a:r>
          </a:p>
          <a:p>
            <a:pPr marL="171450" lvl="0" indent="-171450" algn="l" rtl="0">
              <a:lnSpc>
                <a:spcPct val="130000"/>
              </a:lnSpc>
              <a:buFont typeface="Arial" panose="020B0604020202020204" pitchFamily="34" charset="0"/>
              <a:buChar char="•"/>
            </a:pPr>
            <a:r>
              <a:rPr lang="en-US" sz="1200" dirty="0">
                <a:solidFill>
                  <a:schemeClr val="dk1"/>
                </a:solidFill>
                <a:highlight>
                  <a:schemeClr val="lt1"/>
                </a:highlight>
                <a:latin typeface="Open Sans"/>
                <a:ea typeface="Open Sans"/>
                <a:cs typeface="Open Sans"/>
                <a:sym typeface="Open Sans"/>
              </a:rPr>
              <a:t>Croydon University Hospital, Epsom and St </a:t>
            </a:r>
            <a:r>
              <a:rPr lang="en-US" sz="1200" dirty="0" err="1">
                <a:solidFill>
                  <a:schemeClr val="dk1"/>
                </a:solidFill>
                <a:highlight>
                  <a:schemeClr val="lt1"/>
                </a:highlight>
                <a:latin typeface="Open Sans"/>
                <a:ea typeface="Open Sans"/>
                <a:cs typeface="Open Sans"/>
                <a:sym typeface="Open Sans"/>
              </a:rPr>
              <a:t>Helier</a:t>
            </a:r>
            <a:r>
              <a:rPr lang="en-US" sz="1200" dirty="0">
                <a:solidFill>
                  <a:schemeClr val="dk1"/>
                </a:solidFill>
                <a:highlight>
                  <a:schemeClr val="lt1"/>
                </a:highlight>
                <a:latin typeface="Open Sans"/>
                <a:ea typeface="Open Sans"/>
                <a:cs typeface="Open Sans"/>
                <a:sym typeface="Open Sans"/>
              </a:rPr>
              <a:t> Trust, Royal Marsden</a:t>
            </a:r>
          </a:p>
          <a:p>
            <a:pPr marL="171450" lvl="0" indent="-171450" algn="l" rtl="0">
              <a:lnSpc>
                <a:spcPct val="130000"/>
              </a:lnSpc>
              <a:buFont typeface="Arial" panose="020B0604020202020204" pitchFamily="34" charset="0"/>
              <a:buChar char="•"/>
            </a:pPr>
            <a:endParaRPr lang="en-US" sz="1200" dirty="0">
              <a:solidFill>
                <a:schemeClr val="dk1"/>
              </a:solidFill>
              <a:highlight>
                <a:schemeClr val="lt1"/>
              </a:highlight>
              <a:latin typeface="Open Sans"/>
              <a:ea typeface="Open Sans"/>
              <a:cs typeface="Open Sans"/>
              <a:sym typeface="Open Sans"/>
            </a:endParaRPr>
          </a:p>
          <a:p>
            <a:pPr marL="171450" lvl="0" indent="-171450" algn="l" rtl="0">
              <a:lnSpc>
                <a:spcPct val="130000"/>
              </a:lnSpc>
              <a:buFont typeface="Arial" panose="020B0604020202020204" pitchFamily="34" charset="0"/>
              <a:buChar char="•"/>
            </a:pPr>
            <a:endParaRPr lang="en-GB" sz="1200" dirty="0">
              <a:solidFill>
                <a:schemeClr val="dk1"/>
              </a:solidFill>
              <a:highlight>
                <a:schemeClr val="lt1"/>
              </a:highlight>
              <a:latin typeface="Open Sans"/>
              <a:ea typeface="Open Sans"/>
              <a:cs typeface="Open Sans"/>
              <a:sym typeface="Open Sans"/>
            </a:endParaRPr>
          </a:p>
          <a:p>
            <a:pPr marL="171450" lvl="0" indent="-171450" algn="l" rtl="0">
              <a:lnSpc>
                <a:spcPct val="130000"/>
              </a:lnSpc>
              <a:spcBef>
                <a:spcPts val="1000"/>
              </a:spcBef>
              <a:spcAft>
                <a:spcPts val="1000"/>
              </a:spcAft>
              <a:buFont typeface="Arial" panose="020B0604020202020204" pitchFamily="34" charset="0"/>
              <a:buChar char="•"/>
            </a:pPr>
            <a:endParaRPr lang="en-GB" sz="1200" dirty="0">
              <a:solidFill>
                <a:schemeClr val="dk1"/>
              </a:solidFill>
              <a:highlight>
                <a:schemeClr val="lt1"/>
              </a:highlight>
              <a:latin typeface="Open Sans"/>
              <a:ea typeface="Open Sans"/>
              <a:cs typeface="Open Sans"/>
              <a:sym typeface="Open Sans"/>
            </a:endParaRPr>
          </a:p>
          <a:p>
            <a:pPr marL="171450" lvl="0" indent="-171450" algn="l" rtl="0">
              <a:lnSpc>
                <a:spcPct val="130000"/>
              </a:lnSpc>
              <a:spcBef>
                <a:spcPts val="1000"/>
              </a:spcBef>
              <a:spcAft>
                <a:spcPts val="1000"/>
              </a:spcAft>
              <a:buFont typeface="Arial" panose="020B0604020202020204" pitchFamily="34" charset="0"/>
              <a:buChar char="•"/>
            </a:pPr>
            <a:endParaRPr lang="en-GB" sz="1200" dirty="0">
              <a:solidFill>
                <a:schemeClr val="dk1"/>
              </a:solidFill>
              <a:highlight>
                <a:schemeClr val="lt1"/>
              </a:highlight>
              <a:latin typeface="Open Sans"/>
              <a:ea typeface="Open Sans"/>
              <a:cs typeface="Open Sans"/>
              <a:sym typeface="Open Sans"/>
            </a:endParaRPr>
          </a:p>
        </p:txBody>
      </p:sp>
      <p:sp>
        <p:nvSpPr>
          <p:cNvPr id="267" name="Google Shape;267;p37"/>
          <p:cNvSpPr txBox="1"/>
          <p:nvPr/>
        </p:nvSpPr>
        <p:spPr>
          <a:xfrm>
            <a:off x="0" y="-1200"/>
            <a:ext cx="7290000" cy="361200"/>
          </a:xfrm>
          <a:prstGeom prst="rect">
            <a:avLst/>
          </a:prstGeom>
          <a:solidFill>
            <a:schemeClr val="dk2"/>
          </a:solidFill>
          <a:ln>
            <a:noFill/>
          </a:ln>
        </p:spPr>
        <p:txBody>
          <a:bodyPr spcFirstLastPara="1" wrap="square" lIns="0" tIns="0" rIns="0" bIns="0" anchor="ctr" anchorCtr="0">
            <a:noAutofit/>
          </a:bodyPr>
          <a:lstStyle/>
          <a:p>
            <a:pPr marL="0" lvl="0" indent="0" algn="l" rtl="0">
              <a:spcBef>
                <a:spcPts val="0"/>
              </a:spcBef>
              <a:spcAft>
                <a:spcPts val="0"/>
              </a:spcAft>
              <a:buNone/>
            </a:pPr>
            <a:endParaRPr b="1" dirty="0">
              <a:solidFill>
                <a:srgbClr val="006278"/>
              </a:solidFill>
              <a:latin typeface="Open Sans"/>
              <a:ea typeface="Open Sans"/>
              <a:cs typeface="Open Sans"/>
              <a:sym typeface="Open Sans"/>
            </a:endParaRPr>
          </a:p>
          <a:p>
            <a:pPr marL="269999" lvl="0" indent="0" algn="l" rtl="0">
              <a:spcBef>
                <a:spcPts val="0"/>
              </a:spcBef>
              <a:spcAft>
                <a:spcPts val="0"/>
              </a:spcAft>
              <a:buNone/>
            </a:pPr>
            <a:r>
              <a:rPr lang="en-GB" sz="2400" b="1" dirty="0">
                <a:solidFill>
                  <a:schemeClr val="lt1"/>
                </a:solidFill>
                <a:latin typeface="Open Sans"/>
                <a:ea typeface="Open Sans"/>
                <a:cs typeface="Open Sans"/>
                <a:sym typeface="Open Sans"/>
              </a:rPr>
              <a:t>Achievements by Local Citizens Advice</a:t>
            </a:r>
            <a:endParaRPr sz="2400" b="1" dirty="0">
              <a:solidFill>
                <a:schemeClr val="lt1"/>
              </a:solidFill>
              <a:latin typeface="Open Sans"/>
              <a:ea typeface="Open Sans"/>
              <a:cs typeface="Open Sans"/>
              <a:sym typeface="Open Sans"/>
            </a:endParaRPr>
          </a:p>
          <a:p>
            <a:pPr marL="0" lvl="0" indent="0" algn="l" rtl="0">
              <a:spcBef>
                <a:spcPts val="0"/>
              </a:spcBef>
              <a:spcAft>
                <a:spcPts val="0"/>
              </a:spcAft>
              <a:buNone/>
            </a:pPr>
            <a:endParaRPr sz="1200" b="1" dirty="0">
              <a:solidFill>
                <a:srgbClr val="006278"/>
              </a:solidFill>
              <a:latin typeface="Open Sans"/>
              <a:ea typeface="Open Sans"/>
              <a:cs typeface="Open Sans"/>
              <a:sym typeface="Open Sans"/>
            </a:endParaRPr>
          </a:p>
        </p:txBody>
      </p:sp>
      <p:pic>
        <p:nvPicPr>
          <p:cNvPr id="3" name="Picture 2" descr="Green text on a white background&#10;&#10;Description automatically generated with medium confidence">
            <a:extLst>
              <a:ext uri="{FF2B5EF4-FFF2-40B4-BE49-F238E27FC236}">
                <a16:creationId xmlns:a16="http://schemas.microsoft.com/office/drawing/2014/main" id="{CE736FB9-9D83-BA12-B8C2-6EF697AA8BBB}"/>
              </a:ext>
            </a:extLst>
          </p:cNvPr>
          <p:cNvPicPr>
            <a:picLocks noChangeAspect="1"/>
          </p:cNvPicPr>
          <p:nvPr/>
        </p:nvPicPr>
        <p:blipFill rotWithShape="1">
          <a:blip r:embed="rId5"/>
          <a:srcRect t="23865" b="22211"/>
          <a:stretch/>
        </p:blipFill>
        <p:spPr>
          <a:xfrm>
            <a:off x="6006669" y="3176215"/>
            <a:ext cx="1283330" cy="622619"/>
          </a:xfrm>
          <a:prstGeom prst="rect">
            <a:avLst/>
          </a:prstGeom>
        </p:spPr>
      </p:pic>
      <p:pic>
        <p:nvPicPr>
          <p:cNvPr id="5" name="Picture 4">
            <a:extLst>
              <a:ext uri="{FF2B5EF4-FFF2-40B4-BE49-F238E27FC236}">
                <a16:creationId xmlns:a16="http://schemas.microsoft.com/office/drawing/2014/main" id="{B1F64A67-6064-4D30-46B2-8DB6AE9B83B0}"/>
              </a:ext>
            </a:extLst>
          </p:cNvPr>
          <p:cNvPicPr>
            <a:picLocks noChangeAspect="1"/>
          </p:cNvPicPr>
          <p:nvPr/>
        </p:nvPicPr>
        <p:blipFill rotWithShape="1">
          <a:blip r:embed="rId6"/>
          <a:srcRect l="969" r="3489"/>
          <a:stretch/>
        </p:blipFill>
        <p:spPr>
          <a:xfrm>
            <a:off x="3897932" y="1020001"/>
            <a:ext cx="3392067" cy="2296870"/>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hort report template | Inventive">
  <a:themeElements>
    <a:clrScheme name="Citizens Advice">
      <a:dk1>
        <a:srgbClr val="006278"/>
      </a:dk1>
      <a:lt1>
        <a:srgbClr val="FFFFFF"/>
      </a:lt1>
      <a:dk2>
        <a:srgbClr val="006278"/>
      </a:dk2>
      <a:lt2>
        <a:srgbClr val="FCCEBA"/>
      </a:lt2>
      <a:accent1>
        <a:srgbClr val="006278"/>
      </a:accent1>
      <a:accent2>
        <a:srgbClr val="FCCEBA"/>
      </a:accent2>
      <a:accent3>
        <a:srgbClr val="006278"/>
      </a:accent3>
      <a:accent4>
        <a:srgbClr val="F3BFA4"/>
      </a:accent4>
      <a:accent5>
        <a:srgbClr val="006278"/>
      </a:accent5>
      <a:accent6>
        <a:srgbClr val="006278"/>
      </a:accent6>
      <a:hlink>
        <a:srgbClr val="006278"/>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5959</Words>
  <Application>Microsoft Office PowerPoint</Application>
  <PresentationFormat>Custom</PresentationFormat>
  <Paragraphs>373</Paragraphs>
  <Slides>26</Slides>
  <Notes>23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26</vt:i4>
      </vt:variant>
    </vt:vector>
  </HeadingPairs>
  <TitlesOfParts>
    <vt:vector size="37" baseType="lpstr">
      <vt:lpstr>Arial</vt:lpstr>
      <vt:lpstr>Calibri</vt:lpstr>
      <vt:lpstr>Gill Sans MT</vt:lpstr>
      <vt:lpstr>noto sans</vt:lpstr>
      <vt:lpstr>Open Sans</vt:lpstr>
      <vt:lpstr>Open Sans ExtraBold</vt:lpstr>
      <vt:lpstr>Open Sans Medium</vt:lpstr>
      <vt:lpstr>source-serif-pro</vt:lpstr>
      <vt:lpstr>Simple Light</vt:lpstr>
      <vt:lpstr>Short report template | Inventive</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North West London IMD</vt:lpstr>
      <vt:lpstr>PowerPoint Presentation</vt:lpstr>
      <vt:lpstr>South West London IMD</vt:lpstr>
      <vt:lpstr>PowerPoint Presentation</vt:lpstr>
      <vt:lpstr>South East London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Sandbach</dc:creator>
  <cp:lastModifiedBy>James Sandbach</cp:lastModifiedBy>
  <cp:revision>5</cp:revision>
  <dcterms:modified xsi:type="dcterms:W3CDTF">2023-07-30T13:49:32Z</dcterms:modified>
</cp:coreProperties>
</file>