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5"/>
  </p:notesMasterIdLst>
  <p:sldIdLst>
    <p:sldId id="256" r:id="rId2"/>
    <p:sldId id="258" r:id="rId3"/>
    <p:sldId id="311" r:id="rId4"/>
    <p:sldId id="312" r:id="rId5"/>
    <p:sldId id="308" r:id="rId6"/>
    <p:sldId id="310" r:id="rId7"/>
    <p:sldId id="289" r:id="rId8"/>
    <p:sldId id="259" r:id="rId9"/>
    <p:sldId id="288" r:id="rId10"/>
    <p:sldId id="296" r:id="rId11"/>
    <p:sldId id="313" r:id="rId12"/>
    <p:sldId id="257" r:id="rId13"/>
    <p:sldId id="306"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37CE3C-B4B5-416C-A772-7D3550C117A1}" v="9" dt="2022-11-20T13:19:40.393"/>
  </p1510:revLst>
</p1510:revInfo>
</file>

<file path=ppt/tableStyles.xml><?xml version="1.0" encoding="utf-8"?>
<a:tblStyleLst xmlns:a="http://schemas.openxmlformats.org/drawingml/2006/main" def="{82117728-01F1-4EBA-AE1E-9459EB980606}">
  <a:tblStyle styleId="{82117728-01F1-4EBA-AE1E-9459EB98060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24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Sandbach" userId="34f71559f42f4e8e" providerId="LiveId" clId="{8F37CE3C-B4B5-416C-A772-7D3550C117A1}"/>
    <pc:docChg chg="undo custSel addSld delSld modSld sldOrd">
      <pc:chgData name="James Sandbach" userId="34f71559f42f4e8e" providerId="LiveId" clId="{8F37CE3C-B4B5-416C-A772-7D3550C117A1}" dt="2022-11-20T13:30:02.472" v="374" actId="20577"/>
      <pc:docMkLst>
        <pc:docMk/>
      </pc:docMkLst>
      <pc:sldChg chg="modSp mod">
        <pc:chgData name="James Sandbach" userId="34f71559f42f4e8e" providerId="LiveId" clId="{8F37CE3C-B4B5-416C-A772-7D3550C117A1}" dt="2022-11-20T13:14:18" v="191" actId="20577"/>
        <pc:sldMkLst>
          <pc:docMk/>
          <pc:sldMk cId="0" sldId="257"/>
        </pc:sldMkLst>
        <pc:spChg chg="mod">
          <ac:chgData name="James Sandbach" userId="34f71559f42f4e8e" providerId="LiveId" clId="{8F37CE3C-B4B5-416C-A772-7D3550C117A1}" dt="2022-11-20T13:14:18" v="191" actId="20577"/>
          <ac:spMkLst>
            <pc:docMk/>
            <pc:sldMk cId="0" sldId="257"/>
            <ac:spMk id="5" creationId="{25C9E198-DC36-4925-ABDB-C3E4E1116968}"/>
          </ac:spMkLst>
        </pc:spChg>
        <pc:picChg chg="mod">
          <ac:chgData name="James Sandbach" userId="34f71559f42f4e8e" providerId="LiveId" clId="{8F37CE3C-B4B5-416C-A772-7D3550C117A1}" dt="2022-11-20T13:10:49.017" v="72" actId="1076"/>
          <ac:picMkLst>
            <pc:docMk/>
            <pc:sldMk cId="0" sldId="257"/>
            <ac:picMk id="3" creationId="{E09363DA-2379-4A96-BE0F-E6233C0EED2B}"/>
          </ac:picMkLst>
        </pc:picChg>
      </pc:sldChg>
      <pc:sldChg chg="modSp mod">
        <pc:chgData name="James Sandbach" userId="34f71559f42f4e8e" providerId="LiveId" clId="{8F37CE3C-B4B5-416C-A772-7D3550C117A1}" dt="2022-11-20T13:30:02.472" v="374" actId="20577"/>
        <pc:sldMkLst>
          <pc:docMk/>
          <pc:sldMk cId="2408576556" sldId="296"/>
        </pc:sldMkLst>
        <pc:spChg chg="mod">
          <ac:chgData name="James Sandbach" userId="34f71559f42f4e8e" providerId="LiveId" clId="{8F37CE3C-B4B5-416C-A772-7D3550C117A1}" dt="2022-11-20T13:30:02.472" v="374" actId="20577"/>
          <ac:spMkLst>
            <pc:docMk/>
            <pc:sldMk cId="2408576556" sldId="296"/>
            <ac:spMk id="107" creationId="{00000000-0000-0000-0000-000000000000}"/>
          </ac:spMkLst>
        </pc:spChg>
      </pc:sldChg>
      <pc:sldChg chg="del">
        <pc:chgData name="James Sandbach" userId="34f71559f42f4e8e" providerId="LiveId" clId="{8F37CE3C-B4B5-416C-A772-7D3550C117A1}" dt="2022-11-20T13:18:57.706" v="234" actId="47"/>
        <pc:sldMkLst>
          <pc:docMk/>
          <pc:sldMk cId="4160430219" sldId="305"/>
        </pc:sldMkLst>
      </pc:sldChg>
      <pc:sldChg chg="addSp delSp modSp mod ord">
        <pc:chgData name="James Sandbach" userId="34f71559f42f4e8e" providerId="LiveId" clId="{8F37CE3C-B4B5-416C-A772-7D3550C117A1}" dt="2022-11-20T13:20:45.911" v="291" actId="20577"/>
        <pc:sldMkLst>
          <pc:docMk/>
          <pc:sldMk cId="4051820248" sldId="306"/>
        </pc:sldMkLst>
        <pc:spChg chg="mod">
          <ac:chgData name="James Sandbach" userId="34f71559f42f4e8e" providerId="LiveId" clId="{8F37CE3C-B4B5-416C-A772-7D3550C117A1}" dt="2022-11-20T13:19:21.207" v="238" actId="14100"/>
          <ac:spMkLst>
            <pc:docMk/>
            <pc:sldMk cId="4051820248" sldId="306"/>
            <ac:spMk id="2" creationId="{9E2D43F7-42E0-4E98-B6B6-E9AA334F133B}"/>
          </ac:spMkLst>
        </pc:spChg>
        <pc:spChg chg="add del mod">
          <ac:chgData name="James Sandbach" userId="34f71559f42f4e8e" providerId="LiveId" clId="{8F37CE3C-B4B5-416C-A772-7D3550C117A1}" dt="2022-11-20T13:16:11.413" v="202"/>
          <ac:spMkLst>
            <pc:docMk/>
            <pc:sldMk cId="4051820248" sldId="306"/>
            <ac:spMk id="4" creationId="{BE9510B1-99B5-0701-65F9-38606D6A55C4}"/>
          </ac:spMkLst>
        </pc:spChg>
        <pc:spChg chg="add del mod">
          <ac:chgData name="James Sandbach" userId="34f71559f42f4e8e" providerId="LiveId" clId="{8F37CE3C-B4B5-416C-A772-7D3550C117A1}" dt="2022-11-20T13:19:55.559" v="277"/>
          <ac:spMkLst>
            <pc:docMk/>
            <pc:sldMk cId="4051820248" sldId="306"/>
            <ac:spMk id="8" creationId="{859100FF-8D33-107F-3D79-2C9C9CDF11E4}"/>
          </ac:spMkLst>
        </pc:spChg>
        <pc:spChg chg="add mod">
          <ac:chgData name="James Sandbach" userId="34f71559f42f4e8e" providerId="LiveId" clId="{8F37CE3C-B4B5-416C-A772-7D3550C117A1}" dt="2022-11-20T13:20:45.911" v="291" actId="20577"/>
          <ac:spMkLst>
            <pc:docMk/>
            <pc:sldMk cId="4051820248" sldId="306"/>
            <ac:spMk id="9" creationId="{0F8D1D9B-92D2-2DF9-D8EF-70D09AE2B4E5}"/>
          </ac:spMkLst>
        </pc:spChg>
        <pc:picChg chg="add mod">
          <ac:chgData name="James Sandbach" userId="34f71559f42f4e8e" providerId="LiveId" clId="{8F37CE3C-B4B5-416C-A772-7D3550C117A1}" dt="2022-11-20T13:19:14.328" v="236" actId="1076"/>
          <ac:picMkLst>
            <pc:docMk/>
            <pc:sldMk cId="4051820248" sldId="306"/>
            <ac:picMk id="3" creationId="{8FFBBCFE-CB22-0D22-A610-85F223FE0D23}"/>
          </ac:picMkLst>
        </pc:picChg>
        <pc:picChg chg="mod">
          <ac:chgData name="James Sandbach" userId="34f71559f42f4e8e" providerId="LiveId" clId="{8F37CE3C-B4B5-416C-A772-7D3550C117A1}" dt="2022-11-20T13:17:59.129" v="220" actId="14100"/>
          <ac:picMkLst>
            <pc:docMk/>
            <pc:sldMk cId="4051820248" sldId="306"/>
            <ac:picMk id="5" creationId="{8DD807A4-9CB7-41BA-A00B-376377D2B263}"/>
          </ac:picMkLst>
        </pc:picChg>
        <pc:picChg chg="add mod modCrop">
          <ac:chgData name="James Sandbach" userId="34f71559f42f4e8e" providerId="LiveId" clId="{8F37CE3C-B4B5-416C-A772-7D3550C117A1}" dt="2022-11-20T13:17:13.024" v="212" actId="1076"/>
          <ac:picMkLst>
            <pc:docMk/>
            <pc:sldMk cId="4051820248" sldId="306"/>
            <ac:picMk id="7" creationId="{B5C6F221-01A8-9C59-8ED8-99F931CDF5D8}"/>
          </ac:picMkLst>
        </pc:picChg>
      </pc:sldChg>
      <pc:sldChg chg="del">
        <pc:chgData name="James Sandbach" userId="34f71559f42f4e8e" providerId="LiveId" clId="{8F37CE3C-B4B5-416C-A772-7D3550C117A1}" dt="2022-11-20T13:19:01.974" v="235" actId="47"/>
        <pc:sldMkLst>
          <pc:docMk/>
          <pc:sldMk cId="2112549951" sldId="307"/>
        </pc:sldMkLst>
      </pc:sldChg>
      <pc:sldChg chg="addSp delSp modSp add mod">
        <pc:chgData name="James Sandbach" userId="34f71559f42f4e8e" providerId="LiveId" clId="{8F37CE3C-B4B5-416C-A772-7D3550C117A1}" dt="2022-11-20T13:10:07.545" v="70" actId="20577"/>
        <pc:sldMkLst>
          <pc:docMk/>
          <pc:sldMk cId="1982490613" sldId="313"/>
        </pc:sldMkLst>
        <pc:spChg chg="add del mod">
          <ac:chgData name="James Sandbach" userId="34f71559f42f4e8e" providerId="LiveId" clId="{8F37CE3C-B4B5-416C-A772-7D3550C117A1}" dt="2022-11-20T13:09:43.110" v="66"/>
          <ac:spMkLst>
            <pc:docMk/>
            <pc:sldMk cId="1982490613" sldId="313"/>
            <ac:spMk id="10" creationId="{295FDAD6-0F9F-B179-F8F3-7B533B46858A}"/>
          </ac:spMkLst>
        </pc:spChg>
        <pc:spChg chg="add del mod">
          <ac:chgData name="James Sandbach" userId="34f71559f42f4e8e" providerId="LiveId" clId="{8F37CE3C-B4B5-416C-A772-7D3550C117A1}" dt="2022-11-20T13:09:43.111" v="68"/>
          <ac:spMkLst>
            <pc:docMk/>
            <pc:sldMk cId="1982490613" sldId="313"/>
            <ac:spMk id="11" creationId="{354ED864-5D96-8C31-9B2A-27420C4E3E4B}"/>
          </ac:spMkLst>
        </pc:spChg>
        <pc:spChg chg="add mod">
          <ac:chgData name="James Sandbach" userId="34f71559f42f4e8e" providerId="LiveId" clId="{8F37CE3C-B4B5-416C-A772-7D3550C117A1}" dt="2022-11-20T13:10:07.545" v="70" actId="20577"/>
          <ac:spMkLst>
            <pc:docMk/>
            <pc:sldMk cId="1982490613" sldId="313"/>
            <ac:spMk id="12" creationId="{776A4051-36E6-1C22-21D3-87971674FE94}"/>
          </ac:spMkLst>
        </pc:spChg>
        <pc:spChg chg="mod">
          <ac:chgData name="James Sandbach" userId="34f71559f42f4e8e" providerId="LiveId" clId="{8F37CE3C-B4B5-416C-A772-7D3550C117A1}" dt="2022-11-20T12:59:04.625" v="28" actId="14100"/>
          <ac:spMkLst>
            <pc:docMk/>
            <pc:sldMk cId="1982490613" sldId="313"/>
            <ac:spMk id="106" creationId="{00000000-0000-0000-0000-000000000000}"/>
          </ac:spMkLst>
        </pc:spChg>
        <pc:spChg chg="mod">
          <ac:chgData name="James Sandbach" userId="34f71559f42f4e8e" providerId="LiveId" clId="{8F37CE3C-B4B5-416C-A772-7D3550C117A1}" dt="2022-11-20T12:58:42.867" v="21" actId="20577"/>
          <ac:spMkLst>
            <pc:docMk/>
            <pc:sldMk cId="1982490613" sldId="313"/>
            <ac:spMk id="107" creationId="{00000000-0000-0000-0000-000000000000}"/>
          </ac:spMkLst>
        </pc:spChg>
        <pc:picChg chg="add mod">
          <ac:chgData name="James Sandbach" userId="34f71559f42f4e8e" providerId="LiveId" clId="{8F37CE3C-B4B5-416C-A772-7D3550C117A1}" dt="2022-11-20T12:59:09.456" v="30" actId="14100"/>
          <ac:picMkLst>
            <pc:docMk/>
            <pc:sldMk cId="1982490613" sldId="313"/>
            <ac:picMk id="3" creationId="{64795C81-4F7E-B419-4774-3FD4AFE50156}"/>
          </ac:picMkLst>
        </pc:picChg>
        <pc:picChg chg="add mod">
          <ac:chgData name="James Sandbach" userId="34f71559f42f4e8e" providerId="LiveId" clId="{8F37CE3C-B4B5-416C-A772-7D3550C117A1}" dt="2022-11-20T13:04:54.776" v="41" actId="1076"/>
          <ac:picMkLst>
            <pc:docMk/>
            <pc:sldMk cId="1982490613" sldId="313"/>
            <ac:picMk id="5" creationId="{CAFC28F0-D4CF-18B6-6530-776722C69F81}"/>
          </ac:picMkLst>
        </pc:picChg>
        <pc:picChg chg="add mod">
          <ac:chgData name="James Sandbach" userId="34f71559f42f4e8e" providerId="LiveId" clId="{8F37CE3C-B4B5-416C-A772-7D3550C117A1}" dt="2022-11-20T13:05:04.410" v="45" actId="14100"/>
          <ac:picMkLst>
            <pc:docMk/>
            <pc:sldMk cId="1982490613" sldId="313"/>
            <ac:picMk id="7" creationId="{1EE5DDF9-7522-E67A-7EFF-44DD227602B1}"/>
          </ac:picMkLst>
        </pc:picChg>
        <pc:picChg chg="add mod">
          <ac:chgData name="James Sandbach" userId="34f71559f42f4e8e" providerId="LiveId" clId="{8F37CE3C-B4B5-416C-A772-7D3550C117A1}" dt="2022-11-20T13:08:27.368" v="55" actId="14100"/>
          <ac:picMkLst>
            <pc:docMk/>
            <pc:sldMk cId="1982490613" sldId="313"/>
            <ac:picMk id="9" creationId="{A89168A0-FCD3-2764-700B-8EDAA73A5C13}"/>
          </ac:picMkLst>
        </pc:picChg>
      </pc:sldChg>
      <pc:sldMasterChg chg="delSldLayout">
        <pc:chgData name="James Sandbach" userId="34f71559f42f4e8e" providerId="LiveId" clId="{8F37CE3C-B4B5-416C-A772-7D3550C117A1}" dt="2022-11-20T13:19:01.974" v="235" actId="47"/>
        <pc:sldMasterMkLst>
          <pc:docMk/>
          <pc:sldMasterMk cId="0" sldId="2147483670"/>
        </pc:sldMasterMkLst>
        <pc:sldLayoutChg chg="del">
          <pc:chgData name="James Sandbach" userId="34f71559f42f4e8e" providerId="LiveId" clId="{8F37CE3C-B4B5-416C-A772-7D3550C117A1}" dt="2022-11-20T13:19:01.974" v="235" actId="47"/>
          <pc:sldLayoutMkLst>
            <pc:docMk/>
            <pc:sldMasterMk cId="0" sldId="2147483670"/>
            <pc:sldLayoutMk cId="4124131456"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4345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34861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d3d05cc9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d3d05cc9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1eb2037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1eb2037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Open Sans"/>
              <a:buChar char="-"/>
            </a:pPr>
            <a:r>
              <a:rPr lang="en-US" sz="1100" b="0" dirty="0">
                <a:solidFill>
                  <a:schemeClr val="accent5">
                    <a:lumMod val="50000"/>
                  </a:schemeClr>
                </a:solidFill>
              </a:rPr>
              <a:t>People on low incomes are already twice as likely to be unable to afford their energy bills, with 1 in 12 unable to afford their bills even after cutting back on other essential</a:t>
            </a:r>
            <a:br>
              <a:rPr lang="en-US" sz="1100" b="0" dirty="0">
                <a:solidFill>
                  <a:schemeClr val="accent5">
                    <a:lumMod val="50000"/>
                  </a:schemeClr>
                </a:solidFill>
              </a:rPr>
            </a:br>
            <a:r>
              <a:rPr lang="en-US" sz="1100" b="0" dirty="0">
                <a:solidFill>
                  <a:schemeClr val="accent5">
                    <a:lumMod val="50000"/>
                  </a:schemeClr>
                </a:solidFill>
              </a:rPr>
              <a:t>spending (compared to 1 in 24 for people on higher incomes).</a:t>
            </a:r>
            <a:br>
              <a:rPr lang="en-US" sz="1100" b="0" dirty="0">
                <a:solidFill>
                  <a:schemeClr val="accent5">
                    <a:lumMod val="50000"/>
                  </a:schemeClr>
                </a:solidFill>
              </a:rPr>
            </a:br>
            <a:br>
              <a:rPr lang="en-US" sz="1100" b="0" dirty="0">
                <a:solidFill>
                  <a:schemeClr val="accent5">
                    <a:lumMod val="50000"/>
                  </a:schemeClr>
                </a:solidFill>
              </a:rPr>
            </a:br>
            <a:r>
              <a:rPr lang="en-US" sz="1100" b="0" dirty="0">
                <a:solidFill>
                  <a:schemeClr val="accent5">
                    <a:lumMod val="50000"/>
                  </a:schemeClr>
                </a:solidFill>
              </a:rPr>
              <a:t>From April, nearly half (47%) of people on low incomes predict</a:t>
            </a:r>
            <a:br>
              <a:rPr lang="en-US" sz="1100" b="0" dirty="0">
                <a:solidFill>
                  <a:schemeClr val="accent5">
                    <a:lumMod val="50000"/>
                  </a:schemeClr>
                </a:solidFill>
              </a:rPr>
            </a:br>
            <a:r>
              <a:rPr lang="en-US" sz="1100" b="0" dirty="0">
                <a:solidFill>
                  <a:schemeClr val="accent5">
                    <a:lumMod val="50000"/>
                  </a:schemeClr>
                </a:solidFill>
              </a:rPr>
              <a:t>they will have to fall behind on essential bills, or have to cut back </a:t>
            </a:r>
            <a:br>
              <a:rPr lang="en-US" sz="1100" b="0" dirty="0">
                <a:solidFill>
                  <a:schemeClr val="accent5">
                    <a:lumMod val="50000"/>
                  </a:schemeClr>
                </a:solidFill>
              </a:rPr>
            </a:br>
            <a:r>
              <a:rPr lang="en-US" sz="1100" b="0" dirty="0">
                <a:solidFill>
                  <a:schemeClr val="accent5">
                    <a:lumMod val="50000"/>
                  </a:schemeClr>
                </a:solidFill>
              </a:rPr>
              <a:t>on essential spending. This is compared to a quarter (25%) of people</a:t>
            </a:r>
            <a:br>
              <a:rPr lang="en-US" sz="1100" b="0" dirty="0">
                <a:solidFill>
                  <a:schemeClr val="accent5">
                    <a:lumMod val="50000"/>
                  </a:schemeClr>
                </a:solidFill>
              </a:rPr>
            </a:br>
            <a:r>
              <a:rPr lang="en-US" sz="1100" b="0" dirty="0">
                <a:solidFill>
                  <a:schemeClr val="accent5">
                    <a:lumMod val="50000"/>
                  </a:schemeClr>
                </a:solidFill>
              </a:rPr>
              <a:t>on higher incomes.</a:t>
            </a:r>
            <a:endParaRPr lang="en-US" dirty="0">
              <a:solidFill>
                <a:schemeClr val="dk1"/>
              </a:solidFill>
              <a:highlight>
                <a:srgbClr val="F2F6F9"/>
              </a:highlight>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1eb2037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1eb2037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Open Sans"/>
              <a:buChar char="-"/>
            </a:pPr>
            <a:r>
              <a:rPr lang="en-US" sz="1100" b="0" dirty="0">
                <a:solidFill>
                  <a:schemeClr val="accent5">
                    <a:lumMod val="50000"/>
                  </a:schemeClr>
                </a:solidFill>
              </a:rPr>
              <a:t>People on low incomes are already twice as likely to be unable to afford their energy bills, with 1 in 12 unable to afford their bills even after cutting back on other essential</a:t>
            </a:r>
            <a:br>
              <a:rPr lang="en-US" sz="1100" b="0" dirty="0">
                <a:solidFill>
                  <a:schemeClr val="accent5">
                    <a:lumMod val="50000"/>
                  </a:schemeClr>
                </a:solidFill>
              </a:rPr>
            </a:br>
            <a:r>
              <a:rPr lang="en-US" sz="1100" b="0" dirty="0">
                <a:solidFill>
                  <a:schemeClr val="accent5">
                    <a:lumMod val="50000"/>
                  </a:schemeClr>
                </a:solidFill>
              </a:rPr>
              <a:t>spending (compared to 1 in 24 for people on higher incomes).</a:t>
            </a:r>
            <a:br>
              <a:rPr lang="en-US" sz="1100" b="0" dirty="0">
                <a:solidFill>
                  <a:schemeClr val="accent5">
                    <a:lumMod val="50000"/>
                  </a:schemeClr>
                </a:solidFill>
              </a:rPr>
            </a:br>
            <a:br>
              <a:rPr lang="en-US" sz="1100" b="0" dirty="0">
                <a:solidFill>
                  <a:schemeClr val="accent5">
                    <a:lumMod val="50000"/>
                  </a:schemeClr>
                </a:solidFill>
              </a:rPr>
            </a:br>
            <a:r>
              <a:rPr lang="en-US" sz="1100" b="0" dirty="0">
                <a:solidFill>
                  <a:schemeClr val="accent5">
                    <a:lumMod val="50000"/>
                  </a:schemeClr>
                </a:solidFill>
              </a:rPr>
              <a:t>From April, nearly half (47%) of people on low incomes predict</a:t>
            </a:r>
            <a:br>
              <a:rPr lang="en-US" sz="1100" b="0" dirty="0">
                <a:solidFill>
                  <a:schemeClr val="accent5">
                    <a:lumMod val="50000"/>
                  </a:schemeClr>
                </a:solidFill>
              </a:rPr>
            </a:br>
            <a:r>
              <a:rPr lang="en-US" sz="1100" b="0" dirty="0">
                <a:solidFill>
                  <a:schemeClr val="accent5">
                    <a:lumMod val="50000"/>
                  </a:schemeClr>
                </a:solidFill>
              </a:rPr>
              <a:t>they will have to fall behind on essential bills, or have to cut back </a:t>
            </a:r>
            <a:br>
              <a:rPr lang="en-US" sz="1100" b="0" dirty="0">
                <a:solidFill>
                  <a:schemeClr val="accent5">
                    <a:lumMod val="50000"/>
                  </a:schemeClr>
                </a:solidFill>
              </a:rPr>
            </a:br>
            <a:r>
              <a:rPr lang="en-US" sz="1100" b="0" dirty="0">
                <a:solidFill>
                  <a:schemeClr val="accent5">
                    <a:lumMod val="50000"/>
                  </a:schemeClr>
                </a:solidFill>
              </a:rPr>
              <a:t>on essential spending. This is compared to a quarter (25%) of people</a:t>
            </a:r>
            <a:br>
              <a:rPr lang="en-US" sz="1100" b="0" dirty="0">
                <a:solidFill>
                  <a:schemeClr val="accent5">
                    <a:lumMod val="50000"/>
                  </a:schemeClr>
                </a:solidFill>
              </a:rPr>
            </a:br>
            <a:r>
              <a:rPr lang="en-US" sz="1100" b="0" dirty="0">
                <a:solidFill>
                  <a:schemeClr val="accent5">
                    <a:lumMod val="50000"/>
                  </a:schemeClr>
                </a:solidFill>
              </a:rPr>
              <a:t>on higher incomes.</a:t>
            </a:r>
            <a:endParaRPr lang="en-US" dirty="0">
              <a:solidFill>
                <a:schemeClr val="dk1"/>
              </a:solidFill>
              <a:highlight>
                <a:srgbClr val="F2F6F9"/>
              </a:highlight>
              <a:latin typeface="Open Sans"/>
              <a:ea typeface="Open Sans"/>
              <a:cs typeface="Open Sans"/>
              <a:sym typeface="Open Sans"/>
            </a:endParaRPr>
          </a:p>
        </p:txBody>
      </p:sp>
    </p:spTree>
    <p:extLst>
      <p:ext uri="{BB962C8B-B14F-4D97-AF65-F5344CB8AC3E}">
        <p14:creationId xmlns:p14="http://schemas.microsoft.com/office/powerpoint/2010/main" val="4123494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1eb2037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1eb2037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Open Sans"/>
              <a:buChar char="-"/>
            </a:pPr>
            <a:r>
              <a:rPr lang="en-US" sz="1100" b="0" dirty="0">
                <a:solidFill>
                  <a:schemeClr val="accent5">
                    <a:lumMod val="50000"/>
                  </a:schemeClr>
                </a:solidFill>
              </a:rPr>
              <a:t>People on low incomes are already twice as likely to be unable to afford their energy bills, with 1 in 12 unable to afford their bills even after cutting back on other essential</a:t>
            </a:r>
            <a:br>
              <a:rPr lang="en-US" sz="1100" b="0" dirty="0">
                <a:solidFill>
                  <a:schemeClr val="accent5">
                    <a:lumMod val="50000"/>
                  </a:schemeClr>
                </a:solidFill>
              </a:rPr>
            </a:br>
            <a:r>
              <a:rPr lang="en-US" sz="1100" b="0" dirty="0">
                <a:solidFill>
                  <a:schemeClr val="accent5">
                    <a:lumMod val="50000"/>
                  </a:schemeClr>
                </a:solidFill>
              </a:rPr>
              <a:t>spending (compared to 1 in 24 for people on higher incomes).</a:t>
            </a:r>
            <a:br>
              <a:rPr lang="en-US" sz="1100" b="0" dirty="0">
                <a:solidFill>
                  <a:schemeClr val="accent5">
                    <a:lumMod val="50000"/>
                  </a:schemeClr>
                </a:solidFill>
              </a:rPr>
            </a:br>
            <a:br>
              <a:rPr lang="en-US" sz="1100" b="0" dirty="0">
                <a:solidFill>
                  <a:schemeClr val="accent5">
                    <a:lumMod val="50000"/>
                  </a:schemeClr>
                </a:solidFill>
              </a:rPr>
            </a:br>
            <a:r>
              <a:rPr lang="en-US" sz="1100" b="0" dirty="0">
                <a:solidFill>
                  <a:schemeClr val="accent5">
                    <a:lumMod val="50000"/>
                  </a:schemeClr>
                </a:solidFill>
              </a:rPr>
              <a:t>From April, nearly half (47%) of people on low incomes predict</a:t>
            </a:r>
            <a:br>
              <a:rPr lang="en-US" sz="1100" b="0" dirty="0">
                <a:solidFill>
                  <a:schemeClr val="accent5">
                    <a:lumMod val="50000"/>
                  </a:schemeClr>
                </a:solidFill>
              </a:rPr>
            </a:br>
            <a:r>
              <a:rPr lang="en-US" sz="1100" b="0" dirty="0">
                <a:solidFill>
                  <a:schemeClr val="accent5">
                    <a:lumMod val="50000"/>
                  </a:schemeClr>
                </a:solidFill>
              </a:rPr>
              <a:t>they will have to fall behind on essential bills, or have to cut back </a:t>
            </a:r>
            <a:br>
              <a:rPr lang="en-US" sz="1100" b="0" dirty="0">
                <a:solidFill>
                  <a:schemeClr val="accent5">
                    <a:lumMod val="50000"/>
                  </a:schemeClr>
                </a:solidFill>
              </a:rPr>
            </a:br>
            <a:r>
              <a:rPr lang="en-US" sz="1100" b="0" dirty="0">
                <a:solidFill>
                  <a:schemeClr val="accent5">
                    <a:lumMod val="50000"/>
                  </a:schemeClr>
                </a:solidFill>
              </a:rPr>
              <a:t>on essential spending. This is compared to a quarter (25%) of people</a:t>
            </a:r>
            <a:br>
              <a:rPr lang="en-US" sz="1100" b="0" dirty="0">
                <a:solidFill>
                  <a:schemeClr val="accent5">
                    <a:lumMod val="50000"/>
                  </a:schemeClr>
                </a:solidFill>
              </a:rPr>
            </a:br>
            <a:r>
              <a:rPr lang="en-US" sz="1100" b="0" dirty="0">
                <a:solidFill>
                  <a:schemeClr val="accent5">
                    <a:lumMod val="50000"/>
                  </a:schemeClr>
                </a:solidFill>
              </a:rPr>
              <a:t>on higher incomes.</a:t>
            </a:r>
            <a:endParaRPr lang="en-US" dirty="0">
              <a:solidFill>
                <a:schemeClr val="dk1"/>
              </a:solidFill>
              <a:highlight>
                <a:srgbClr val="F2F6F9"/>
              </a:highlight>
              <a:latin typeface="Open Sans"/>
              <a:ea typeface="Open Sans"/>
              <a:cs typeface="Open Sans"/>
              <a:sym typeface="Open Sans"/>
            </a:endParaRPr>
          </a:p>
        </p:txBody>
      </p:sp>
    </p:spTree>
    <p:extLst>
      <p:ext uri="{BB962C8B-B14F-4D97-AF65-F5344CB8AC3E}">
        <p14:creationId xmlns:p14="http://schemas.microsoft.com/office/powerpoint/2010/main" val="137405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1eb2037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1eb2037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Open Sans"/>
              <a:buChar char="-"/>
            </a:pPr>
            <a:r>
              <a:rPr lang="en-US" sz="1100" b="0" dirty="0">
                <a:solidFill>
                  <a:schemeClr val="accent5">
                    <a:lumMod val="50000"/>
                  </a:schemeClr>
                </a:solidFill>
              </a:rPr>
              <a:t>People on low incomes are already twice as likely to be unable to afford their energy bills, with 1 in 12 unable to afford their bills even after cutting back on other essential</a:t>
            </a:r>
            <a:br>
              <a:rPr lang="en-US" sz="1100" b="0" dirty="0">
                <a:solidFill>
                  <a:schemeClr val="accent5">
                    <a:lumMod val="50000"/>
                  </a:schemeClr>
                </a:solidFill>
              </a:rPr>
            </a:br>
            <a:r>
              <a:rPr lang="en-US" sz="1100" b="0" dirty="0">
                <a:solidFill>
                  <a:schemeClr val="accent5">
                    <a:lumMod val="50000"/>
                  </a:schemeClr>
                </a:solidFill>
              </a:rPr>
              <a:t>spending (compared to 1 in 24 for people on higher incomes).</a:t>
            </a:r>
            <a:br>
              <a:rPr lang="en-US" sz="1100" b="0" dirty="0">
                <a:solidFill>
                  <a:schemeClr val="accent5">
                    <a:lumMod val="50000"/>
                  </a:schemeClr>
                </a:solidFill>
              </a:rPr>
            </a:br>
            <a:br>
              <a:rPr lang="en-US" sz="1100" b="0" dirty="0">
                <a:solidFill>
                  <a:schemeClr val="accent5">
                    <a:lumMod val="50000"/>
                  </a:schemeClr>
                </a:solidFill>
              </a:rPr>
            </a:br>
            <a:r>
              <a:rPr lang="en-US" sz="1100" b="0" dirty="0">
                <a:solidFill>
                  <a:schemeClr val="accent5">
                    <a:lumMod val="50000"/>
                  </a:schemeClr>
                </a:solidFill>
              </a:rPr>
              <a:t>From April, nearly half (47%) of people on low incomes predict</a:t>
            </a:r>
            <a:br>
              <a:rPr lang="en-US" sz="1100" b="0" dirty="0">
                <a:solidFill>
                  <a:schemeClr val="accent5">
                    <a:lumMod val="50000"/>
                  </a:schemeClr>
                </a:solidFill>
              </a:rPr>
            </a:br>
            <a:r>
              <a:rPr lang="en-US" sz="1100" b="0" dirty="0">
                <a:solidFill>
                  <a:schemeClr val="accent5">
                    <a:lumMod val="50000"/>
                  </a:schemeClr>
                </a:solidFill>
              </a:rPr>
              <a:t>they will have to fall behind on essential bills, or have to cut back </a:t>
            </a:r>
            <a:br>
              <a:rPr lang="en-US" sz="1100" b="0" dirty="0">
                <a:solidFill>
                  <a:schemeClr val="accent5">
                    <a:lumMod val="50000"/>
                  </a:schemeClr>
                </a:solidFill>
              </a:rPr>
            </a:br>
            <a:r>
              <a:rPr lang="en-US" sz="1100" b="0" dirty="0">
                <a:solidFill>
                  <a:schemeClr val="accent5">
                    <a:lumMod val="50000"/>
                  </a:schemeClr>
                </a:solidFill>
              </a:rPr>
              <a:t>on essential spending. This is compared to a quarter (25%) of people</a:t>
            </a:r>
            <a:br>
              <a:rPr lang="en-US" sz="1100" b="0" dirty="0">
                <a:solidFill>
                  <a:schemeClr val="accent5">
                    <a:lumMod val="50000"/>
                  </a:schemeClr>
                </a:solidFill>
              </a:rPr>
            </a:br>
            <a:r>
              <a:rPr lang="en-US" sz="1100" b="0" dirty="0">
                <a:solidFill>
                  <a:schemeClr val="accent5">
                    <a:lumMod val="50000"/>
                  </a:schemeClr>
                </a:solidFill>
              </a:rPr>
              <a:t>on higher incomes.</a:t>
            </a:r>
            <a:endParaRPr lang="en-US" dirty="0">
              <a:solidFill>
                <a:schemeClr val="dk1"/>
              </a:solidFill>
              <a:highlight>
                <a:srgbClr val="F2F6F9"/>
              </a:highlight>
              <a:latin typeface="Open Sans"/>
              <a:ea typeface="Open Sans"/>
              <a:cs typeface="Open Sans"/>
              <a:sym typeface="Open Sans"/>
            </a:endParaRPr>
          </a:p>
        </p:txBody>
      </p:sp>
    </p:spTree>
    <p:extLst>
      <p:ext uri="{BB962C8B-B14F-4D97-AF65-F5344CB8AC3E}">
        <p14:creationId xmlns:p14="http://schemas.microsoft.com/office/powerpoint/2010/main" val="1027667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1eb2037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1eb2037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Open Sans"/>
              <a:buChar char="-"/>
            </a:pPr>
            <a:r>
              <a:rPr lang="en-US" sz="1100" b="0" dirty="0">
                <a:solidFill>
                  <a:schemeClr val="accent5">
                    <a:lumMod val="50000"/>
                  </a:schemeClr>
                </a:solidFill>
              </a:rPr>
              <a:t>People on low incomes are already twice as likely to be unable to afford their energy bills, with 1 in 12 unable to afford their bills even after cutting back on other essential</a:t>
            </a:r>
            <a:br>
              <a:rPr lang="en-US" sz="1100" b="0" dirty="0">
                <a:solidFill>
                  <a:schemeClr val="accent5">
                    <a:lumMod val="50000"/>
                  </a:schemeClr>
                </a:solidFill>
              </a:rPr>
            </a:br>
            <a:r>
              <a:rPr lang="en-US" sz="1100" b="0" dirty="0">
                <a:solidFill>
                  <a:schemeClr val="accent5">
                    <a:lumMod val="50000"/>
                  </a:schemeClr>
                </a:solidFill>
              </a:rPr>
              <a:t>spending (compared to 1 in 24 for people on higher incomes).</a:t>
            </a:r>
            <a:br>
              <a:rPr lang="en-US" sz="1100" b="0" dirty="0">
                <a:solidFill>
                  <a:schemeClr val="accent5">
                    <a:lumMod val="50000"/>
                  </a:schemeClr>
                </a:solidFill>
              </a:rPr>
            </a:br>
            <a:br>
              <a:rPr lang="en-US" sz="1100" b="0" dirty="0">
                <a:solidFill>
                  <a:schemeClr val="accent5">
                    <a:lumMod val="50000"/>
                  </a:schemeClr>
                </a:solidFill>
              </a:rPr>
            </a:br>
            <a:r>
              <a:rPr lang="en-US" sz="1100" b="0" dirty="0">
                <a:solidFill>
                  <a:schemeClr val="accent5">
                    <a:lumMod val="50000"/>
                  </a:schemeClr>
                </a:solidFill>
              </a:rPr>
              <a:t>From April, nearly half (47%) of people on low incomes predict</a:t>
            </a:r>
            <a:br>
              <a:rPr lang="en-US" sz="1100" b="0" dirty="0">
                <a:solidFill>
                  <a:schemeClr val="accent5">
                    <a:lumMod val="50000"/>
                  </a:schemeClr>
                </a:solidFill>
              </a:rPr>
            </a:br>
            <a:r>
              <a:rPr lang="en-US" sz="1100" b="0" dirty="0">
                <a:solidFill>
                  <a:schemeClr val="accent5">
                    <a:lumMod val="50000"/>
                  </a:schemeClr>
                </a:solidFill>
              </a:rPr>
              <a:t>they will have to fall behind on essential bills, or have to cut back </a:t>
            </a:r>
            <a:br>
              <a:rPr lang="en-US" sz="1100" b="0" dirty="0">
                <a:solidFill>
                  <a:schemeClr val="accent5">
                    <a:lumMod val="50000"/>
                  </a:schemeClr>
                </a:solidFill>
              </a:rPr>
            </a:br>
            <a:r>
              <a:rPr lang="en-US" sz="1100" b="0" dirty="0">
                <a:solidFill>
                  <a:schemeClr val="accent5">
                    <a:lumMod val="50000"/>
                  </a:schemeClr>
                </a:solidFill>
              </a:rPr>
              <a:t>on essential spending. This is compared to a quarter (25%) of people</a:t>
            </a:r>
            <a:br>
              <a:rPr lang="en-US" sz="1100" b="0" dirty="0">
                <a:solidFill>
                  <a:schemeClr val="accent5">
                    <a:lumMod val="50000"/>
                  </a:schemeClr>
                </a:solidFill>
              </a:rPr>
            </a:br>
            <a:r>
              <a:rPr lang="en-US" sz="1100" b="0" dirty="0">
                <a:solidFill>
                  <a:schemeClr val="accent5">
                    <a:lumMod val="50000"/>
                  </a:schemeClr>
                </a:solidFill>
              </a:rPr>
              <a:t>on higher incomes.</a:t>
            </a:r>
            <a:endParaRPr lang="en-US" dirty="0">
              <a:solidFill>
                <a:schemeClr val="dk1"/>
              </a:solidFill>
              <a:highlight>
                <a:srgbClr val="F2F6F9"/>
              </a:highlight>
              <a:latin typeface="Open Sans"/>
              <a:ea typeface="Open Sans"/>
              <a:cs typeface="Open Sans"/>
              <a:sym typeface="Open Sans"/>
            </a:endParaRPr>
          </a:p>
        </p:txBody>
      </p:sp>
    </p:spTree>
    <p:extLst>
      <p:ext uri="{BB962C8B-B14F-4D97-AF65-F5344CB8AC3E}">
        <p14:creationId xmlns:p14="http://schemas.microsoft.com/office/powerpoint/2010/main" val="420291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1eb2037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1eb2037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Open Sans"/>
              <a:buChar char="-"/>
            </a:pPr>
            <a:r>
              <a:rPr lang="en-US" sz="1100" b="0" dirty="0">
                <a:solidFill>
                  <a:schemeClr val="accent5">
                    <a:lumMod val="50000"/>
                  </a:schemeClr>
                </a:solidFill>
              </a:rPr>
              <a:t>People on low incomes are already twice as likely to be unable to afford their energy bills, with 1 in 12 unable to afford their bills even after cutting back on other essential</a:t>
            </a:r>
            <a:br>
              <a:rPr lang="en-US" sz="1100" b="0" dirty="0">
                <a:solidFill>
                  <a:schemeClr val="accent5">
                    <a:lumMod val="50000"/>
                  </a:schemeClr>
                </a:solidFill>
              </a:rPr>
            </a:br>
            <a:r>
              <a:rPr lang="en-US" sz="1100" b="0" dirty="0">
                <a:solidFill>
                  <a:schemeClr val="accent5">
                    <a:lumMod val="50000"/>
                  </a:schemeClr>
                </a:solidFill>
              </a:rPr>
              <a:t>spending (compared to 1 in 24 for people on higher incomes).</a:t>
            </a:r>
            <a:br>
              <a:rPr lang="en-US" sz="1100" b="0" dirty="0">
                <a:solidFill>
                  <a:schemeClr val="accent5">
                    <a:lumMod val="50000"/>
                  </a:schemeClr>
                </a:solidFill>
              </a:rPr>
            </a:br>
            <a:br>
              <a:rPr lang="en-US" sz="1100" b="0" dirty="0">
                <a:solidFill>
                  <a:schemeClr val="accent5">
                    <a:lumMod val="50000"/>
                  </a:schemeClr>
                </a:solidFill>
              </a:rPr>
            </a:br>
            <a:r>
              <a:rPr lang="en-US" sz="1100" b="0" dirty="0">
                <a:solidFill>
                  <a:schemeClr val="accent5">
                    <a:lumMod val="50000"/>
                  </a:schemeClr>
                </a:solidFill>
              </a:rPr>
              <a:t>From April, nearly half (47%) of people on low incomes predict</a:t>
            </a:r>
            <a:br>
              <a:rPr lang="en-US" sz="1100" b="0" dirty="0">
                <a:solidFill>
                  <a:schemeClr val="accent5">
                    <a:lumMod val="50000"/>
                  </a:schemeClr>
                </a:solidFill>
              </a:rPr>
            </a:br>
            <a:r>
              <a:rPr lang="en-US" sz="1100" b="0" dirty="0">
                <a:solidFill>
                  <a:schemeClr val="accent5">
                    <a:lumMod val="50000"/>
                  </a:schemeClr>
                </a:solidFill>
              </a:rPr>
              <a:t>they will have to fall behind on essential bills, or have to cut back </a:t>
            </a:r>
            <a:br>
              <a:rPr lang="en-US" sz="1100" b="0" dirty="0">
                <a:solidFill>
                  <a:schemeClr val="accent5">
                    <a:lumMod val="50000"/>
                  </a:schemeClr>
                </a:solidFill>
              </a:rPr>
            </a:br>
            <a:r>
              <a:rPr lang="en-US" sz="1100" b="0" dirty="0">
                <a:solidFill>
                  <a:schemeClr val="accent5">
                    <a:lumMod val="50000"/>
                  </a:schemeClr>
                </a:solidFill>
              </a:rPr>
              <a:t>on essential spending. This is compared to a quarter (25%) of people</a:t>
            </a:r>
            <a:br>
              <a:rPr lang="en-US" sz="1100" b="0" dirty="0">
                <a:solidFill>
                  <a:schemeClr val="accent5">
                    <a:lumMod val="50000"/>
                  </a:schemeClr>
                </a:solidFill>
              </a:rPr>
            </a:br>
            <a:r>
              <a:rPr lang="en-US" sz="1100" b="0" dirty="0">
                <a:solidFill>
                  <a:schemeClr val="accent5">
                    <a:lumMod val="50000"/>
                  </a:schemeClr>
                </a:solidFill>
              </a:rPr>
              <a:t>on higher incomes.</a:t>
            </a:r>
            <a:endParaRPr lang="en-US" dirty="0">
              <a:solidFill>
                <a:schemeClr val="dk1"/>
              </a:solidFill>
              <a:highlight>
                <a:srgbClr val="F2F6F9"/>
              </a:highlight>
              <a:latin typeface="Open Sans"/>
              <a:ea typeface="Open Sans"/>
              <a:cs typeface="Open Sans"/>
              <a:sym typeface="Open Sans"/>
            </a:endParaRPr>
          </a:p>
        </p:txBody>
      </p:sp>
    </p:spTree>
    <p:extLst>
      <p:ext uri="{BB962C8B-B14F-4D97-AF65-F5344CB8AC3E}">
        <p14:creationId xmlns:p14="http://schemas.microsoft.com/office/powerpoint/2010/main" val="4142248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d3d05cc9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d3d05cc9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SzPts val="1100"/>
              <a:buNone/>
            </a:pPr>
            <a:endParaRPr sz="1200" dirty="0">
              <a:solidFill>
                <a:schemeClr val="dk1"/>
              </a:solidFill>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dirty="0"/>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446736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itizens Advice_Cover_Heritage 1" type="title">
  <p:cSld name="TITLE">
    <p:bg>
      <p:bgPr>
        <a:solidFill>
          <a:srgbClr val="FCBB69"/>
        </a:solidFill>
        <a:effectLst/>
      </p:bgPr>
    </p:bg>
    <p:spTree>
      <p:nvGrpSpPr>
        <p:cNvPr id="1" name="Shape 9"/>
        <p:cNvGrpSpPr/>
        <p:nvPr/>
      </p:nvGrpSpPr>
      <p:grpSpPr>
        <a:xfrm>
          <a:off x="0" y="0"/>
          <a:ext cx="0" cy="0"/>
          <a:chOff x="0" y="0"/>
          <a:chExt cx="0" cy="0"/>
        </a:xfrm>
      </p:grpSpPr>
      <p:pic>
        <p:nvPicPr>
          <p:cNvPr id="10" name="Google Shape;10;p2" descr="CA_SpeechBubbles_RGB-03.png"/>
          <p:cNvPicPr preferRelativeResize="0"/>
          <p:nvPr/>
        </p:nvPicPr>
        <p:blipFill rotWithShape="1">
          <a:blip r:embed="rId2">
            <a:alphaModFix/>
          </a:blip>
          <a:srcRect l="16352" t="53000"/>
          <a:stretch/>
        </p:blipFill>
        <p:spPr>
          <a:xfrm>
            <a:off x="0" y="0"/>
            <a:ext cx="6915648" cy="4137522"/>
          </a:xfrm>
          <a:prstGeom prst="rect">
            <a:avLst/>
          </a:prstGeom>
          <a:noFill/>
          <a:ln>
            <a:noFill/>
          </a:ln>
        </p:spPr>
      </p:pic>
      <p:sp>
        <p:nvSpPr>
          <p:cNvPr id="11" name="Google Shape;11;p2"/>
          <p:cNvSpPr txBox="1">
            <a:spLocks noGrp="1"/>
          </p:cNvSpPr>
          <p:nvPr>
            <p:ph type="ctrTitle"/>
          </p:nvPr>
        </p:nvSpPr>
        <p:spPr>
          <a:xfrm>
            <a:off x="443675" y="216475"/>
            <a:ext cx="5661600" cy="280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CBB69"/>
              </a:buClr>
              <a:buSzPts val="4200"/>
              <a:buFont typeface="Open Sans"/>
              <a:buNone/>
              <a:defRPr sz="4200">
                <a:solidFill>
                  <a:srgbClr val="FCBB69"/>
                </a:solidFill>
                <a:latin typeface="Open Sans"/>
                <a:ea typeface="Open Sans"/>
                <a:cs typeface="Open Sans"/>
                <a:sym typeface="Open Sans"/>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pic>
        <p:nvPicPr>
          <p:cNvPr id="12" name="Google Shape;12;p2" descr="citizensadvice_english_RGB_colour_TransNew.png"/>
          <p:cNvPicPr preferRelativeResize="0"/>
          <p:nvPr/>
        </p:nvPicPr>
        <p:blipFill>
          <a:blip r:embed="rId3">
            <a:alphaModFix/>
          </a:blip>
          <a:stretch>
            <a:fillRect/>
          </a:stretch>
        </p:blipFill>
        <p:spPr>
          <a:xfrm>
            <a:off x="270200" y="3860091"/>
            <a:ext cx="960921" cy="1023128"/>
          </a:xfrm>
          <a:prstGeom prst="rect">
            <a:avLst/>
          </a:prstGeom>
          <a:noFill/>
          <a:ln>
            <a:noFill/>
          </a:ln>
        </p:spPr>
      </p:pic>
      <p:sp>
        <p:nvSpPr>
          <p:cNvPr id="13" name="Google Shape;13;p2"/>
          <p:cNvSpPr txBox="1">
            <a:spLocks noGrp="1"/>
          </p:cNvSpPr>
          <p:nvPr>
            <p:ph type="subTitle" idx="1"/>
          </p:nvPr>
        </p:nvSpPr>
        <p:spPr>
          <a:xfrm>
            <a:off x="5842525" y="3278200"/>
            <a:ext cx="2804100" cy="14733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4888"/>
              </a:buClr>
              <a:buSzPts val="2800"/>
              <a:buFont typeface="Open Sans"/>
              <a:buNone/>
              <a:defRPr sz="2800">
                <a:solidFill>
                  <a:srgbClr val="004888"/>
                </a:solidFill>
                <a:latin typeface="Open Sans"/>
                <a:ea typeface="Open Sans"/>
                <a:cs typeface="Open Sans"/>
                <a:sym typeface="Open Sans"/>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itizens Advice  - Wide column title and body" type="tx">
  <p:cSld name="TITLE_AND_BODY">
    <p:spTree>
      <p:nvGrpSpPr>
        <p:cNvPr id="1" name="Shape 54"/>
        <p:cNvGrpSpPr/>
        <p:nvPr/>
      </p:nvGrpSpPr>
      <p:grpSpPr>
        <a:xfrm>
          <a:off x="0" y="0"/>
          <a:ext cx="0" cy="0"/>
          <a:chOff x="0" y="0"/>
          <a:chExt cx="0" cy="0"/>
        </a:xfrm>
      </p:grpSpPr>
      <p:sp>
        <p:nvSpPr>
          <p:cNvPr id="55" name="Google Shape;55;p11"/>
          <p:cNvSpPr txBox="1">
            <a:spLocks noGrp="1"/>
          </p:cNvSpPr>
          <p:nvPr>
            <p:ph type="subTitle" idx="1"/>
          </p:nvPr>
        </p:nvSpPr>
        <p:spPr>
          <a:xfrm>
            <a:off x="457200" y="468500"/>
            <a:ext cx="5261100" cy="344700"/>
          </a:xfrm>
          <a:prstGeom prst="rect">
            <a:avLst/>
          </a:prstGeom>
        </p:spPr>
        <p:txBody>
          <a:bodyPr spcFirstLastPara="1" wrap="square" lIns="91425" tIns="91425" rIns="91425" bIns="91425" anchor="t" anchorCtr="0">
            <a:noAutofit/>
          </a:bodyPr>
          <a:lstStyle>
            <a:lvl1pPr lvl="0" rtl="0">
              <a:spcBef>
                <a:spcPts val="600"/>
              </a:spcBef>
              <a:spcAft>
                <a:spcPts val="0"/>
              </a:spcAft>
              <a:buNone/>
              <a:defRPr sz="900">
                <a:solidFill>
                  <a:srgbClr val="004888"/>
                </a:solidFill>
                <a:latin typeface="Open Sans"/>
                <a:ea typeface="Open Sans"/>
                <a:cs typeface="Open Sans"/>
                <a:sym typeface="Open Sans"/>
              </a:defRPr>
            </a:lvl1pPr>
            <a:lvl2pPr lvl="1" rtl="0">
              <a:spcBef>
                <a:spcPts val="600"/>
              </a:spcBef>
              <a:spcAft>
                <a:spcPts val="0"/>
              </a:spcAft>
              <a:buNone/>
              <a:defRPr/>
            </a:lvl2pPr>
            <a:lvl3pPr lvl="2" rtl="0">
              <a:spcBef>
                <a:spcPts val="600"/>
              </a:spcBef>
              <a:spcAft>
                <a:spcPts val="0"/>
              </a:spcAft>
              <a:buNone/>
              <a:defRPr/>
            </a:lvl3pPr>
            <a:lvl4pPr lvl="3" rtl="0">
              <a:spcBef>
                <a:spcPts val="600"/>
              </a:spcBef>
              <a:spcAft>
                <a:spcPts val="0"/>
              </a:spcAft>
              <a:buNone/>
              <a:defRPr/>
            </a:lvl4pPr>
            <a:lvl5pPr lvl="4" rtl="0">
              <a:spcBef>
                <a:spcPts val="600"/>
              </a:spcBef>
              <a:spcAft>
                <a:spcPts val="0"/>
              </a:spcAft>
              <a:buNone/>
              <a:defRPr/>
            </a:lvl5pPr>
            <a:lvl6pPr lvl="5" rtl="0">
              <a:spcBef>
                <a:spcPts val="600"/>
              </a:spcBef>
              <a:spcAft>
                <a:spcPts val="0"/>
              </a:spcAft>
              <a:buNone/>
              <a:defRPr/>
            </a:lvl6pPr>
            <a:lvl7pPr lvl="6" rtl="0">
              <a:spcBef>
                <a:spcPts val="600"/>
              </a:spcBef>
              <a:spcAft>
                <a:spcPts val="0"/>
              </a:spcAft>
              <a:buNone/>
              <a:defRPr/>
            </a:lvl7pPr>
            <a:lvl8pPr lvl="7" rtl="0">
              <a:spcBef>
                <a:spcPts val="600"/>
              </a:spcBef>
              <a:spcAft>
                <a:spcPts val="0"/>
              </a:spcAft>
              <a:buNone/>
              <a:defRPr/>
            </a:lvl8pPr>
            <a:lvl9pPr lvl="8">
              <a:spcBef>
                <a:spcPts val="600"/>
              </a:spcBef>
              <a:spcAft>
                <a:spcPts val="0"/>
              </a:spcAft>
              <a:buNone/>
              <a:defRPr/>
            </a:lvl9pPr>
          </a:lstStyle>
          <a:p>
            <a:endParaRPr/>
          </a:p>
        </p:txBody>
      </p:sp>
      <p:sp>
        <p:nvSpPr>
          <p:cNvPr id="56" name="Google Shape;56;p11"/>
          <p:cNvSpPr txBox="1">
            <a:spLocks noGrp="1"/>
          </p:cNvSpPr>
          <p:nvPr>
            <p:ph type="body" idx="2"/>
          </p:nvPr>
        </p:nvSpPr>
        <p:spPr>
          <a:xfrm>
            <a:off x="457200" y="1704175"/>
            <a:ext cx="6334200" cy="3176100"/>
          </a:xfrm>
          <a:prstGeom prst="rect">
            <a:avLst/>
          </a:prstGeom>
        </p:spPr>
        <p:txBody>
          <a:bodyPr spcFirstLastPara="1" wrap="square" lIns="91425" tIns="91425" rIns="91425" bIns="91425" anchor="t" anchorCtr="0">
            <a:noAutofit/>
          </a:bodyPr>
          <a:lstStyle>
            <a:lvl1pPr marL="457200" lvl="0" indent="-330200">
              <a:lnSpc>
                <a:spcPct val="130000"/>
              </a:lnSpc>
              <a:spcBef>
                <a:spcPts val="0"/>
              </a:spcBef>
              <a:spcAft>
                <a:spcPts val="0"/>
              </a:spcAft>
              <a:buClr>
                <a:srgbClr val="004888"/>
              </a:buClr>
              <a:buSzPts val="1600"/>
              <a:buFont typeface="Open Sans"/>
              <a:buChar char="●"/>
              <a:defRPr sz="1600">
                <a:latin typeface="Open Sans"/>
                <a:ea typeface="Open Sans"/>
                <a:cs typeface="Open Sans"/>
                <a:sym typeface="Open Sans"/>
              </a:defRPr>
            </a:lvl1pPr>
            <a:lvl2pPr marL="914400" lvl="1" indent="-33020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2pPr>
            <a:lvl3pPr marL="1371600" lvl="2" indent="-33020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3pPr>
            <a:lvl4pPr marL="1828800" lvl="3" indent="-33020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4pPr>
            <a:lvl5pPr marL="2286000" lvl="4" indent="-33020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5pPr>
            <a:lvl6pPr marL="2743200" lvl="5" indent="-33020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6pPr>
            <a:lvl7pPr marL="3200400" lvl="6" indent="-33020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7pPr>
            <a:lvl8pPr marL="3657600" lvl="7" indent="-33020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8pPr>
            <a:lvl9pPr marL="4114800" lvl="8" indent="-330200">
              <a:lnSpc>
                <a:spcPct val="130000"/>
              </a:lnSpc>
              <a:spcBef>
                <a:spcPts val="900"/>
              </a:spcBef>
              <a:spcAft>
                <a:spcPts val="900"/>
              </a:spcAft>
              <a:buClr>
                <a:srgbClr val="004888"/>
              </a:buClr>
              <a:buSzPts val="1600"/>
              <a:buFont typeface="Open Sans"/>
              <a:buChar char="■"/>
              <a:defRPr sz="1600">
                <a:latin typeface="Open Sans"/>
                <a:ea typeface="Open Sans"/>
                <a:cs typeface="Open Sans"/>
                <a:sym typeface="Open Sans"/>
              </a:defRPr>
            </a:lvl9pPr>
          </a:lstStyle>
          <a:p>
            <a:endParaRPr/>
          </a:p>
        </p:txBody>
      </p:sp>
      <p:sp>
        <p:nvSpPr>
          <p:cNvPr id="57" name="Google Shape;57;p11"/>
          <p:cNvSpPr txBox="1">
            <a:spLocks noGrp="1"/>
          </p:cNvSpPr>
          <p:nvPr>
            <p:ph type="title"/>
          </p:nvPr>
        </p:nvSpPr>
        <p:spPr>
          <a:xfrm>
            <a:off x="457200" y="697575"/>
            <a:ext cx="8229600" cy="857400"/>
          </a:xfrm>
          <a:prstGeom prst="rect">
            <a:avLst/>
          </a:prstGeom>
        </p:spPr>
        <p:txBody>
          <a:bodyPr spcFirstLastPara="1" wrap="square" lIns="91425" tIns="91425" rIns="91425" bIns="91425" anchor="t" anchorCtr="0">
            <a:noAutofit/>
          </a:bodyPr>
          <a:lstStyle>
            <a:lvl1pPr lvl="0">
              <a:spcBef>
                <a:spcPts val="0"/>
              </a:spcBef>
              <a:spcAft>
                <a:spcPts val="0"/>
              </a:spcAft>
              <a:buClr>
                <a:srgbClr val="004888"/>
              </a:buClr>
              <a:buSzPts val="2800"/>
              <a:buFont typeface="Open Sans"/>
              <a:buNone/>
              <a:defRPr sz="2800">
                <a:solidFill>
                  <a:srgbClr val="004888"/>
                </a:solidFill>
                <a:latin typeface="Open Sans"/>
                <a:ea typeface="Open Sans"/>
                <a:cs typeface="Open Sans"/>
                <a:sym typeface="Open Sans"/>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izens Advice  - Two column Large body">
  <p:cSld name="TITLE_AND_BODY_2">
    <p:spTree>
      <p:nvGrpSpPr>
        <p:cNvPr id="1" name="Shape 58"/>
        <p:cNvGrpSpPr/>
        <p:nvPr/>
      </p:nvGrpSpPr>
      <p:grpSpPr>
        <a:xfrm>
          <a:off x="0" y="0"/>
          <a:ext cx="0" cy="0"/>
          <a:chOff x="0" y="0"/>
          <a:chExt cx="0" cy="0"/>
        </a:xfrm>
      </p:grpSpPr>
      <p:sp>
        <p:nvSpPr>
          <p:cNvPr id="59" name="Google Shape;59;p12"/>
          <p:cNvSpPr txBox="1">
            <a:spLocks noGrp="1"/>
          </p:cNvSpPr>
          <p:nvPr>
            <p:ph type="body" idx="1"/>
          </p:nvPr>
        </p:nvSpPr>
        <p:spPr>
          <a:xfrm>
            <a:off x="4598750" y="1704175"/>
            <a:ext cx="4055100" cy="3573000"/>
          </a:xfrm>
          <a:prstGeom prst="rect">
            <a:avLst/>
          </a:prstGeom>
        </p:spPr>
        <p:txBody>
          <a:bodyPr spcFirstLastPara="1" wrap="square" lIns="91425" tIns="91425" rIns="91425" bIns="91425" anchor="t" anchorCtr="0">
            <a:noAutofit/>
          </a:bodyPr>
          <a:lstStyle>
            <a:lvl1pPr marL="457200" lvl="0" indent="-330200" rtl="0">
              <a:lnSpc>
                <a:spcPct val="130000"/>
              </a:lnSpc>
              <a:spcBef>
                <a:spcPts val="0"/>
              </a:spcBef>
              <a:spcAft>
                <a:spcPts val="0"/>
              </a:spcAft>
              <a:buClr>
                <a:srgbClr val="004888"/>
              </a:buClr>
              <a:buSzPts val="1600"/>
              <a:buFont typeface="Open Sans"/>
              <a:buChar char="●"/>
              <a:defRPr sz="1600">
                <a:latin typeface="Open Sans"/>
                <a:ea typeface="Open Sans"/>
                <a:cs typeface="Open Sans"/>
                <a:sym typeface="Open Sans"/>
              </a:defRPr>
            </a:lvl1pPr>
            <a:lvl2pPr marL="914400" lvl="1" indent="-330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2pPr>
            <a:lvl3pPr marL="1371600" lvl="2" indent="-330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3pPr>
            <a:lvl4pPr marL="1828800" lvl="3" indent="-330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4pPr>
            <a:lvl5pPr marL="2286000" lvl="4" indent="-330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5pPr>
            <a:lvl6pPr marL="2743200" lvl="5" indent="-330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6pPr>
            <a:lvl7pPr marL="3200400" lvl="6" indent="-330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7pPr>
            <a:lvl8pPr marL="3657600" lvl="7" indent="-330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8pPr>
            <a:lvl9pPr marL="4114800" lvl="8" indent="-330200">
              <a:lnSpc>
                <a:spcPct val="130000"/>
              </a:lnSpc>
              <a:spcBef>
                <a:spcPts val="900"/>
              </a:spcBef>
              <a:spcAft>
                <a:spcPts val="900"/>
              </a:spcAft>
              <a:buClr>
                <a:srgbClr val="004888"/>
              </a:buClr>
              <a:buSzPts val="1600"/>
              <a:buFont typeface="Open Sans"/>
              <a:buChar char="■"/>
              <a:defRPr sz="1600">
                <a:latin typeface="Open Sans"/>
                <a:ea typeface="Open Sans"/>
                <a:cs typeface="Open Sans"/>
                <a:sym typeface="Open Sans"/>
              </a:defRPr>
            </a:lvl9pPr>
          </a:lstStyle>
          <a:p>
            <a:endParaRPr/>
          </a:p>
        </p:txBody>
      </p:sp>
      <p:sp>
        <p:nvSpPr>
          <p:cNvPr id="60" name="Google Shape;60;p12"/>
          <p:cNvSpPr txBox="1">
            <a:spLocks noGrp="1"/>
          </p:cNvSpPr>
          <p:nvPr>
            <p:ph type="subTitle" idx="2"/>
          </p:nvPr>
        </p:nvSpPr>
        <p:spPr>
          <a:xfrm>
            <a:off x="457200" y="468500"/>
            <a:ext cx="5261100" cy="344700"/>
          </a:xfrm>
          <a:prstGeom prst="rect">
            <a:avLst/>
          </a:prstGeom>
        </p:spPr>
        <p:txBody>
          <a:bodyPr spcFirstLastPara="1" wrap="square" lIns="91425" tIns="91425" rIns="91425" bIns="91425" anchor="t" anchorCtr="0">
            <a:noAutofit/>
          </a:bodyPr>
          <a:lstStyle>
            <a:lvl1pPr lvl="0" rtl="0">
              <a:spcBef>
                <a:spcPts val="600"/>
              </a:spcBef>
              <a:spcAft>
                <a:spcPts val="0"/>
              </a:spcAft>
              <a:buNone/>
              <a:defRPr sz="900">
                <a:solidFill>
                  <a:srgbClr val="004888"/>
                </a:solidFill>
                <a:latin typeface="Open Sans"/>
                <a:ea typeface="Open Sans"/>
                <a:cs typeface="Open Sans"/>
                <a:sym typeface="Open Sans"/>
              </a:defRPr>
            </a:lvl1pPr>
            <a:lvl2pPr lvl="1" rtl="0">
              <a:spcBef>
                <a:spcPts val="600"/>
              </a:spcBef>
              <a:spcAft>
                <a:spcPts val="0"/>
              </a:spcAft>
              <a:buNone/>
              <a:defRPr/>
            </a:lvl2pPr>
            <a:lvl3pPr lvl="2" rtl="0">
              <a:spcBef>
                <a:spcPts val="600"/>
              </a:spcBef>
              <a:spcAft>
                <a:spcPts val="0"/>
              </a:spcAft>
              <a:buNone/>
              <a:defRPr/>
            </a:lvl3pPr>
            <a:lvl4pPr lvl="3" rtl="0">
              <a:spcBef>
                <a:spcPts val="600"/>
              </a:spcBef>
              <a:spcAft>
                <a:spcPts val="0"/>
              </a:spcAft>
              <a:buNone/>
              <a:defRPr/>
            </a:lvl4pPr>
            <a:lvl5pPr lvl="4" rtl="0">
              <a:spcBef>
                <a:spcPts val="600"/>
              </a:spcBef>
              <a:spcAft>
                <a:spcPts val="0"/>
              </a:spcAft>
              <a:buNone/>
              <a:defRPr/>
            </a:lvl5pPr>
            <a:lvl6pPr lvl="5" rtl="0">
              <a:spcBef>
                <a:spcPts val="600"/>
              </a:spcBef>
              <a:spcAft>
                <a:spcPts val="0"/>
              </a:spcAft>
              <a:buNone/>
              <a:defRPr/>
            </a:lvl6pPr>
            <a:lvl7pPr lvl="6" rtl="0">
              <a:spcBef>
                <a:spcPts val="600"/>
              </a:spcBef>
              <a:spcAft>
                <a:spcPts val="0"/>
              </a:spcAft>
              <a:buNone/>
              <a:defRPr/>
            </a:lvl7pPr>
            <a:lvl8pPr lvl="7" rtl="0">
              <a:spcBef>
                <a:spcPts val="600"/>
              </a:spcBef>
              <a:spcAft>
                <a:spcPts val="0"/>
              </a:spcAft>
              <a:buNone/>
              <a:defRPr/>
            </a:lvl8pPr>
            <a:lvl9pPr lvl="8" rtl="0">
              <a:spcBef>
                <a:spcPts val="600"/>
              </a:spcBef>
              <a:spcAft>
                <a:spcPts val="0"/>
              </a:spcAft>
              <a:buNone/>
              <a:defRPr/>
            </a:lvl9pPr>
          </a:lstStyle>
          <a:p>
            <a:endParaRPr/>
          </a:p>
        </p:txBody>
      </p:sp>
      <p:sp>
        <p:nvSpPr>
          <p:cNvPr id="61" name="Google Shape;61;p12"/>
          <p:cNvSpPr txBox="1">
            <a:spLocks noGrp="1"/>
          </p:cNvSpPr>
          <p:nvPr>
            <p:ph type="body" idx="3"/>
          </p:nvPr>
        </p:nvSpPr>
        <p:spPr>
          <a:xfrm>
            <a:off x="457200" y="1704175"/>
            <a:ext cx="3932700" cy="3176100"/>
          </a:xfrm>
          <a:prstGeom prst="rect">
            <a:avLst/>
          </a:prstGeom>
        </p:spPr>
        <p:txBody>
          <a:bodyPr spcFirstLastPara="1" wrap="square" lIns="91425" tIns="91425" rIns="91425" bIns="91425" anchor="t" anchorCtr="0">
            <a:noAutofit/>
          </a:bodyPr>
          <a:lstStyle>
            <a:lvl1pPr marL="457200" lvl="0" indent="-330200" rtl="0">
              <a:lnSpc>
                <a:spcPct val="130000"/>
              </a:lnSpc>
              <a:spcBef>
                <a:spcPts val="0"/>
              </a:spcBef>
              <a:spcAft>
                <a:spcPts val="0"/>
              </a:spcAft>
              <a:buClr>
                <a:srgbClr val="004888"/>
              </a:buClr>
              <a:buSzPts val="1600"/>
              <a:buFont typeface="Open Sans"/>
              <a:buChar char="●"/>
              <a:defRPr sz="1600">
                <a:latin typeface="Open Sans"/>
                <a:ea typeface="Open Sans"/>
                <a:cs typeface="Open Sans"/>
                <a:sym typeface="Open Sans"/>
              </a:defRPr>
            </a:lvl1pPr>
            <a:lvl2pPr marL="914400" lvl="1" indent="-330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2pPr>
            <a:lvl3pPr marL="1371600" lvl="2" indent="-330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3pPr>
            <a:lvl4pPr marL="1828800" lvl="3" indent="-330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4pPr>
            <a:lvl5pPr marL="2286000" lvl="4" indent="-330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5pPr>
            <a:lvl6pPr marL="2743200" lvl="5" indent="-330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6pPr>
            <a:lvl7pPr marL="3200400" lvl="6" indent="-330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7pPr>
            <a:lvl8pPr marL="3657600" lvl="7" indent="-330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8pPr>
            <a:lvl9pPr marL="4114800" lvl="8" indent="-330200" rtl="0">
              <a:lnSpc>
                <a:spcPct val="130000"/>
              </a:lnSpc>
              <a:spcBef>
                <a:spcPts val="900"/>
              </a:spcBef>
              <a:spcAft>
                <a:spcPts val="900"/>
              </a:spcAft>
              <a:buClr>
                <a:srgbClr val="004888"/>
              </a:buClr>
              <a:buSzPts val="1600"/>
              <a:buFont typeface="Open Sans"/>
              <a:buChar char="■"/>
              <a:defRPr sz="1600">
                <a:latin typeface="Open Sans"/>
                <a:ea typeface="Open Sans"/>
                <a:cs typeface="Open Sans"/>
                <a:sym typeface="Open Sans"/>
              </a:defRPr>
            </a:lvl9pPr>
          </a:lstStyle>
          <a:p>
            <a:endParaRPr/>
          </a:p>
        </p:txBody>
      </p:sp>
      <p:sp>
        <p:nvSpPr>
          <p:cNvPr id="62" name="Google Shape;62;p12"/>
          <p:cNvSpPr txBox="1">
            <a:spLocks noGrp="1"/>
          </p:cNvSpPr>
          <p:nvPr>
            <p:ph type="title"/>
          </p:nvPr>
        </p:nvSpPr>
        <p:spPr>
          <a:xfrm>
            <a:off x="457200" y="697575"/>
            <a:ext cx="8229600" cy="857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888"/>
              </a:buClr>
              <a:buSzPts val="2800"/>
              <a:buFont typeface="Open Sans"/>
              <a:buNone/>
              <a:defRPr sz="2800">
                <a:solidFill>
                  <a:srgbClr val="004888"/>
                </a:solidFill>
                <a:latin typeface="Open Sans"/>
                <a:ea typeface="Open Sans"/>
                <a:cs typeface="Open Sans"/>
                <a:sym typeface="Open Sans"/>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izens Advice  - Two column Large body and quote">
  <p:cSld name="TITLE_AND_BODY_2_2">
    <p:spTree>
      <p:nvGrpSpPr>
        <p:cNvPr id="1" name="Shape 63"/>
        <p:cNvGrpSpPr/>
        <p:nvPr/>
      </p:nvGrpSpPr>
      <p:grpSpPr>
        <a:xfrm>
          <a:off x="0" y="0"/>
          <a:ext cx="0" cy="0"/>
          <a:chOff x="0" y="0"/>
          <a:chExt cx="0" cy="0"/>
        </a:xfrm>
      </p:grpSpPr>
      <p:sp>
        <p:nvSpPr>
          <p:cNvPr id="64" name="Google Shape;64;p13"/>
          <p:cNvSpPr txBox="1">
            <a:spLocks noGrp="1"/>
          </p:cNvSpPr>
          <p:nvPr>
            <p:ph type="body" idx="1"/>
          </p:nvPr>
        </p:nvSpPr>
        <p:spPr>
          <a:xfrm>
            <a:off x="4598750" y="1704175"/>
            <a:ext cx="4055100" cy="3573000"/>
          </a:xfrm>
          <a:prstGeom prst="rect">
            <a:avLst/>
          </a:prstGeom>
        </p:spPr>
        <p:txBody>
          <a:bodyPr spcFirstLastPara="1" wrap="square" lIns="91425" tIns="91425" rIns="91425" bIns="91425" anchor="t" anchorCtr="0">
            <a:noAutofit/>
          </a:bodyPr>
          <a:lstStyle>
            <a:lvl1pPr marL="457200" lvl="0" indent="-355600" rtl="0">
              <a:lnSpc>
                <a:spcPct val="120000"/>
              </a:lnSpc>
              <a:spcBef>
                <a:spcPts val="0"/>
              </a:spcBef>
              <a:spcAft>
                <a:spcPts val="0"/>
              </a:spcAft>
              <a:buClr>
                <a:srgbClr val="004888"/>
              </a:buClr>
              <a:buSzPts val="2000"/>
              <a:buFont typeface="Open Sans"/>
              <a:buChar char="●"/>
              <a:defRPr sz="2000" b="1">
                <a:solidFill>
                  <a:srgbClr val="004888"/>
                </a:solidFill>
                <a:latin typeface="Open Sans"/>
                <a:ea typeface="Open Sans"/>
                <a:cs typeface="Open Sans"/>
                <a:sym typeface="Open Sans"/>
              </a:defRPr>
            </a:lvl1pPr>
            <a:lvl2pPr marL="914400" lvl="1" indent="-355600" rtl="0">
              <a:lnSpc>
                <a:spcPct val="120000"/>
              </a:lnSpc>
              <a:spcBef>
                <a:spcPts val="900"/>
              </a:spcBef>
              <a:spcAft>
                <a:spcPts val="0"/>
              </a:spcAft>
              <a:buClr>
                <a:srgbClr val="004888"/>
              </a:buClr>
              <a:buSzPts val="2000"/>
              <a:buFont typeface="Open Sans"/>
              <a:buChar char="○"/>
              <a:defRPr sz="2000" b="1">
                <a:solidFill>
                  <a:srgbClr val="004888"/>
                </a:solidFill>
                <a:latin typeface="Open Sans"/>
                <a:ea typeface="Open Sans"/>
                <a:cs typeface="Open Sans"/>
                <a:sym typeface="Open Sans"/>
              </a:defRPr>
            </a:lvl2pPr>
            <a:lvl3pPr marL="1371600" lvl="2" indent="-355600" rtl="0">
              <a:lnSpc>
                <a:spcPct val="120000"/>
              </a:lnSpc>
              <a:spcBef>
                <a:spcPts val="900"/>
              </a:spcBef>
              <a:spcAft>
                <a:spcPts val="0"/>
              </a:spcAft>
              <a:buClr>
                <a:srgbClr val="004888"/>
              </a:buClr>
              <a:buSzPts val="2000"/>
              <a:buFont typeface="Open Sans"/>
              <a:buChar char="■"/>
              <a:defRPr sz="2000" b="1">
                <a:solidFill>
                  <a:srgbClr val="004888"/>
                </a:solidFill>
                <a:latin typeface="Open Sans"/>
                <a:ea typeface="Open Sans"/>
                <a:cs typeface="Open Sans"/>
                <a:sym typeface="Open Sans"/>
              </a:defRPr>
            </a:lvl3pPr>
            <a:lvl4pPr marL="1828800" lvl="3" indent="-355600" rtl="0">
              <a:lnSpc>
                <a:spcPct val="120000"/>
              </a:lnSpc>
              <a:spcBef>
                <a:spcPts val="900"/>
              </a:spcBef>
              <a:spcAft>
                <a:spcPts val="0"/>
              </a:spcAft>
              <a:buClr>
                <a:srgbClr val="004888"/>
              </a:buClr>
              <a:buSzPts val="2000"/>
              <a:buFont typeface="Open Sans"/>
              <a:buChar char="●"/>
              <a:defRPr sz="2000" b="1">
                <a:solidFill>
                  <a:srgbClr val="004888"/>
                </a:solidFill>
                <a:latin typeface="Open Sans"/>
                <a:ea typeface="Open Sans"/>
                <a:cs typeface="Open Sans"/>
                <a:sym typeface="Open Sans"/>
              </a:defRPr>
            </a:lvl4pPr>
            <a:lvl5pPr marL="2286000" lvl="4" indent="-355600" rtl="0">
              <a:lnSpc>
                <a:spcPct val="120000"/>
              </a:lnSpc>
              <a:spcBef>
                <a:spcPts val="900"/>
              </a:spcBef>
              <a:spcAft>
                <a:spcPts val="0"/>
              </a:spcAft>
              <a:buClr>
                <a:srgbClr val="004888"/>
              </a:buClr>
              <a:buSzPts val="2000"/>
              <a:buFont typeface="Open Sans"/>
              <a:buChar char="○"/>
              <a:defRPr sz="2000" b="1">
                <a:solidFill>
                  <a:srgbClr val="004888"/>
                </a:solidFill>
                <a:latin typeface="Open Sans"/>
                <a:ea typeface="Open Sans"/>
                <a:cs typeface="Open Sans"/>
                <a:sym typeface="Open Sans"/>
              </a:defRPr>
            </a:lvl5pPr>
            <a:lvl6pPr marL="2743200" lvl="5" indent="-355600" rtl="0">
              <a:lnSpc>
                <a:spcPct val="120000"/>
              </a:lnSpc>
              <a:spcBef>
                <a:spcPts val="900"/>
              </a:spcBef>
              <a:spcAft>
                <a:spcPts val="0"/>
              </a:spcAft>
              <a:buClr>
                <a:srgbClr val="004888"/>
              </a:buClr>
              <a:buSzPts val="2000"/>
              <a:buFont typeface="Open Sans"/>
              <a:buChar char="■"/>
              <a:defRPr sz="2000" b="1">
                <a:solidFill>
                  <a:srgbClr val="004888"/>
                </a:solidFill>
                <a:latin typeface="Open Sans"/>
                <a:ea typeface="Open Sans"/>
                <a:cs typeface="Open Sans"/>
                <a:sym typeface="Open Sans"/>
              </a:defRPr>
            </a:lvl6pPr>
            <a:lvl7pPr marL="3200400" lvl="6" indent="-355600" rtl="0">
              <a:lnSpc>
                <a:spcPct val="120000"/>
              </a:lnSpc>
              <a:spcBef>
                <a:spcPts val="900"/>
              </a:spcBef>
              <a:spcAft>
                <a:spcPts val="0"/>
              </a:spcAft>
              <a:buClr>
                <a:srgbClr val="004888"/>
              </a:buClr>
              <a:buSzPts val="2000"/>
              <a:buFont typeface="Open Sans"/>
              <a:buChar char="●"/>
              <a:defRPr sz="2000" b="1">
                <a:solidFill>
                  <a:srgbClr val="004888"/>
                </a:solidFill>
                <a:latin typeface="Open Sans"/>
                <a:ea typeface="Open Sans"/>
                <a:cs typeface="Open Sans"/>
                <a:sym typeface="Open Sans"/>
              </a:defRPr>
            </a:lvl7pPr>
            <a:lvl8pPr marL="3657600" lvl="7" indent="-355600" rtl="0">
              <a:lnSpc>
                <a:spcPct val="120000"/>
              </a:lnSpc>
              <a:spcBef>
                <a:spcPts val="900"/>
              </a:spcBef>
              <a:spcAft>
                <a:spcPts val="0"/>
              </a:spcAft>
              <a:buClr>
                <a:srgbClr val="004888"/>
              </a:buClr>
              <a:buSzPts val="2000"/>
              <a:buFont typeface="Open Sans"/>
              <a:buChar char="○"/>
              <a:defRPr sz="2000" b="1">
                <a:solidFill>
                  <a:srgbClr val="004888"/>
                </a:solidFill>
                <a:latin typeface="Open Sans"/>
                <a:ea typeface="Open Sans"/>
                <a:cs typeface="Open Sans"/>
                <a:sym typeface="Open Sans"/>
              </a:defRPr>
            </a:lvl8pPr>
            <a:lvl9pPr marL="4114800" lvl="8" indent="-355600" rtl="0">
              <a:lnSpc>
                <a:spcPct val="120000"/>
              </a:lnSpc>
              <a:spcBef>
                <a:spcPts val="900"/>
              </a:spcBef>
              <a:spcAft>
                <a:spcPts val="900"/>
              </a:spcAft>
              <a:buClr>
                <a:srgbClr val="004888"/>
              </a:buClr>
              <a:buSzPts val="2000"/>
              <a:buFont typeface="Open Sans"/>
              <a:buChar char="■"/>
              <a:defRPr sz="2000" b="1">
                <a:solidFill>
                  <a:srgbClr val="004888"/>
                </a:solidFill>
                <a:latin typeface="Open Sans"/>
                <a:ea typeface="Open Sans"/>
                <a:cs typeface="Open Sans"/>
                <a:sym typeface="Open Sans"/>
              </a:defRPr>
            </a:lvl9pPr>
          </a:lstStyle>
          <a:p>
            <a:endParaRPr/>
          </a:p>
        </p:txBody>
      </p:sp>
      <p:sp>
        <p:nvSpPr>
          <p:cNvPr id="65" name="Google Shape;65;p13"/>
          <p:cNvSpPr txBox="1">
            <a:spLocks noGrp="1"/>
          </p:cNvSpPr>
          <p:nvPr>
            <p:ph type="subTitle" idx="2"/>
          </p:nvPr>
        </p:nvSpPr>
        <p:spPr>
          <a:xfrm>
            <a:off x="457200" y="468500"/>
            <a:ext cx="5261100" cy="344700"/>
          </a:xfrm>
          <a:prstGeom prst="rect">
            <a:avLst/>
          </a:prstGeom>
        </p:spPr>
        <p:txBody>
          <a:bodyPr spcFirstLastPara="1" wrap="square" lIns="91425" tIns="91425" rIns="91425" bIns="91425" anchor="t" anchorCtr="0">
            <a:noAutofit/>
          </a:bodyPr>
          <a:lstStyle>
            <a:lvl1pPr lvl="0" rtl="0">
              <a:spcBef>
                <a:spcPts val="600"/>
              </a:spcBef>
              <a:spcAft>
                <a:spcPts val="0"/>
              </a:spcAft>
              <a:buNone/>
              <a:defRPr sz="900">
                <a:solidFill>
                  <a:srgbClr val="004888"/>
                </a:solidFill>
                <a:latin typeface="Open Sans"/>
                <a:ea typeface="Open Sans"/>
                <a:cs typeface="Open Sans"/>
                <a:sym typeface="Open Sans"/>
              </a:defRPr>
            </a:lvl1pPr>
            <a:lvl2pPr lvl="1" rtl="0">
              <a:spcBef>
                <a:spcPts val="600"/>
              </a:spcBef>
              <a:spcAft>
                <a:spcPts val="0"/>
              </a:spcAft>
              <a:buNone/>
              <a:defRPr/>
            </a:lvl2pPr>
            <a:lvl3pPr lvl="2" rtl="0">
              <a:spcBef>
                <a:spcPts val="600"/>
              </a:spcBef>
              <a:spcAft>
                <a:spcPts val="0"/>
              </a:spcAft>
              <a:buNone/>
              <a:defRPr/>
            </a:lvl3pPr>
            <a:lvl4pPr lvl="3" rtl="0">
              <a:spcBef>
                <a:spcPts val="600"/>
              </a:spcBef>
              <a:spcAft>
                <a:spcPts val="0"/>
              </a:spcAft>
              <a:buNone/>
              <a:defRPr/>
            </a:lvl4pPr>
            <a:lvl5pPr lvl="4" rtl="0">
              <a:spcBef>
                <a:spcPts val="600"/>
              </a:spcBef>
              <a:spcAft>
                <a:spcPts val="0"/>
              </a:spcAft>
              <a:buNone/>
              <a:defRPr/>
            </a:lvl5pPr>
            <a:lvl6pPr lvl="5" rtl="0">
              <a:spcBef>
                <a:spcPts val="600"/>
              </a:spcBef>
              <a:spcAft>
                <a:spcPts val="0"/>
              </a:spcAft>
              <a:buNone/>
              <a:defRPr/>
            </a:lvl6pPr>
            <a:lvl7pPr lvl="6" rtl="0">
              <a:spcBef>
                <a:spcPts val="600"/>
              </a:spcBef>
              <a:spcAft>
                <a:spcPts val="0"/>
              </a:spcAft>
              <a:buNone/>
              <a:defRPr/>
            </a:lvl7pPr>
            <a:lvl8pPr lvl="7" rtl="0">
              <a:spcBef>
                <a:spcPts val="600"/>
              </a:spcBef>
              <a:spcAft>
                <a:spcPts val="0"/>
              </a:spcAft>
              <a:buNone/>
              <a:defRPr/>
            </a:lvl8pPr>
            <a:lvl9pPr lvl="8" rtl="0">
              <a:spcBef>
                <a:spcPts val="600"/>
              </a:spcBef>
              <a:spcAft>
                <a:spcPts val="0"/>
              </a:spcAft>
              <a:buNone/>
              <a:defRPr/>
            </a:lvl9pPr>
          </a:lstStyle>
          <a:p>
            <a:endParaRPr/>
          </a:p>
        </p:txBody>
      </p:sp>
      <p:sp>
        <p:nvSpPr>
          <p:cNvPr id="66" name="Google Shape;66;p13"/>
          <p:cNvSpPr txBox="1">
            <a:spLocks noGrp="1"/>
          </p:cNvSpPr>
          <p:nvPr>
            <p:ph type="body" idx="3"/>
          </p:nvPr>
        </p:nvSpPr>
        <p:spPr>
          <a:xfrm>
            <a:off x="457200" y="1704175"/>
            <a:ext cx="3932700" cy="3176100"/>
          </a:xfrm>
          <a:prstGeom prst="rect">
            <a:avLst/>
          </a:prstGeom>
        </p:spPr>
        <p:txBody>
          <a:bodyPr spcFirstLastPara="1" wrap="square" lIns="91425" tIns="91425" rIns="91425" bIns="91425" anchor="t" anchorCtr="0">
            <a:noAutofit/>
          </a:bodyPr>
          <a:lstStyle>
            <a:lvl1pPr marL="457200" lvl="0" indent="-330200" rtl="0">
              <a:lnSpc>
                <a:spcPct val="130000"/>
              </a:lnSpc>
              <a:spcBef>
                <a:spcPts val="0"/>
              </a:spcBef>
              <a:spcAft>
                <a:spcPts val="0"/>
              </a:spcAft>
              <a:buClr>
                <a:srgbClr val="004888"/>
              </a:buClr>
              <a:buSzPts val="1600"/>
              <a:buFont typeface="Open Sans"/>
              <a:buChar char="●"/>
              <a:defRPr sz="1600">
                <a:latin typeface="Open Sans"/>
                <a:ea typeface="Open Sans"/>
                <a:cs typeface="Open Sans"/>
                <a:sym typeface="Open Sans"/>
              </a:defRPr>
            </a:lvl1pPr>
            <a:lvl2pPr marL="914400" lvl="1" indent="-330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2pPr>
            <a:lvl3pPr marL="1371600" lvl="2" indent="-330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3pPr>
            <a:lvl4pPr marL="1828800" lvl="3" indent="-330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4pPr>
            <a:lvl5pPr marL="2286000" lvl="4" indent="-330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5pPr>
            <a:lvl6pPr marL="2743200" lvl="5" indent="-330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6pPr>
            <a:lvl7pPr marL="3200400" lvl="6" indent="-330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7pPr>
            <a:lvl8pPr marL="3657600" lvl="7" indent="-330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8pPr>
            <a:lvl9pPr marL="4114800" lvl="8" indent="-330200" rtl="0">
              <a:lnSpc>
                <a:spcPct val="130000"/>
              </a:lnSpc>
              <a:spcBef>
                <a:spcPts val="900"/>
              </a:spcBef>
              <a:spcAft>
                <a:spcPts val="900"/>
              </a:spcAft>
              <a:buClr>
                <a:srgbClr val="004888"/>
              </a:buClr>
              <a:buSzPts val="1600"/>
              <a:buFont typeface="Open Sans"/>
              <a:buChar char="■"/>
              <a:defRPr sz="1600">
                <a:latin typeface="Open Sans"/>
                <a:ea typeface="Open Sans"/>
                <a:cs typeface="Open Sans"/>
                <a:sym typeface="Open Sans"/>
              </a:defRPr>
            </a:lvl9pPr>
          </a:lstStyle>
          <a:p>
            <a:endParaRPr/>
          </a:p>
        </p:txBody>
      </p:sp>
      <p:sp>
        <p:nvSpPr>
          <p:cNvPr id="67" name="Google Shape;67;p13"/>
          <p:cNvSpPr txBox="1">
            <a:spLocks noGrp="1"/>
          </p:cNvSpPr>
          <p:nvPr>
            <p:ph type="title"/>
          </p:nvPr>
        </p:nvSpPr>
        <p:spPr>
          <a:xfrm>
            <a:off x="457200" y="697575"/>
            <a:ext cx="8229600" cy="857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888"/>
              </a:buClr>
              <a:buSzPts val="2800"/>
              <a:buFont typeface="Open Sans"/>
              <a:buNone/>
              <a:defRPr sz="2800">
                <a:solidFill>
                  <a:srgbClr val="004888"/>
                </a:solidFill>
                <a:latin typeface="Open Sans"/>
                <a:ea typeface="Open Sans"/>
                <a:cs typeface="Open Sans"/>
                <a:sym typeface="Open Sans"/>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itizens Advice  - Two column Small body">
  <p:cSld name="TITLE_AND_BODY_2_1">
    <p:spTree>
      <p:nvGrpSpPr>
        <p:cNvPr id="1" name="Shape 68"/>
        <p:cNvGrpSpPr/>
        <p:nvPr/>
      </p:nvGrpSpPr>
      <p:grpSpPr>
        <a:xfrm>
          <a:off x="0" y="0"/>
          <a:ext cx="0" cy="0"/>
          <a:chOff x="0" y="0"/>
          <a:chExt cx="0" cy="0"/>
        </a:xfrm>
      </p:grpSpPr>
      <p:sp>
        <p:nvSpPr>
          <p:cNvPr id="69" name="Google Shape;69;p14"/>
          <p:cNvSpPr txBox="1">
            <a:spLocks noGrp="1"/>
          </p:cNvSpPr>
          <p:nvPr>
            <p:ph type="body" idx="1"/>
          </p:nvPr>
        </p:nvSpPr>
        <p:spPr>
          <a:xfrm>
            <a:off x="4598750" y="1704175"/>
            <a:ext cx="4055100" cy="3176100"/>
          </a:xfrm>
          <a:prstGeom prst="rect">
            <a:avLst/>
          </a:prstGeom>
        </p:spPr>
        <p:txBody>
          <a:bodyPr spcFirstLastPara="1" wrap="square" lIns="91425" tIns="91425" rIns="91425" bIns="91425" anchor="t" anchorCtr="0">
            <a:noAutofit/>
          </a:bodyPr>
          <a:lstStyle>
            <a:lvl1pPr marL="457200" lvl="0" indent="-304800" rtl="0">
              <a:lnSpc>
                <a:spcPct val="130000"/>
              </a:lnSpc>
              <a:spcBef>
                <a:spcPts val="0"/>
              </a:spcBef>
              <a:spcAft>
                <a:spcPts val="0"/>
              </a:spcAft>
              <a:buClr>
                <a:srgbClr val="004888"/>
              </a:buClr>
              <a:buSzPts val="1200"/>
              <a:buFont typeface="Open Sans"/>
              <a:buChar char="●"/>
              <a:defRPr sz="1200">
                <a:latin typeface="Open Sans"/>
                <a:ea typeface="Open Sans"/>
                <a:cs typeface="Open Sans"/>
                <a:sym typeface="Open Sans"/>
              </a:defRPr>
            </a:lvl1pPr>
            <a:lvl2pPr marL="914400" lvl="1" indent="-3048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2pPr>
            <a:lvl3pPr marL="1371600" lvl="2" indent="-3048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3pPr>
            <a:lvl4pPr marL="1828800" lvl="3" indent="-3048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4pPr>
            <a:lvl5pPr marL="2286000" lvl="4" indent="-3048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5pPr>
            <a:lvl6pPr marL="2743200" lvl="5" indent="-3048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6pPr>
            <a:lvl7pPr marL="3200400" lvl="6" indent="-3048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7pPr>
            <a:lvl8pPr marL="3657600" lvl="7" indent="-3048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8pPr>
            <a:lvl9pPr marL="4114800" lvl="8" indent="-304800" rtl="0">
              <a:lnSpc>
                <a:spcPct val="130000"/>
              </a:lnSpc>
              <a:spcBef>
                <a:spcPts val="900"/>
              </a:spcBef>
              <a:spcAft>
                <a:spcPts val="900"/>
              </a:spcAft>
              <a:buClr>
                <a:srgbClr val="004888"/>
              </a:buClr>
              <a:buSzPts val="1200"/>
              <a:buFont typeface="Open Sans"/>
              <a:buChar char="■"/>
              <a:defRPr sz="1200">
                <a:latin typeface="Open Sans"/>
                <a:ea typeface="Open Sans"/>
                <a:cs typeface="Open Sans"/>
                <a:sym typeface="Open Sans"/>
              </a:defRPr>
            </a:lvl9pPr>
          </a:lstStyle>
          <a:p>
            <a:endParaRPr/>
          </a:p>
        </p:txBody>
      </p:sp>
      <p:sp>
        <p:nvSpPr>
          <p:cNvPr id="70" name="Google Shape;70;p14"/>
          <p:cNvSpPr txBox="1">
            <a:spLocks noGrp="1"/>
          </p:cNvSpPr>
          <p:nvPr>
            <p:ph type="subTitle" idx="2"/>
          </p:nvPr>
        </p:nvSpPr>
        <p:spPr>
          <a:xfrm>
            <a:off x="457200" y="468500"/>
            <a:ext cx="5261100" cy="344700"/>
          </a:xfrm>
          <a:prstGeom prst="rect">
            <a:avLst/>
          </a:prstGeom>
        </p:spPr>
        <p:txBody>
          <a:bodyPr spcFirstLastPara="1" wrap="square" lIns="91425" tIns="91425" rIns="91425" bIns="91425" anchor="t" anchorCtr="0">
            <a:noAutofit/>
          </a:bodyPr>
          <a:lstStyle>
            <a:lvl1pPr lvl="0" rtl="0">
              <a:spcBef>
                <a:spcPts val="600"/>
              </a:spcBef>
              <a:spcAft>
                <a:spcPts val="0"/>
              </a:spcAft>
              <a:buNone/>
              <a:defRPr sz="900">
                <a:solidFill>
                  <a:srgbClr val="004888"/>
                </a:solidFill>
                <a:latin typeface="Open Sans"/>
                <a:ea typeface="Open Sans"/>
                <a:cs typeface="Open Sans"/>
                <a:sym typeface="Open Sans"/>
              </a:defRPr>
            </a:lvl1pPr>
            <a:lvl2pPr lvl="1" rtl="0">
              <a:spcBef>
                <a:spcPts val="600"/>
              </a:spcBef>
              <a:spcAft>
                <a:spcPts val="0"/>
              </a:spcAft>
              <a:buNone/>
              <a:defRPr/>
            </a:lvl2pPr>
            <a:lvl3pPr lvl="2" rtl="0">
              <a:spcBef>
                <a:spcPts val="600"/>
              </a:spcBef>
              <a:spcAft>
                <a:spcPts val="0"/>
              </a:spcAft>
              <a:buNone/>
              <a:defRPr/>
            </a:lvl3pPr>
            <a:lvl4pPr lvl="3" rtl="0">
              <a:spcBef>
                <a:spcPts val="600"/>
              </a:spcBef>
              <a:spcAft>
                <a:spcPts val="0"/>
              </a:spcAft>
              <a:buNone/>
              <a:defRPr/>
            </a:lvl4pPr>
            <a:lvl5pPr lvl="4" rtl="0">
              <a:spcBef>
                <a:spcPts val="600"/>
              </a:spcBef>
              <a:spcAft>
                <a:spcPts val="0"/>
              </a:spcAft>
              <a:buNone/>
              <a:defRPr/>
            </a:lvl5pPr>
            <a:lvl6pPr lvl="5" rtl="0">
              <a:spcBef>
                <a:spcPts val="600"/>
              </a:spcBef>
              <a:spcAft>
                <a:spcPts val="0"/>
              </a:spcAft>
              <a:buNone/>
              <a:defRPr/>
            </a:lvl6pPr>
            <a:lvl7pPr lvl="6" rtl="0">
              <a:spcBef>
                <a:spcPts val="600"/>
              </a:spcBef>
              <a:spcAft>
                <a:spcPts val="0"/>
              </a:spcAft>
              <a:buNone/>
              <a:defRPr/>
            </a:lvl7pPr>
            <a:lvl8pPr lvl="7" rtl="0">
              <a:spcBef>
                <a:spcPts val="600"/>
              </a:spcBef>
              <a:spcAft>
                <a:spcPts val="0"/>
              </a:spcAft>
              <a:buNone/>
              <a:defRPr/>
            </a:lvl8pPr>
            <a:lvl9pPr lvl="8" rtl="0">
              <a:spcBef>
                <a:spcPts val="600"/>
              </a:spcBef>
              <a:spcAft>
                <a:spcPts val="0"/>
              </a:spcAft>
              <a:buNone/>
              <a:defRPr/>
            </a:lvl9pPr>
          </a:lstStyle>
          <a:p>
            <a:endParaRPr/>
          </a:p>
        </p:txBody>
      </p:sp>
      <p:sp>
        <p:nvSpPr>
          <p:cNvPr id="71" name="Google Shape;71;p14"/>
          <p:cNvSpPr txBox="1">
            <a:spLocks noGrp="1"/>
          </p:cNvSpPr>
          <p:nvPr>
            <p:ph type="body" idx="3"/>
          </p:nvPr>
        </p:nvSpPr>
        <p:spPr>
          <a:xfrm>
            <a:off x="457200" y="1704175"/>
            <a:ext cx="3932700" cy="3176100"/>
          </a:xfrm>
          <a:prstGeom prst="rect">
            <a:avLst/>
          </a:prstGeom>
        </p:spPr>
        <p:txBody>
          <a:bodyPr spcFirstLastPara="1" wrap="square" lIns="91425" tIns="91425" rIns="91425" bIns="91425" anchor="t" anchorCtr="0">
            <a:noAutofit/>
          </a:bodyPr>
          <a:lstStyle>
            <a:lvl1pPr marL="457200" lvl="0" indent="-304800" rtl="0">
              <a:lnSpc>
                <a:spcPct val="130000"/>
              </a:lnSpc>
              <a:spcBef>
                <a:spcPts val="0"/>
              </a:spcBef>
              <a:spcAft>
                <a:spcPts val="0"/>
              </a:spcAft>
              <a:buClr>
                <a:srgbClr val="004888"/>
              </a:buClr>
              <a:buSzPts val="1200"/>
              <a:buFont typeface="Open Sans"/>
              <a:buChar char="●"/>
              <a:defRPr sz="1200">
                <a:latin typeface="Open Sans"/>
                <a:ea typeface="Open Sans"/>
                <a:cs typeface="Open Sans"/>
                <a:sym typeface="Open Sans"/>
              </a:defRPr>
            </a:lvl1pPr>
            <a:lvl2pPr marL="914400" lvl="1" indent="-3048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2pPr>
            <a:lvl3pPr marL="1371600" lvl="2" indent="-3048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3pPr>
            <a:lvl4pPr marL="1828800" lvl="3" indent="-3048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4pPr>
            <a:lvl5pPr marL="2286000" lvl="4" indent="-3048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5pPr>
            <a:lvl6pPr marL="2743200" lvl="5" indent="-3048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6pPr>
            <a:lvl7pPr marL="3200400" lvl="6" indent="-3048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7pPr>
            <a:lvl8pPr marL="3657600" lvl="7" indent="-3048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8pPr>
            <a:lvl9pPr marL="4114800" lvl="8" indent="-304800" rtl="0">
              <a:lnSpc>
                <a:spcPct val="130000"/>
              </a:lnSpc>
              <a:spcBef>
                <a:spcPts val="900"/>
              </a:spcBef>
              <a:spcAft>
                <a:spcPts val="900"/>
              </a:spcAft>
              <a:buClr>
                <a:srgbClr val="004888"/>
              </a:buClr>
              <a:buSzPts val="1200"/>
              <a:buFont typeface="Open Sans"/>
              <a:buChar char="■"/>
              <a:defRPr sz="1200">
                <a:latin typeface="Open Sans"/>
                <a:ea typeface="Open Sans"/>
                <a:cs typeface="Open Sans"/>
                <a:sym typeface="Open Sans"/>
              </a:defRPr>
            </a:lvl9pPr>
          </a:lstStyle>
          <a:p>
            <a:endParaRPr/>
          </a:p>
        </p:txBody>
      </p:sp>
      <p:sp>
        <p:nvSpPr>
          <p:cNvPr id="72" name="Google Shape;72;p14"/>
          <p:cNvSpPr txBox="1">
            <a:spLocks noGrp="1"/>
          </p:cNvSpPr>
          <p:nvPr>
            <p:ph type="title"/>
          </p:nvPr>
        </p:nvSpPr>
        <p:spPr>
          <a:xfrm>
            <a:off x="457200" y="697575"/>
            <a:ext cx="8229600" cy="857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888"/>
              </a:buClr>
              <a:buSzPts val="2800"/>
              <a:buFont typeface="Open Sans"/>
              <a:buNone/>
              <a:defRPr sz="2800">
                <a:solidFill>
                  <a:srgbClr val="004888"/>
                </a:solidFill>
                <a:latin typeface="Open Sans"/>
                <a:ea typeface="Open Sans"/>
                <a:cs typeface="Open Sans"/>
                <a:sym typeface="Open Sans"/>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itizens Advice  - Back cover_Inventive 1">
  <p:cSld name="CUSTOM_1">
    <p:bg>
      <p:bgPr>
        <a:solidFill>
          <a:srgbClr val="FBC0AD"/>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subTitle" idx="1"/>
          </p:nvPr>
        </p:nvSpPr>
        <p:spPr>
          <a:xfrm>
            <a:off x="1640925" y="3728375"/>
            <a:ext cx="6996600" cy="1023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6278"/>
              </a:buClr>
              <a:buSzPts val="2000"/>
              <a:buFont typeface="Open Sans"/>
              <a:buNone/>
              <a:defRPr sz="2000">
                <a:solidFill>
                  <a:srgbClr val="006278"/>
                </a:solidFill>
                <a:latin typeface="Open Sans"/>
                <a:ea typeface="Open Sans"/>
                <a:cs typeface="Open Sans"/>
                <a:sym typeface="Open Sans"/>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pic>
        <p:nvPicPr>
          <p:cNvPr id="78" name="Google Shape;78;p16" descr="citizensadvice_english_RGB_colour_TransNew.png"/>
          <p:cNvPicPr preferRelativeResize="0"/>
          <p:nvPr/>
        </p:nvPicPr>
        <p:blipFill>
          <a:blip r:embed="rId2">
            <a:alphaModFix/>
          </a:blip>
          <a:stretch>
            <a:fillRect/>
          </a:stretch>
        </p:blipFill>
        <p:spPr>
          <a:xfrm>
            <a:off x="270200" y="3860091"/>
            <a:ext cx="960921" cy="102312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itizens Advice  - Back cover_Responsible 1">
  <p:cSld name="CUSTOM_1_1">
    <p:bg>
      <p:bgPr>
        <a:solidFill>
          <a:srgbClr val="90CE9C"/>
        </a:soli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subTitle" idx="1"/>
          </p:nvPr>
        </p:nvSpPr>
        <p:spPr>
          <a:xfrm>
            <a:off x="1640925" y="3728375"/>
            <a:ext cx="6996600" cy="1023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7486B"/>
              </a:buClr>
              <a:buSzPts val="2000"/>
              <a:buFont typeface="Open Sans"/>
              <a:buNone/>
              <a:defRPr sz="2000">
                <a:solidFill>
                  <a:srgbClr val="57486B"/>
                </a:solidFill>
                <a:latin typeface="Open Sans"/>
                <a:ea typeface="Open Sans"/>
                <a:cs typeface="Open Sans"/>
                <a:sym typeface="Open Sans"/>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pic>
        <p:nvPicPr>
          <p:cNvPr id="81" name="Google Shape;81;p17" descr="citizensadvice_english_RGB_colour_TransNew.png"/>
          <p:cNvPicPr preferRelativeResize="0"/>
          <p:nvPr/>
        </p:nvPicPr>
        <p:blipFill>
          <a:blip r:embed="rId2">
            <a:alphaModFix/>
          </a:blip>
          <a:stretch>
            <a:fillRect/>
          </a:stretch>
        </p:blipFill>
        <p:spPr>
          <a:xfrm>
            <a:off x="270200" y="3860091"/>
            <a:ext cx="960921" cy="102312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itizens Advice  - Back cover_Generous 1">
  <p:cSld name="CUSTOM_1_1_1">
    <p:bg>
      <p:bgPr>
        <a:solidFill>
          <a:srgbClr val="B5AFD7"/>
        </a:solidFill>
        <a:effectLst/>
      </p:bgPr>
    </p:bg>
    <p:spTree>
      <p:nvGrpSpPr>
        <p:cNvPr id="1" name="Shape 82"/>
        <p:cNvGrpSpPr/>
        <p:nvPr/>
      </p:nvGrpSpPr>
      <p:grpSpPr>
        <a:xfrm>
          <a:off x="0" y="0"/>
          <a:ext cx="0" cy="0"/>
          <a:chOff x="0" y="0"/>
          <a:chExt cx="0" cy="0"/>
        </a:xfrm>
      </p:grpSpPr>
      <p:sp>
        <p:nvSpPr>
          <p:cNvPr id="83" name="Google Shape;83;p18"/>
          <p:cNvSpPr txBox="1">
            <a:spLocks noGrp="1"/>
          </p:cNvSpPr>
          <p:nvPr>
            <p:ph type="subTitle" idx="1"/>
          </p:nvPr>
        </p:nvSpPr>
        <p:spPr>
          <a:xfrm>
            <a:off x="1640925" y="3728375"/>
            <a:ext cx="6996600" cy="1023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553F"/>
              </a:buClr>
              <a:buSzPts val="2000"/>
              <a:buFont typeface="Open Sans"/>
              <a:buNone/>
              <a:defRPr sz="2000">
                <a:solidFill>
                  <a:srgbClr val="00553F"/>
                </a:solidFill>
                <a:latin typeface="Open Sans"/>
                <a:ea typeface="Open Sans"/>
                <a:cs typeface="Open Sans"/>
                <a:sym typeface="Open Sans"/>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pic>
        <p:nvPicPr>
          <p:cNvPr id="84" name="Google Shape;84;p18" descr="citizensadvice_english_RGB_colour_TransNew.png"/>
          <p:cNvPicPr preferRelativeResize="0"/>
          <p:nvPr/>
        </p:nvPicPr>
        <p:blipFill>
          <a:blip r:embed="rId2">
            <a:alphaModFix/>
          </a:blip>
          <a:stretch>
            <a:fillRect/>
          </a:stretch>
        </p:blipFill>
        <p:spPr>
          <a:xfrm>
            <a:off x="270200" y="3860091"/>
            <a:ext cx="960921" cy="102312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7" name="Google Shape;87;p19"/>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88" name="Google Shape;88;p19"/>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91" name="Google Shape;91;p20"/>
          <p:cNvSpPr txBox="1">
            <a:spLocks noGrp="1"/>
          </p:cNvSpPr>
          <p:nvPr>
            <p:ph type="body" idx="1"/>
          </p:nvPr>
        </p:nvSpPr>
        <p:spPr>
          <a:xfrm>
            <a:off x="457200" y="1200150"/>
            <a:ext cx="3994526"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92" name="Google Shape;92;p20"/>
          <p:cNvSpPr txBox="1">
            <a:spLocks noGrp="1"/>
          </p:cNvSpPr>
          <p:nvPr>
            <p:ph type="body" idx="2"/>
          </p:nvPr>
        </p:nvSpPr>
        <p:spPr>
          <a:xfrm>
            <a:off x="4692274" y="1200150"/>
            <a:ext cx="3994526"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93" name="Google Shape;93;p20"/>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96" name="Google Shape;96;p21"/>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itizens Advice_Cover_Heritage 2">
  <p:cSld name="TITLE_2">
    <p:bg>
      <p:bgPr>
        <a:solidFill>
          <a:srgbClr val="FCBB69"/>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subTitle" idx="1"/>
          </p:nvPr>
        </p:nvSpPr>
        <p:spPr>
          <a:xfrm>
            <a:off x="443675" y="2495575"/>
            <a:ext cx="3893400" cy="1528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888"/>
              </a:buClr>
              <a:buSzPts val="2800"/>
              <a:buFont typeface="Open Sans"/>
              <a:buNone/>
              <a:defRPr sz="2800">
                <a:solidFill>
                  <a:srgbClr val="004888"/>
                </a:solidFill>
                <a:latin typeface="Open Sans"/>
                <a:ea typeface="Open Sans"/>
                <a:cs typeface="Open Sans"/>
                <a:sym typeface="Open Sans"/>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16" name="Google Shape;16;p3"/>
          <p:cNvSpPr txBox="1">
            <a:spLocks noGrp="1"/>
          </p:cNvSpPr>
          <p:nvPr>
            <p:ph type="ctrTitle"/>
          </p:nvPr>
        </p:nvSpPr>
        <p:spPr>
          <a:xfrm>
            <a:off x="443675" y="368875"/>
            <a:ext cx="4123800" cy="280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888"/>
              </a:buClr>
              <a:buSzPts val="4200"/>
              <a:buFont typeface="Open Sans"/>
              <a:buNone/>
              <a:defRPr sz="4200">
                <a:solidFill>
                  <a:srgbClr val="004888"/>
                </a:solidFill>
                <a:latin typeface="Open Sans"/>
                <a:ea typeface="Open Sans"/>
                <a:cs typeface="Open Sans"/>
                <a:sym typeface="Open Sans"/>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pic>
        <p:nvPicPr>
          <p:cNvPr id="17" name="Google Shape;17;p3" descr="CA_Silhouettes_RGB-11.png"/>
          <p:cNvPicPr preferRelativeResize="0"/>
          <p:nvPr/>
        </p:nvPicPr>
        <p:blipFill>
          <a:blip r:embed="rId2">
            <a:alphaModFix/>
          </a:blip>
          <a:stretch>
            <a:fillRect/>
          </a:stretch>
        </p:blipFill>
        <p:spPr>
          <a:xfrm>
            <a:off x="4122675" y="244550"/>
            <a:ext cx="5182704" cy="4654397"/>
          </a:xfrm>
          <a:prstGeom prst="rect">
            <a:avLst/>
          </a:prstGeom>
          <a:noFill/>
          <a:ln>
            <a:noFill/>
          </a:ln>
        </p:spPr>
      </p:pic>
      <p:pic>
        <p:nvPicPr>
          <p:cNvPr id="18" name="Google Shape;18;p3" descr="citizensadvice_english_RGB_colour_TransNew.png"/>
          <p:cNvPicPr preferRelativeResize="0"/>
          <p:nvPr/>
        </p:nvPicPr>
        <p:blipFill>
          <a:blip r:embed="rId3">
            <a:alphaModFix/>
          </a:blip>
          <a:stretch>
            <a:fillRect/>
          </a:stretch>
        </p:blipFill>
        <p:spPr>
          <a:xfrm>
            <a:off x="270200" y="3860091"/>
            <a:ext cx="960921" cy="102312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p22"/>
          <p:cNvSpPr txBox="1">
            <a:spLocks noGrp="1"/>
          </p:cNvSpPr>
          <p:nvPr>
            <p:ph type="body" idx="1"/>
          </p:nvPr>
        </p:nvSpPr>
        <p:spPr>
          <a:xfrm>
            <a:off x="457200" y="4406309"/>
            <a:ext cx="8229600" cy="51952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99" name="Google Shape;99;p22"/>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23"/>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nfographic or graph content slide">
  <p:cSld name="Infographic or graph content slide">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1461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32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3" name="Google Shape;23;p5"/>
          <p:cNvSpPr txBox="1">
            <a:spLocks noGrp="1"/>
          </p:cNvSpPr>
          <p:nvPr>
            <p:ph type="body" idx="1"/>
          </p:nvPr>
        </p:nvSpPr>
        <p:spPr>
          <a:xfrm>
            <a:off x="214312" y="1143000"/>
            <a:ext cx="8704200" cy="3879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3276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 Plain text – White">
  <p:cSld name="3. Plain text – White">
    <p:bg>
      <p:bgPr>
        <a:noFill/>
        <a:effectLst/>
      </p:bgPr>
    </p:bg>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540000" y="463800"/>
            <a:ext cx="8064000" cy="6132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Clr>
                <a:srgbClr val="006278"/>
              </a:buClr>
              <a:buSzPts val="3000"/>
              <a:buNone/>
              <a:defRPr sz="3000">
                <a:solidFill>
                  <a:srgbClr val="006278"/>
                </a:solidFill>
              </a:defRPr>
            </a:lvl2pPr>
            <a:lvl3pPr lvl="2" rtl="0">
              <a:spcBef>
                <a:spcPts val="0"/>
              </a:spcBef>
              <a:spcAft>
                <a:spcPts val="0"/>
              </a:spcAft>
              <a:buClr>
                <a:srgbClr val="006278"/>
              </a:buClr>
              <a:buSzPts val="3000"/>
              <a:buNone/>
              <a:defRPr sz="3000">
                <a:solidFill>
                  <a:srgbClr val="006278"/>
                </a:solidFill>
              </a:defRPr>
            </a:lvl3pPr>
            <a:lvl4pPr lvl="3" rtl="0">
              <a:spcBef>
                <a:spcPts val="0"/>
              </a:spcBef>
              <a:spcAft>
                <a:spcPts val="0"/>
              </a:spcAft>
              <a:buClr>
                <a:srgbClr val="006278"/>
              </a:buClr>
              <a:buSzPts val="3000"/>
              <a:buNone/>
              <a:defRPr sz="3000">
                <a:solidFill>
                  <a:srgbClr val="006278"/>
                </a:solidFill>
              </a:defRPr>
            </a:lvl4pPr>
            <a:lvl5pPr lvl="4" rtl="0">
              <a:spcBef>
                <a:spcPts val="0"/>
              </a:spcBef>
              <a:spcAft>
                <a:spcPts val="0"/>
              </a:spcAft>
              <a:buClr>
                <a:srgbClr val="006278"/>
              </a:buClr>
              <a:buSzPts val="3000"/>
              <a:buNone/>
              <a:defRPr sz="3000">
                <a:solidFill>
                  <a:srgbClr val="006278"/>
                </a:solidFill>
              </a:defRPr>
            </a:lvl5pPr>
            <a:lvl6pPr lvl="5" rtl="0">
              <a:spcBef>
                <a:spcPts val="0"/>
              </a:spcBef>
              <a:spcAft>
                <a:spcPts val="0"/>
              </a:spcAft>
              <a:buClr>
                <a:srgbClr val="006278"/>
              </a:buClr>
              <a:buSzPts val="3000"/>
              <a:buNone/>
              <a:defRPr sz="3000">
                <a:solidFill>
                  <a:srgbClr val="006278"/>
                </a:solidFill>
              </a:defRPr>
            </a:lvl6pPr>
            <a:lvl7pPr lvl="6" rtl="0">
              <a:spcBef>
                <a:spcPts val="0"/>
              </a:spcBef>
              <a:spcAft>
                <a:spcPts val="0"/>
              </a:spcAft>
              <a:buClr>
                <a:srgbClr val="006278"/>
              </a:buClr>
              <a:buSzPts val="3000"/>
              <a:buNone/>
              <a:defRPr sz="3000">
                <a:solidFill>
                  <a:srgbClr val="006278"/>
                </a:solidFill>
              </a:defRPr>
            </a:lvl7pPr>
            <a:lvl8pPr lvl="7" rtl="0">
              <a:spcBef>
                <a:spcPts val="0"/>
              </a:spcBef>
              <a:spcAft>
                <a:spcPts val="0"/>
              </a:spcAft>
              <a:buClr>
                <a:srgbClr val="006278"/>
              </a:buClr>
              <a:buSzPts val="3000"/>
              <a:buNone/>
              <a:defRPr sz="3000">
                <a:solidFill>
                  <a:srgbClr val="006278"/>
                </a:solidFill>
              </a:defRPr>
            </a:lvl8pPr>
            <a:lvl9pPr lvl="8" rtl="0">
              <a:spcBef>
                <a:spcPts val="0"/>
              </a:spcBef>
              <a:spcAft>
                <a:spcPts val="0"/>
              </a:spcAft>
              <a:buClr>
                <a:srgbClr val="006278"/>
              </a:buClr>
              <a:buSzPts val="3000"/>
              <a:buNone/>
              <a:defRPr sz="3000">
                <a:solidFill>
                  <a:srgbClr val="006278"/>
                </a:solidFill>
              </a:defRPr>
            </a:lvl9pPr>
          </a:lstStyle>
          <a:p>
            <a:endParaRPr/>
          </a:p>
        </p:txBody>
      </p:sp>
      <p:sp>
        <p:nvSpPr>
          <p:cNvPr id="32" name="Google Shape;32;p5"/>
          <p:cNvSpPr txBox="1">
            <a:spLocks noGrp="1"/>
          </p:cNvSpPr>
          <p:nvPr>
            <p:ph type="body" idx="1"/>
          </p:nvPr>
        </p:nvSpPr>
        <p:spPr>
          <a:xfrm>
            <a:off x="540000" y="1367100"/>
            <a:ext cx="8064000" cy="34164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SzPts val="1800"/>
              <a:buChar char="●"/>
              <a:defRPr/>
            </a:lvl1pPr>
            <a:lvl2pPr marL="914400" lvl="1" indent="-317500" rtl="0">
              <a:lnSpc>
                <a:spcPct val="100000"/>
              </a:lnSpc>
              <a:spcBef>
                <a:spcPts val="1000"/>
              </a:spcBef>
              <a:spcAft>
                <a:spcPts val="0"/>
              </a:spcAft>
              <a:buSzPts val="1400"/>
              <a:buChar char="○"/>
              <a:defRPr/>
            </a:lvl2pPr>
            <a:lvl3pPr marL="1371600" lvl="2" indent="-317500" rtl="0">
              <a:lnSpc>
                <a:spcPct val="100000"/>
              </a:lnSpc>
              <a:spcBef>
                <a:spcPts val="1000"/>
              </a:spcBef>
              <a:spcAft>
                <a:spcPts val="0"/>
              </a:spcAft>
              <a:buSzPts val="1400"/>
              <a:buChar char="■"/>
              <a:defRPr/>
            </a:lvl3pPr>
            <a:lvl4pPr marL="1828800" lvl="3" indent="-317500" rtl="0">
              <a:lnSpc>
                <a:spcPct val="100000"/>
              </a:lnSpc>
              <a:spcBef>
                <a:spcPts val="1000"/>
              </a:spcBef>
              <a:spcAft>
                <a:spcPts val="0"/>
              </a:spcAft>
              <a:buSzPts val="1400"/>
              <a:buChar char="●"/>
              <a:defRPr/>
            </a:lvl4pPr>
            <a:lvl5pPr marL="2286000" lvl="4" indent="-317500" rtl="0">
              <a:lnSpc>
                <a:spcPct val="100000"/>
              </a:lnSpc>
              <a:spcBef>
                <a:spcPts val="1000"/>
              </a:spcBef>
              <a:spcAft>
                <a:spcPts val="0"/>
              </a:spcAft>
              <a:buSzPts val="1400"/>
              <a:buChar char="○"/>
              <a:defRPr/>
            </a:lvl5pPr>
            <a:lvl6pPr marL="2743200" lvl="5" indent="-317500" rtl="0">
              <a:lnSpc>
                <a:spcPct val="100000"/>
              </a:lnSpc>
              <a:spcBef>
                <a:spcPts val="1000"/>
              </a:spcBef>
              <a:spcAft>
                <a:spcPts val="0"/>
              </a:spcAft>
              <a:buSzPts val="1400"/>
              <a:buChar char="■"/>
              <a:defRPr/>
            </a:lvl6pPr>
            <a:lvl7pPr marL="3200400" lvl="6" indent="-317500" rtl="0">
              <a:lnSpc>
                <a:spcPct val="100000"/>
              </a:lnSpc>
              <a:spcBef>
                <a:spcPts val="1000"/>
              </a:spcBef>
              <a:spcAft>
                <a:spcPts val="0"/>
              </a:spcAft>
              <a:buSzPts val="1400"/>
              <a:buChar char="●"/>
              <a:defRPr/>
            </a:lvl7pPr>
            <a:lvl8pPr marL="3657600" lvl="7" indent="-317500" rtl="0">
              <a:lnSpc>
                <a:spcPct val="100000"/>
              </a:lnSpc>
              <a:spcBef>
                <a:spcPts val="1000"/>
              </a:spcBef>
              <a:spcAft>
                <a:spcPts val="0"/>
              </a:spcAft>
              <a:buSzPts val="1400"/>
              <a:buChar char="○"/>
              <a:defRPr/>
            </a:lvl8pPr>
            <a:lvl9pPr marL="4114800" lvl="8" indent="-317500" rtl="0">
              <a:lnSpc>
                <a:spcPct val="100000"/>
              </a:lnSpc>
              <a:spcBef>
                <a:spcPts val="1000"/>
              </a:spcBef>
              <a:spcAft>
                <a:spcPts val="1000"/>
              </a:spcAft>
              <a:buSzPts val="1400"/>
              <a:buChar char="■"/>
              <a:defRPr/>
            </a:lvl9pPr>
          </a:lstStyle>
          <a:p>
            <a:endParaRPr/>
          </a:p>
        </p:txBody>
      </p:sp>
    </p:spTree>
    <p:extLst>
      <p:ext uri="{BB962C8B-B14F-4D97-AF65-F5344CB8AC3E}">
        <p14:creationId xmlns:p14="http://schemas.microsoft.com/office/powerpoint/2010/main" val="3703664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itizens Advice_Cover_Heritage 3">
  <p:cSld name="TITLE_2_1">
    <p:bg>
      <p:bgPr>
        <a:solidFill>
          <a:srgbClr val="FCBB69"/>
        </a:solidFill>
        <a:effectLst/>
      </p:bgPr>
    </p:bg>
    <p:spTree>
      <p:nvGrpSpPr>
        <p:cNvPr id="1" name="Shape 19"/>
        <p:cNvGrpSpPr/>
        <p:nvPr/>
      </p:nvGrpSpPr>
      <p:grpSpPr>
        <a:xfrm>
          <a:off x="0" y="0"/>
          <a:ext cx="0" cy="0"/>
          <a:chOff x="0" y="0"/>
          <a:chExt cx="0" cy="0"/>
        </a:xfrm>
      </p:grpSpPr>
      <p:pic>
        <p:nvPicPr>
          <p:cNvPr id="20" name="Google Shape;20;p4" descr="CA_Silhouettes_RGB-18.png"/>
          <p:cNvPicPr preferRelativeResize="0"/>
          <p:nvPr/>
        </p:nvPicPr>
        <p:blipFill rotWithShape="1">
          <a:blip r:embed="rId2">
            <a:alphaModFix/>
          </a:blip>
          <a:srcRect l="8538" t="12011" r="2517" b="8812"/>
          <a:stretch/>
        </p:blipFill>
        <p:spPr>
          <a:xfrm>
            <a:off x="4387700" y="457800"/>
            <a:ext cx="4560096" cy="4322297"/>
          </a:xfrm>
          <a:prstGeom prst="rect">
            <a:avLst/>
          </a:prstGeom>
          <a:noFill/>
          <a:ln>
            <a:noFill/>
          </a:ln>
        </p:spPr>
      </p:pic>
      <p:sp>
        <p:nvSpPr>
          <p:cNvPr id="21" name="Google Shape;21;p4"/>
          <p:cNvSpPr txBox="1">
            <a:spLocks noGrp="1"/>
          </p:cNvSpPr>
          <p:nvPr>
            <p:ph type="subTitle" idx="1"/>
          </p:nvPr>
        </p:nvSpPr>
        <p:spPr>
          <a:xfrm>
            <a:off x="443675" y="2495575"/>
            <a:ext cx="3893400" cy="1528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888"/>
              </a:buClr>
              <a:buSzPts val="2800"/>
              <a:buFont typeface="Open Sans"/>
              <a:buNone/>
              <a:defRPr sz="2800">
                <a:solidFill>
                  <a:srgbClr val="004888"/>
                </a:solidFill>
                <a:latin typeface="Open Sans"/>
                <a:ea typeface="Open Sans"/>
                <a:cs typeface="Open Sans"/>
                <a:sym typeface="Open Sans"/>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22" name="Google Shape;22;p4"/>
          <p:cNvSpPr txBox="1">
            <a:spLocks noGrp="1"/>
          </p:cNvSpPr>
          <p:nvPr>
            <p:ph type="ctrTitle"/>
          </p:nvPr>
        </p:nvSpPr>
        <p:spPr>
          <a:xfrm>
            <a:off x="443675" y="368875"/>
            <a:ext cx="3944100" cy="280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888"/>
              </a:buClr>
              <a:buSzPts val="4200"/>
              <a:buFont typeface="Open Sans"/>
              <a:buNone/>
              <a:defRPr sz="4200">
                <a:solidFill>
                  <a:srgbClr val="004888"/>
                </a:solidFill>
                <a:latin typeface="Open Sans"/>
                <a:ea typeface="Open Sans"/>
                <a:cs typeface="Open Sans"/>
                <a:sym typeface="Open Sans"/>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pic>
        <p:nvPicPr>
          <p:cNvPr id="23" name="Google Shape;23;p4" descr="citizensadvice_english_RGB_colour_TransNew.png"/>
          <p:cNvPicPr preferRelativeResize="0"/>
          <p:nvPr/>
        </p:nvPicPr>
        <p:blipFill>
          <a:blip r:embed="rId3">
            <a:alphaModFix/>
          </a:blip>
          <a:stretch>
            <a:fillRect/>
          </a:stretch>
        </p:blipFill>
        <p:spPr>
          <a:xfrm>
            <a:off x="270200" y="3860091"/>
            <a:ext cx="960921" cy="10231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itizens Advice_Cover_Heritage 4">
  <p:cSld name="TITLE_2_1_1">
    <p:bg>
      <p:bgPr>
        <a:solidFill>
          <a:srgbClr val="FCBB69"/>
        </a:solidFill>
        <a:effectLst/>
      </p:bgPr>
    </p:bg>
    <p:spTree>
      <p:nvGrpSpPr>
        <p:cNvPr id="1" name="Shape 24"/>
        <p:cNvGrpSpPr/>
        <p:nvPr/>
      </p:nvGrpSpPr>
      <p:grpSpPr>
        <a:xfrm>
          <a:off x="0" y="0"/>
          <a:ext cx="0" cy="0"/>
          <a:chOff x="0" y="0"/>
          <a:chExt cx="0" cy="0"/>
        </a:xfrm>
      </p:grpSpPr>
      <p:pic>
        <p:nvPicPr>
          <p:cNvPr id="25" name="Google Shape;25;p5" descr="CA_Silhouettes_RGB-19.png"/>
          <p:cNvPicPr preferRelativeResize="0"/>
          <p:nvPr/>
        </p:nvPicPr>
        <p:blipFill>
          <a:blip r:embed="rId2">
            <a:alphaModFix/>
          </a:blip>
          <a:stretch>
            <a:fillRect/>
          </a:stretch>
        </p:blipFill>
        <p:spPr>
          <a:xfrm>
            <a:off x="4169375" y="-208575"/>
            <a:ext cx="4752628" cy="5352071"/>
          </a:xfrm>
          <a:prstGeom prst="rect">
            <a:avLst/>
          </a:prstGeom>
          <a:noFill/>
          <a:ln>
            <a:noFill/>
          </a:ln>
        </p:spPr>
      </p:pic>
      <p:sp>
        <p:nvSpPr>
          <p:cNvPr id="26" name="Google Shape;26;p5"/>
          <p:cNvSpPr txBox="1">
            <a:spLocks noGrp="1"/>
          </p:cNvSpPr>
          <p:nvPr>
            <p:ph type="subTitle" idx="1"/>
          </p:nvPr>
        </p:nvSpPr>
        <p:spPr>
          <a:xfrm>
            <a:off x="443675" y="2495575"/>
            <a:ext cx="3893400" cy="1528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888"/>
              </a:buClr>
              <a:buSzPts val="2800"/>
              <a:buFont typeface="Open Sans"/>
              <a:buNone/>
              <a:defRPr sz="2800">
                <a:solidFill>
                  <a:srgbClr val="004888"/>
                </a:solidFill>
                <a:latin typeface="Open Sans"/>
                <a:ea typeface="Open Sans"/>
                <a:cs typeface="Open Sans"/>
                <a:sym typeface="Open Sans"/>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27" name="Google Shape;27;p5"/>
          <p:cNvSpPr txBox="1">
            <a:spLocks noGrp="1"/>
          </p:cNvSpPr>
          <p:nvPr>
            <p:ph type="ctrTitle"/>
          </p:nvPr>
        </p:nvSpPr>
        <p:spPr>
          <a:xfrm>
            <a:off x="443675" y="368875"/>
            <a:ext cx="4105200" cy="280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888"/>
              </a:buClr>
              <a:buSzPts val="4200"/>
              <a:buFont typeface="Open Sans"/>
              <a:buNone/>
              <a:defRPr sz="4200">
                <a:solidFill>
                  <a:srgbClr val="004888"/>
                </a:solidFill>
                <a:latin typeface="Open Sans"/>
                <a:ea typeface="Open Sans"/>
                <a:cs typeface="Open Sans"/>
                <a:sym typeface="Open Sans"/>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pic>
        <p:nvPicPr>
          <p:cNvPr id="28" name="Google Shape;28;p5" descr="citizensadvice_english_RGB_colour_TransNew.png"/>
          <p:cNvPicPr preferRelativeResize="0"/>
          <p:nvPr/>
        </p:nvPicPr>
        <p:blipFill>
          <a:blip r:embed="rId3">
            <a:alphaModFix/>
          </a:blip>
          <a:stretch>
            <a:fillRect/>
          </a:stretch>
        </p:blipFill>
        <p:spPr>
          <a:xfrm>
            <a:off x="270200" y="3860091"/>
            <a:ext cx="960921" cy="102312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itizens Advice_Cover_Heritage 5">
  <p:cSld name="TITLE_2_1_1_1">
    <p:bg>
      <p:bgPr>
        <a:solidFill>
          <a:srgbClr val="FCBB69"/>
        </a:solid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subTitle" idx="1"/>
          </p:nvPr>
        </p:nvSpPr>
        <p:spPr>
          <a:xfrm>
            <a:off x="443675" y="2495575"/>
            <a:ext cx="3893400" cy="1528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888"/>
              </a:buClr>
              <a:buSzPts val="2800"/>
              <a:buFont typeface="Open Sans"/>
              <a:buNone/>
              <a:defRPr sz="2800">
                <a:solidFill>
                  <a:srgbClr val="004888"/>
                </a:solidFill>
                <a:latin typeface="Open Sans"/>
                <a:ea typeface="Open Sans"/>
                <a:cs typeface="Open Sans"/>
                <a:sym typeface="Open Sans"/>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31" name="Google Shape;31;p6"/>
          <p:cNvSpPr txBox="1">
            <a:spLocks noGrp="1"/>
          </p:cNvSpPr>
          <p:nvPr>
            <p:ph type="ctrTitle"/>
          </p:nvPr>
        </p:nvSpPr>
        <p:spPr>
          <a:xfrm>
            <a:off x="443675" y="368875"/>
            <a:ext cx="4041000" cy="280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888"/>
              </a:buClr>
              <a:buSzPts val="4200"/>
              <a:buFont typeface="Open Sans"/>
              <a:buNone/>
              <a:defRPr sz="4200">
                <a:solidFill>
                  <a:srgbClr val="004888"/>
                </a:solidFill>
                <a:latin typeface="Open Sans"/>
                <a:ea typeface="Open Sans"/>
                <a:cs typeface="Open Sans"/>
                <a:sym typeface="Open Sans"/>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pic>
        <p:nvPicPr>
          <p:cNvPr id="32" name="Google Shape;32;p6" descr="citizensadvice_english_RGB_colour_TransNew.png"/>
          <p:cNvPicPr preferRelativeResize="0"/>
          <p:nvPr/>
        </p:nvPicPr>
        <p:blipFill>
          <a:blip r:embed="rId2">
            <a:alphaModFix/>
          </a:blip>
          <a:stretch>
            <a:fillRect/>
          </a:stretch>
        </p:blipFill>
        <p:spPr>
          <a:xfrm>
            <a:off x="270200" y="3860091"/>
            <a:ext cx="960921" cy="1023128"/>
          </a:xfrm>
          <a:prstGeom prst="rect">
            <a:avLst/>
          </a:prstGeom>
          <a:noFill/>
          <a:ln>
            <a:noFill/>
          </a:ln>
        </p:spPr>
      </p:pic>
      <p:pic>
        <p:nvPicPr>
          <p:cNvPr id="33" name="Google Shape;33;p6" descr="CA_Silhouettes_RGB-20.png"/>
          <p:cNvPicPr preferRelativeResize="0"/>
          <p:nvPr/>
        </p:nvPicPr>
        <p:blipFill rotWithShape="1">
          <a:blip r:embed="rId3">
            <a:alphaModFix/>
          </a:blip>
          <a:srcRect l="10770" t="8946" b="15238"/>
          <a:stretch/>
        </p:blipFill>
        <p:spPr>
          <a:xfrm>
            <a:off x="4369850" y="523200"/>
            <a:ext cx="4679023" cy="423312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itizens Advice_Cover_Inventive 1">
  <p:cSld name="TITLE_1">
    <p:bg>
      <p:bgPr>
        <a:solidFill>
          <a:srgbClr val="FBC0AD"/>
        </a:solidFill>
        <a:effectLst/>
      </p:bgPr>
    </p:bg>
    <p:spTree>
      <p:nvGrpSpPr>
        <p:cNvPr id="1" name="Shape 34"/>
        <p:cNvGrpSpPr/>
        <p:nvPr/>
      </p:nvGrpSpPr>
      <p:grpSpPr>
        <a:xfrm>
          <a:off x="0" y="0"/>
          <a:ext cx="0" cy="0"/>
          <a:chOff x="0" y="0"/>
          <a:chExt cx="0" cy="0"/>
        </a:xfrm>
      </p:grpSpPr>
      <p:pic>
        <p:nvPicPr>
          <p:cNvPr id="35" name="Google Shape;35;p7" descr="CA_SpeechBubbles_RGB-05.png"/>
          <p:cNvPicPr preferRelativeResize="0"/>
          <p:nvPr/>
        </p:nvPicPr>
        <p:blipFill rotWithShape="1">
          <a:blip r:embed="rId2">
            <a:alphaModFix/>
          </a:blip>
          <a:srcRect l="16352" t="53000"/>
          <a:stretch/>
        </p:blipFill>
        <p:spPr>
          <a:xfrm>
            <a:off x="0" y="0"/>
            <a:ext cx="6915648" cy="4137522"/>
          </a:xfrm>
          <a:prstGeom prst="rect">
            <a:avLst/>
          </a:prstGeom>
          <a:noFill/>
          <a:ln>
            <a:noFill/>
          </a:ln>
        </p:spPr>
      </p:pic>
      <p:pic>
        <p:nvPicPr>
          <p:cNvPr id="36" name="Google Shape;36;p7" descr="citizensadvice_english_RGB_colour_TransNew.png"/>
          <p:cNvPicPr preferRelativeResize="0"/>
          <p:nvPr/>
        </p:nvPicPr>
        <p:blipFill>
          <a:blip r:embed="rId3">
            <a:alphaModFix/>
          </a:blip>
          <a:stretch>
            <a:fillRect/>
          </a:stretch>
        </p:blipFill>
        <p:spPr>
          <a:xfrm>
            <a:off x="270200" y="3860091"/>
            <a:ext cx="960921" cy="1023128"/>
          </a:xfrm>
          <a:prstGeom prst="rect">
            <a:avLst/>
          </a:prstGeom>
          <a:noFill/>
          <a:ln>
            <a:noFill/>
          </a:ln>
        </p:spPr>
      </p:pic>
      <p:sp>
        <p:nvSpPr>
          <p:cNvPr id="37" name="Google Shape;37;p7"/>
          <p:cNvSpPr txBox="1">
            <a:spLocks noGrp="1"/>
          </p:cNvSpPr>
          <p:nvPr>
            <p:ph type="subTitle" idx="1"/>
          </p:nvPr>
        </p:nvSpPr>
        <p:spPr>
          <a:xfrm>
            <a:off x="5842525" y="3278200"/>
            <a:ext cx="2804100" cy="14733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6278"/>
              </a:buClr>
              <a:buSzPts val="2800"/>
              <a:buFont typeface="Open Sans"/>
              <a:buNone/>
              <a:defRPr sz="2800">
                <a:solidFill>
                  <a:srgbClr val="006278"/>
                </a:solidFill>
                <a:latin typeface="Open Sans"/>
                <a:ea typeface="Open Sans"/>
                <a:cs typeface="Open Sans"/>
                <a:sym typeface="Open Sans"/>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38" name="Google Shape;38;p7"/>
          <p:cNvSpPr txBox="1">
            <a:spLocks noGrp="1"/>
          </p:cNvSpPr>
          <p:nvPr>
            <p:ph type="ctrTitle"/>
          </p:nvPr>
        </p:nvSpPr>
        <p:spPr>
          <a:xfrm>
            <a:off x="443675" y="216475"/>
            <a:ext cx="5514300" cy="2886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BC0AD"/>
              </a:buClr>
              <a:buSzPts val="4200"/>
              <a:buFont typeface="Open Sans"/>
              <a:buNone/>
              <a:defRPr sz="4200">
                <a:solidFill>
                  <a:srgbClr val="FBC0AD"/>
                </a:solidFill>
                <a:latin typeface="Open Sans"/>
                <a:ea typeface="Open Sans"/>
                <a:cs typeface="Open Sans"/>
                <a:sym typeface="Open Sans"/>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itizens Advice_Cover_Inventive 1 1">
  <p:cSld name="TITLE_1_2">
    <p:bg>
      <p:bgPr>
        <a:solidFill>
          <a:srgbClr val="FBC0AD"/>
        </a:solidFill>
        <a:effectLst/>
      </p:bgPr>
    </p:bg>
    <p:spTree>
      <p:nvGrpSpPr>
        <p:cNvPr id="1" name="Shape 39"/>
        <p:cNvGrpSpPr/>
        <p:nvPr/>
      </p:nvGrpSpPr>
      <p:grpSpPr>
        <a:xfrm>
          <a:off x="0" y="0"/>
          <a:ext cx="0" cy="0"/>
          <a:chOff x="0" y="0"/>
          <a:chExt cx="0" cy="0"/>
        </a:xfrm>
      </p:grpSpPr>
      <p:pic>
        <p:nvPicPr>
          <p:cNvPr id="40" name="Google Shape;40;p8" descr="CA_Silhouettes_RGB-12.png"/>
          <p:cNvPicPr preferRelativeResize="0"/>
          <p:nvPr/>
        </p:nvPicPr>
        <p:blipFill>
          <a:blip r:embed="rId2">
            <a:alphaModFix/>
          </a:blip>
          <a:stretch>
            <a:fillRect/>
          </a:stretch>
        </p:blipFill>
        <p:spPr>
          <a:xfrm>
            <a:off x="3967200" y="-179275"/>
            <a:ext cx="5092305" cy="5421953"/>
          </a:xfrm>
          <a:prstGeom prst="rect">
            <a:avLst/>
          </a:prstGeom>
          <a:noFill/>
          <a:ln>
            <a:noFill/>
          </a:ln>
        </p:spPr>
      </p:pic>
      <p:pic>
        <p:nvPicPr>
          <p:cNvPr id="41" name="Google Shape;41;p8" descr="citizensadvice_english_RGB_colour_TransNew.png"/>
          <p:cNvPicPr preferRelativeResize="0"/>
          <p:nvPr/>
        </p:nvPicPr>
        <p:blipFill>
          <a:blip r:embed="rId3">
            <a:alphaModFix/>
          </a:blip>
          <a:stretch>
            <a:fillRect/>
          </a:stretch>
        </p:blipFill>
        <p:spPr>
          <a:xfrm>
            <a:off x="270200" y="3860091"/>
            <a:ext cx="960921" cy="1023128"/>
          </a:xfrm>
          <a:prstGeom prst="rect">
            <a:avLst/>
          </a:prstGeom>
          <a:noFill/>
          <a:ln>
            <a:noFill/>
          </a:ln>
        </p:spPr>
      </p:pic>
      <p:sp>
        <p:nvSpPr>
          <p:cNvPr id="42" name="Google Shape;42;p8"/>
          <p:cNvSpPr txBox="1">
            <a:spLocks noGrp="1"/>
          </p:cNvSpPr>
          <p:nvPr>
            <p:ph type="subTitle" idx="1"/>
          </p:nvPr>
        </p:nvSpPr>
        <p:spPr>
          <a:xfrm>
            <a:off x="443675" y="2495575"/>
            <a:ext cx="4041000" cy="1473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6278"/>
              </a:buClr>
              <a:buSzPts val="2800"/>
              <a:buFont typeface="Open Sans"/>
              <a:buNone/>
              <a:defRPr sz="2800">
                <a:solidFill>
                  <a:srgbClr val="006278"/>
                </a:solidFill>
                <a:latin typeface="Open Sans"/>
                <a:ea typeface="Open Sans"/>
                <a:cs typeface="Open Sans"/>
                <a:sym typeface="Open Sans"/>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43" name="Google Shape;43;p8"/>
          <p:cNvSpPr txBox="1">
            <a:spLocks noGrp="1"/>
          </p:cNvSpPr>
          <p:nvPr>
            <p:ph type="ctrTitle"/>
          </p:nvPr>
        </p:nvSpPr>
        <p:spPr>
          <a:xfrm>
            <a:off x="443675" y="368875"/>
            <a:ext cx="4215900" cy="2909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6278"/>
              </a:buClr>
              <a:buSzPts val="4200"/>
              <a:buFont typeface="Open Sans"/>
              <a:buNone/>
              <a:defRPr sz="4200">
                <a:solidFill>
                  <a:srgbClr val="006278"/>
                </a:solidFill>
                <a:latin typeface="Open Sans"/>
                <a:ea typeface="Open Sans"/>
                <a:cs typeface="Open Sans"/>
                <a:sym typeface="Open Sans"/>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itizens Advice_Cover_Responsible 1">
  <p:cSld name="TITLE_1_1">
    <p:bg>
      <p:bgPr>
        <a:solidFill>
          <a:srgbClr val="90CE9C"/>
        </a:solidFill>
        <a:effectLst/>
      </p:bgPr>
    </p:bg>
    <p:spTree>
      <p:nvGrpSpPr>
        <p:cNvPr id="1" name="Shape 44"/>
        <p:cNvGrpSpPr/>
        <p:nvPr/>
      </p:nvGrpSpPr>
      <p:grpSpPr>
        <a:xfrm>
          <a:off x="0" y="0"/>
          <a:ext cx="0" cy="0"/>
          <a:chOff x="0" y="0"/>
          <a:chExt cx="0" cy="0"/>
        </a:xfrm>
      </p:grpSpPr>
      <p:pic>
        <p:nvPicPr>
          <p:cNvPr id="45" name="Google Shape;45;p9" descr="CA_SpeechBubbles_RGB-04.png"/>
          <p:cNvPicPr preferRelativeResize="0"/>
          <p:nvPr/>
        </p:nvPicPr>
        <p:blipFill rotWithShape="1">
          <a:blip r:embed="rId2">
            <a:alphaModFix/>
          </a:blip>
          <a:srcRect l="16352" t="53000"/>
          <a:stretch/>
        </p:blipFill>
        <p:spPr>
          <a:xfrm>
            <a:off x="0" y="0"/>
            <a:ext cx="6915648" cy="4137522"/>
          </a:xfrm>
          <a:prstGeom prst="rect">
            <a:avLst/>
          </a:prstGeom>
          <a:noFill/>
          <a:ln>
            <a:noFill/>
          </a:ln>
        </p:spPr>
      </p:pic>
      <p:pic>
        <p:nvPicPr>
          <p:cNvPr id="46" name="Google Shape;46;p9" descr="citizensadvice_english_RGB_colour_TransNew.png"/>
          <p:cNvPicPr preferRelativeResize="0"/>
          <p:nvPr/>
        </p:nvPicPr>
        <p:blipFill>
          <a:blip r:embed="rId3">
            <a:alphaModFix/>
          </a:blip>
          <a:stretch>
            <a:fillRect/>
          </a:stretch>
        </p:blipFill>
        <p:spPr>
          <a:xfrm>
            <a:off x="270200" y="3860091"/>
            <a:ext cx="960921" cy="1023128"/>
          </a:xfrm>
          <a:prstGeom prst="rect">
            <a:avLst/>
          </a:prstGeom>
          <a:noFill/>
          <a:ln>
            <a:noFill/>
          </a:ln>
        </p:spPr>
      </p:pic>
      <p:sp>
        <p:nvSpPr>
          <p:cNvPr id="47" name="Google Shape;47;p9"/>
          <p:cNvSpPr txBox="1">
            <a:spLocks noGrp="1"/>
          </p:cNvSpPr>
          <p:nvPr>
            <p:ph type="subTitle" idx="1"/>
          </p:nvPr>
        </p:nvSpPr>
        <p:spPr>
          <a:xfrm>
            <a:off x="5842525" y="3278200"/>
            <a:ext cx="2804100" cy="14733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7486B"/>
              </a:buClr>
              <a:buSzPts val="2800"/>
              <a:buFont typeface="Open Sans"/>
              <a:buNone/>
              <a:defRPr sz="2800">
                <a:solidFill>
                  <a:srgbClr val="57486B"/>
                </a:solidFill>
                <a:latin typeface="Open Sans"/>
                <a:ea typeface="Open Sans"/>
                <a:cs typeface="Open Sans"/>
                <a:sym typeface="Open Sans"/>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48" name="Google Shape;48;p9"/>
          <p:cNvSpPr txBox="1">
            <a:spLocks noGrp="1"/>
          </p:cNvSpPr>
          <p:nvPr>
            <p:ph type="ctrTitle"/>
          </p:nvPr>
        </p:nvSpPr>
        <p:spPr>
          <a:xfrm>
            <a:off x="443675" y="216475"/>
            <a:ext cx="5514300" cy="2886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0CE9C"/>
              </a:buClr>
              <a:buSzPts val="4200"/>
              <a:buFont typeface="Open Sans"/>
              <a:buNone/>
              <a:defRPr sz="4200">
                <a:solidFill>
                  <a:srgbClr val="90CE9C"/>
                </a:solidFill>
                <a:latin typeface="Open Sans"/>
                <a:ea typeface="Open Sans"/>
                <a:cs typeface="Open Sans"/>
                <a:sym typeface="Open Sans"/>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itizens Advice_Cover_Generous 1">
  <p:cSld name="TITLE_1_1_1">
    <p:bg>
      <p:bgPr>
        <a:solidFill>
          <a:srgbClr val="B5AFD7"/>
        </a:solidFill>
        <a:effectLst/>
      </p:bgPr>
    </p:bg>
    <p:spTree>
      <p:nvGrpSpPr>
        <p:cNvPr id="1" name="Shape 49"/>
        <p:cNvGrpSpPr/>
        <p:nvPr/>
      </p:nvGrpSpPr>
      <p:grpSpPr>
        <a:xfrm>
          <a:off x="0" y="0"/>
          <a:ext cx="0" cy="0"/>
          <a:chOff x="0" y="0"/>
          <a:chExt cx="0" cy="0"/>
        </a:xfrm>
      </p:grpSpPr>
      <p:pic>
        <p:nvPicPr>
          <p:cNvPr id="50" name="Google Shape;50;p10" descr="CA_SpeechBubbles_RGB-06.png"/>
          <p:cNvPicPr preferRelativeResize="0"/>
          <p:nvPr/>
        </p:nvPicPr>
        <p:blipFill rotWithShape="1">
          <a:blip r:embed="rId2">
            <a:alphaModFix/>
          </a:blip>
          <a:srcRect l="16352" t="53000"/>
          <a:stretch/>
        </p:blipFill>
        <p:spPr>
          <a:xfrm>
            <a:off x="0" y="0"/>
            <a:ext cx="6915648" cy="4137522"/>
          </a:xfrm>
          <a:prstGeom prst="rect">
            <a:avLst/>
          </a:prstGeom>
          <a:noFill/>
          <a:ln>
            <a:noFill/>
          </a:ln>
        </p:spPr>
      </p:pic>
      <p:pic>
        <p:nvPicPr>
          <p:cNvPr id="51" name="Google Shape;51;p10" descr="citizensadvice_english_RGB_colour_TransNew.png"/>
          <p:cNvPicPr preferRelativeResize="0"/>
          <p:nvPr/>
        </p:nvPicPr>
        <p:blipFill>
          <a:blip r:embed="rId3">
            <a:alphaModFix/>
          </a:blip>
          <a:stretch>
            <a:fillRect/>
          </a:stretch>
        </p:blipFill>
        <p:spPr>
          <a:xfrm>
            <a:off x="270200" y="3860091"/>
            <a:ext cx="960921" cy="1023128"/>
          </a:xfrm>
          <a:prstGeom prst="rect">
            <a:avLst/>
          </a:prstGeom>
          <a:noFill/>
          <a:ln>
            <a:noFill/>
          </a:ln>
        </p:spPr>
      </p:pic>
      <p:sp>
        <p:nvSpPr>
          <p:cNvPr id="52" name="Google Shape;52;p10"/>
          <p:cNvSpPr txBox="1">
            <a:spLocks noGrp="1"/>
          </p:cNvSpPr>
          <p:nvPr>
            <p:ph type="subTitle" idx="1"/>
          </p:nvPr>
        </p:nvSpPr>
        <p:spPr>
          <a:xfrm>
            <a:off x="5842525" y="3278200"/>
            <a:ext cx="2804100" cy="14733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553F"/>
              </a:buClr>
              <a:buSzPts val="2800"/>
              <a:buFont typeface="Open Sans"/>
              <a:buNone/>
              <a:defRPr sz="2800">
                <a:solidFill>
                  <a:srgbClr val="00553F"/>
                </a:solidFill>
                <a:latin typeface="Open Sans"/>
                <a:ea typeface="Open Sans"/>
                <a:cs typeface="Open Sans"/>
                <a:sym typeface="Open Sans"/>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53" name="Google Shape;53;p10"/>
          <p:cNvSpPr txBox="1">
            <a:spLocks noGrp="1"/>
          </p:cNvSpPr>
          <p:nvPr>
            <p:ph type="ctrTitle"/>
          </p:nvPr>
        </p:nvSpPr>
        <p:spPr>
          <a:xfrm>
            <a:off x="443675" y="216475"/>
            <a:ext cx="5514300" cy="2886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B5AFD7"/>
              </a:buClr>
              <a:buSzPts val="4200"/>
              <a:buFont typeface="Open Sans"/>
              <a:buNone/>
              <a:defRPr sz="4200">
                <a:solidFill>
                  <a:srgbClr val="B5AFD7"/>
                </a:solidFill>
                <a:latin typeface="Open Sans"/>
                <a:ea typeface="Open Sans"/>
                <a:cs typeface="Open Sans"/>
                <a:sym typeface="Open Sans"/>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600"/>
              <a:buNone/>
              <a:defRPr sz="3600" b="1">
                <a:solidFill>
                  <a:schemeClr val="dk1"/>
                </a:solidFill>
              </a:defRPr>
            </a:lvl1pPr>
            <a:lvl2pPr lvl="1">
              <a:spcBef>
                <a:spcPts val="0"/>
              </a:spcBef>
              <a:spcAft>
                <a:spcPts val="0"/>
              </a:spcAft>
              <a:buClr>
                <a:schemeClr val="dk1"/>
              </a:buClr>
              <a:buSzPts val="3600"/>
              <a:buNone/>
              <a:defRPr sz="3600" b="1">
                <a:solidFill>
                  <a:schemeClr val="dk1"/>
                </a:solidFill>
              </a:defRPr>
            </a:lvl2pPr>
            <a:lvl3pPr lvl="2">
              <a:spcBef>
                <a:spcPts val="0"/>
              </a:spcBef>
              <a:spcAft>
                <a:spcPts val="0"/>
              </a:spcAft>
              <a:buClr>
                <a:schemeClr val="dk1"/>
              </a:buClr>
              <a:buSzPts val="3600"/>
              <a:buNone/>
              <a:defRPr sz="3600" b="1">
                <a:solidFill>
                  <a:schemeClr val="dk1"/>
                </a:solidFill>
              </a:defRPr>
            </a:lvl3pPr>
            <a:lvl4pPr lvl="3">
              <a:spcBef>
                <a:spcPts val="0"/>
              </a:spcBef>
              <a:spcAft>
                <a:spcPts val="0"/>
              </a:spcAft>
              <a:buClr>
                <a:schemeClr val="dk1"/>
              </a:buClr>
              <a:buSzPts val="3600"/>
              <a:buNone/>
              <a:defRPr sz="3600" b="1">
                <a:solidFill>
                  <a:schemeClr val="dk1"/>
                </a:solidFill>
              </a:defRPr>
            </a:lvl4pPr>
            <a:lvl5pPr lvl="4">
              <a:spcBef>
                <a:spcPts val="0"/>
              </a:spcBef>
              <a:spcAft>
                <a:spcPts val="0"/>
              </a:spcAft>
              <a:buClr>
                <a:schemeClr val="dk1"/>
              </a:buClr>
              <a:buSzPts val="3600"/>
              <a:buNone/>
              <a:defRPr sz="3600" b="1">
                <a:solidFill>
                  <a:schemeClr val="dk1"/>
                </a:solidFill>
              </a:defRPr>
            </a:lvl5pPr>
            <a:lvl6pPr lvl="5">
              <a:spcBef>
                <a:spcPts val="0"/>
              </a:spcBef>
              <a:spcAft>
                <a:spcPts val="0"/>
              </a:spcAft>
              <a:buClr>
                <a:schemeClr val="dk1"/>
              </a:buClr>
              <a:buSzPts val="3600"/>
              <a:buNone/>
              <a:defRPr sz="3600" b="1">
                <a:solidFill>
                  <a:schemeClr val="dk1"/>
                </a:solidFill>
              </a:defRPr>
            </a:lvl6pPr>
            <a:lvl7pPr lvl="6">
              <a:spcBef>
                <a:spcPts val="0"/>
              </a:spcBef>
              <a:spcAft>
                <a:spcPts val="0"/>
              </a:spcAft>
              <a:buClr>
                <a:schemeClr val="dk1"/>
              </a:buClr>
              <a:buSzPts val="3600"/>
              <a:buNone/>
              <a:defRPr sz="3600" b="1">
                <a:solidFill>
                  <a:schemeClr val="dk1"/>
                </a:solidFill>
              </a:defRPr>
            </a:lvl7pPr>
            <a:lvl8pPr lvl="7">
              <a:spcBef>
                <a:spcPts val="0"/>
              </a:spcBef>
              <a:spcAft>
                <a:spcPts val="0"/>
              </a:spcAft>
              <a:buClr>
                <a:schemeClr val="dk1"/>
              </a:buClr>
              <a:buSzPts val="3600"/>
              <a:buNone/>
              <a:defRPr sz="3600" b="1">
                <a:solidFill>
                  <a:schemeClr val="dk1"/>
                </a:solidFill>
              </a:defRPr>
            </a:lvl8pPr>
            <a:lvl9pPr lvl="8">
              <a:spcBef>
                <a:spcPts val="0"/>
              </a:spcBef>
              <a:spcAft>
                <a:spcPts val="0"/>
              </a:spcAft>
              <a:buClr>
                <a:schemeClr val="dk1"/>
              </a:buClr>
              <a:buSzPts val="3600"/>
              <a:buNone/>
              <a:defRPr sz="3600" b="1">
                <a:solidFill>
                  <a:schemeClr val="dk1"/>
                </a:solidFill>
              </a:defRPr>
            </a:lvl9pPr>
          </a:lstStyle>
          <a:p>
            <a:endParaRPr/>
          </a:p>
        </p:txBody>
      </p:sp>
      <p:sp>
        <p:nvSpPr>
          <p:cNvPr id="7" name="Google Shape;7;p1"/>
          <p:cNvSpPr txBox="1">
            <a:spLocks noGrp="1"/>
          </p:cNvSpPr>
          <p:nvPr>
            <p:ph type="body" idx="1"/>
          </p:nvPr>
        </p:nvSpPr>
        <p:spPr>
          <a:xfrm>
            <a:off x="457200" y="1200150"/>
            <a:ext cx="8229600" cy="3725681"/>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Char char="●"/>
              <a:defRPr sz="3000">
                <a:solidFill>
                  <a:schemeClr val="dk1"/>
                </a:solidFill>
              </a:defRPr>
            </a:lvl1pPr>
            <a:lvl2pPr marL="914400" lvl="1" indent="-381000">
              <a:spcBef>
                <a:spcPts val="0"/>
              </a:spcBef>
              <a:spcAft>
                <a:spcPts val="0"/>
              </a:spcAft>
              <a:buClr>
                <a:schemeClr val="dk1"/>
              </a:buClr>
              <a:buSzPts val="2400"/>
              <a:buChar char="○"/>
              <a:defRPr sz="2400">
                <a:solidFill>
                  <a:schemeClr val="dk1"/>
                </a:solidFill>
              </a:defRPr>
            </a:lvl2pPr>
            <a:lvl3pPr marL="1371600" lvl="2" indent="-381000">
              <a:spcBef>
                <a:spcPts val="0"/>
              </a:spcBef>
              <a:spcAft>
                <a:spcPts val="0"/>
              </a:spcAft>
              <a:buClr>
                <a:schemeClr val="dk1"/>
              </a:buClr>
              <a:buSzPts val="2400"/>
              <a:buChar char="■"/>
              <a:defRPr sz="2400">
                <a:solidFill>
                  <a:schemeClr val="dk1"/>
                </a:solidFill>
              </a:defRPr>
            </a:lvl3pPr>
            <a:lvl4pPr marL="1828800" lvl="3" indent="-342900">
              <a:spcBef>
                <a:spcPts val="0"/>
              </a:spcBef>
              <a:spcAft>
                <a:spcPts val="0"/>
              </a:spcAft>
              <a:buClr>
                <a:schemeClr val="dk1"/>
              </a:buClr>
              <a:buSzPts val="1800"/>
              <a:buChar char="●"/>
              <a:defRPr sz="1800">
                <a:solidFill>
                  <a:schemeClr val="dk1"/>
                </a:solidFill>
              </a:defRPr>
            </a:lvl4pPr>
            <a:lvl5pPr marL="2286000" lvl="4" indent="-342900">
              <a:spcBef>
                <a:spcPts val="0"/>
              </a:spcBef>
              <a:spcAft>
                <a:spcPts val="0"/>
              </a:spcAft>
              <a:buClr>
                <a:schemeClr val="dk1"/>
              </a:buClr>
              <a:buSzPts val="1800"/>
              <a:buChar char="○"/>
              <a:defRPr sz="1800">
                <a:solidFill>
                  <a:schemeClr val="dk1"/>
                </a:solidFill>
              </a:defRPr>
            </a:lvl5pPr>
            <a:lvl6pPr marL="2743200" lvl="5" indent="-342900">
              <a:spcBef>
                <a:spcPts val="0"/>
              </a:spcBef>
              <a:spcAft>
                <a:spcPts val="0"/>
              </a:spcAft>
              <a:buClr>
                <a:schemeClr val="dk1"/>
              </a:buClr>
              <a:buSzPts val="1800"/>
              <a:buChar char="■"/>
              <a:defRPr sz="1800">
                <a:solidFill>
                  <a:schemeClr val="dk1"/>
                </a:solidFill>
              </a:defRPr>
            </a:lvl6pPr>
            <a:lvl7pPr marL="3200400" lvl="6" indent="-342900">
              <a:spcBef>
                <a:spcPts val="0"/>
              </a:spcBef>
              <a:spcAft>
                <a:spcPts val="0"/>
              </a:spcAft>
              <a:buClr>
                <a:schemeClr val="dk1"/>
              </a:buClr>
              <a:buSzPts val="1800"/>
              <a:buChar char="●"/>
              <a:defRPr sz="1800">
                <a:solidFill>
                  <a:schemeClr val="dk1"/>
                </a:solidFill>
              </a:defRPr>
            </a:lvl7pPr>
            <a:lvl8pPr marL="3657600" lvl="7" indent="-342900">
              <a:spcBef>
                <a:spcPts val="0"/>
              </a:spcBef>
              <a:spcAft>
                <a:spcPts val="0"/>
              </a:spcAft>
              <a:buClr>
                <a:schemeClr val="dk1"/>
              </a:buClr>
              <a:buSzPts val="1800"/>
              <a:buChar char="○"/>
              <a:defRPr sz="1800">
                <a:solidFill>
                  <a:schemeClr val="dk1"/>
                </a:solidFill>
              </a:defRPr>
            </a:lvl8pPr>
            <a:lvl9pPr marL="4114800" lvl="8" indent="-342900">
              <a:spcBef>
                <a:spcPts val="0"/>
              </a:spcBef>
              <a:spcAft>
                <a:spcPts val="0"/>
              </a:spcAft>
              <a:buClr>
                <a:schemeClr val="dk1"/>
              </a:buClr>
              <a:buSzPts val="1800"/>
              <a:buChar char="■"/>
              <a:defRPr sz="1800">
                <a:solidFill>
                  <a:schemeClr val="dk1"/>
                </a:solidFill>
              </a:defRPr>
            </a:lvl9pPr>
          </a:lstStyle>
          <a:p>
            <a:endParaRPr/>
          </a:p>
        </p:txBody>
      </p:sp>
      <p:sp>
        <p:nvSpPr>
          <p:cNvPr id="8" name="Google Shape;8;p1"/>
          <p:cNvSpPr txBox="1">
            <a:spLocks noGrp="1"/>
          </p:cNvSpPr>
          <p:nvPr>
            <p:ph type="sldNum" idx="12"/>
          </p:nvPr>
        </p:nvSpPr>
        <p:spPr>
          <a:xfrm>
            <a:off x="8556791" y="4749851"/>
            <a:ext cx="548700" cy="393525"/>
          </a:xfrm>
          <a:prstGeom prst="rect">
            <a:avLst/>
          </a:prstGeom>
          <a:noFill/>
          <a:ln>
            <a:noFill/>
          </a:ln>
        </p:spPr>
        <p:txBody>
          <a:bodyPr spcFirstLastPara="1" wrap="square" lIns="91425" tIns="91425" rIns="91425" bIns="91425" anchor="ctr"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1" r:id="rId22"/>
    <p:sldLayoutId id="2147483673"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ublic.flourish.studio/story/1634399/"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public.flourish.studio/story/1634399/"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subTitle" idx="1"/>
          </p:nvPr>
        </p:nvSpPr>
        <p:spPr>
          <a:xfrm>
            <a:off x="5977600" y="3670150"/>
            <a:ext cx="3039900" cy="1155600"/>
          </a:xfrm>
          <a:prstGeom prst="rect">
            <a:avLst/>
          </a:prstGeom>
        </p:spPr>
        <p:txBody>
          <a:bodyPr spcFirstLastPara="1" wrap="square" lIns="91425" tIns="91425" rIns="91425" bIns="91425" anchor="b" anchorCtr="0">
            <a:noAutofit/>
          </a:bodyPr>
          <a:lstStyle/>
          <a:p>
            <a:pPr marL="0" lvl="0" indent="0" algn="ctr" rtl="0">
              <a:spcBef>
                <a:spcPts val="600"/>
              </a:spcBef>
              <a:spcAft>
                <a:spcPts val="0"/>
              </a:spcAft>
              <a:buNone/>
            </a:pPr>
            <a:r>
              <a:rPr lang="en-GB" sz="2200" b="1" dirty="0"/>
              <a:t>November 2022</a:t>
            </a:r>
            <a:endParaRPr sz="2200" b="1" dirty="0"/>
          </a:p>
        </p:txBody>
      </p:sp>
      <p:sp>
        <p:nvSpPr>
          <p:cNvPr id="107" name="Google Shape;107;p24"/>
          <p:cNvSpPr txBox="1">
            <a:spLocks noGrp="1"/>
          </p:cNvSpPr>
          <p:nvPr>
            <p:ph type="ctrTitle"/>
          </p:nvPr>
        </p:nvSpPr>
        <p:spPr>
          <a:xfrm>
            <a:off x="238050" y="210350"/>
            <a:ext cx="5739550" cy="216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3000" dirty="0"/>
              <a:t>Cost of Living</a:t>
            </a:r>
            <a:br>
              <a:rPr lang="en-GB" sz="3000" dirty="0"/>
            </a:br>
            <a:br>
              <a:rPr lang="en-GB" sz="3000" dirty="0"/>
            </a:br>
            <a:r>
              <a:rPr lang="en-GB" sz="3000" dirty="0"/>
              <a:t>Pro Bono Week launch event</a:t>
            </a:r>
            <a:endParaRPr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GB" dirty="0">
                <a:solidFill>
                  <a:schemeClr val="accent5">
                    <a:lumMod val="50000"/>
                  </a:schemeClr>
                </a:solidFill>
              </a:rPr>
              <a:t>Cost of living </a:t>
            </a:r>
            <a:r>
              <a:rPr lang="en-US" dirty="0">
                <a:solidFill>
                  <a:schemeClr val="accent5">
                    <a:lumMod val="50000"/>
                  </a:schemeClr>
                </a:solidFill>
              </a:rPr>
              <a:t>context/discussions</a:t>
            </a:r>
            <a:endParaRPr dirty="0">
              <a:solidFill>
                <a:schemeClr val="accent5">
                  <a:lumMod val="50000"/>
                </a:schemeClr>
              </a:solidFill>
            </a:endParaRPr>
          </a:p>
        </p:txBody>
      </p:sp>
      <p:sp>
        <p:nvSpPr>
          <p:cNvPr id="107" name="Google Shape;107;p24"/>
          <p:cNvSpPr txBox="1">
            <a:spLocks noGrp="1"/>
          </p:cNvSpPr>
          <p:nvPr>
            <p:ph type="body" idx="1"/>
          </p:nvPr>
        </p:nvSpPr>
        <p:spPr>
          <a:xfrm>
            <a:off x="214312" y="976020"/>
            <a:ext cx="8929688" cy="404688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GB" dirty="0">
                <a:solidFill>
                  <a:schemeClr val="accent5">
                    <a:lumMod val="50000"/>
                  </a:schemeClr>
                </a:solidFill>
              </a:rPr>
              <a:t>Big increase in debt clients, especially energy debts</a:t>
            </a:r>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GB" dirty="0">
              <a:solidFill>
                <a:schemeClr val="accent5">
                  <a:lumMod val="50000"/>
                </a:schemeClr>
              </a:solidFill>
            </a:endParaRPr>
          </a:p>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GB" dirty="0">
                <a:solidFill>
                  <a:schemeClr val="accent5">
                    <a:lumMod val="50000"/>
                  </a:schemeClr>
                </a:solidFill>
              </a:rPr>
              <a:t>Increase in  Personal </a:t>
            </a:r>
            <a:r>
              <a:rPr lang="en-GB" dirty="0" err="1">
                <a:solidFill>
                  <a:schemeClr val="accent5">
                    <a:lumMod val="50000"/>
                  </a:schemeClr>
                </a:solidFill>
              </a:rPr>
              <a:t>Indpendent</a:t>
            </a:r>
            <a:r>
              <a:rPr lang="en-GB" dirty="0">
                <a:solidFill>
                  <a:schemeClr val="accent5">
                    <a:lumMod val="50000"/>
                  </a:schemeClr>
                </a:solidFill>
              </a:rPr>
              <a:t> Payments (PIP) inquiries</a:t>
            </a:r>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GB" dirty="0">
              <a:solidFill>
                <a:schemeClr val="accent5">
                  <a:lumMod val="50000"/>
                </a:schemeClr>
              </a:solidFill>
            </a:endParaRPr>
          </a:p>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GB" dirty="0">
                <a:solidFill>
                  <a:schemeClr val="accent5">
                    <a:lumMod val="50000"/>
                  </a:schemeClr>
                </a:solidFill>
              </a:rPr>
              <a:t>Increase demand on social housing and private rent inquiries, beginning to see threated homelessness issues increase to pre-pandemic levels</a:t>
            </a:r>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US" dirty="0">
              <a:solidFill>
                <a:schemeClr val="accent5">
                  <a:lumMod val="50000"/>
                </a:schemeClr>
              </a:solidFill>
            </a:endParaRPr>
          </a:p>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GB" dirty="0">
                <a:solidFill>
                  <a:schemeClr val="accent5">
                    <a:lumMod val="50000"/>
                  </a:schemeClr>
                </a:solidFill>
              </a:rPr>
              <a:t>Increase in foodbank referrals especially single families and BAME clients</a:t>
            </a:r>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GB" dirty="0">
              <a:solidFill>
                <a:schemeClr val="accent5">
                  <a:lumMod val="50000"/>
                </a:schemeClr>
              </a:solidFill>
            </a:endParaRPr>
          </a:p>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GB" dirty="0">
                <a:solidFill>
                  <a:schemeClr val="accent5">
                    <a:lumMod val="50000"/>
                  </a:schemeClr>
                </a:solidFill>
              </a:rPr>
              <a:t>Trends tracked on CA Dashboard </a:t>
            </a:r>
            <a:r>
              <a:rPr lang="en-GB" b="1" dirty="0">
                <a:hlinkClick r:id="rId3"/>
              </a:rPr>
              <a:t>https://public.flourish.studio/story/1634399/</a:t>
            </a:r>
            <a:r>
              <a:rPr lang="en-GB" b="1" dirty="0"/>
              <a:t> </a:t>
            </a:r>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US"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US"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US"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US"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GB"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GB" dirty="0"/>
          </a:p>
          <a:p>
            <a:pPr marL="0" marR="0" lvl="0" indent="0" algn="l" rtl="0">
              <a:lnSpc>
                <a:spcPct val="100000"/>
              </a:lnSpc>
              <a:spcBef>
                <a:spcPts val="0"/>
              </a:spcBef>
              <a:spcAft>
                <a:spcPts val="0"/>
              </a:spcAft>
              <a:buClr>
                <a:schemeClr val="dk1"/>
              </a:buClr>
              <a:buFont typeface="Arial"/>
              <a:buNone/>
            </a:pPr>
            <a:endParaRPr lang="en-GB" dirty="0"/>
          </a:p>
          <a:p>
            <a:pPr marL="0" marR="0" lvl="0" indent="0" algn="l" rtl="0">
              <a:lnSpc>
                <a:spcPct val="100000"/>
              </a:lnSpc>
              <a:spcBef>
                <a:spcPts val="0"/>
              </a:spcBef>
              <a:spcAft>
                <a:spcPts val="0"/>
              </a:spcAft>
              <a:buClr>
                <a:schemeClr val="dk1"/>
              </a:buClr>
              <a:buFont typeface="Arial"/>
              <a:buNone/>
            </a:pPr>
            <a:endParaRPr lang="en-GB" dirty="0"/>
          </a:p>
          <a:p>
            <a:pPr marL="0" marR="0" lvl="0" indent="0" algn="l" rtl="0">
              <a:lnSpc>
                <a:spcPct val="100000"/>
              </a:lnSpc>
              <a:spcBef>
                <a:spcPts val="0"/>
              </a:spcBef>
              <a:spcAft>
                <a:spcPts val="0"/>
              </a:spcAft>
              <a:buClr>
                <a:schemeClr val="dk1"/>
              </a:buClr>
              <a:buFont typeface="Arial"/>
              <a:buNone/>
            </a:pPr>
            <a:r>
              <a:rPr lang="en-GB" dirty="0"/>
              <a:t> </a:t>
            </a:r>
          </a:p>
          <a:p>
            <a:pPr marL="0" marR="0" lvl="0" indent="0" algn="l" rtl="0">
              <a:lnSpc>
                <a:spcPct val="100000"/>
              </a:lnSpc>
              <a:spcBef>
                <a:spcPts val="0"/>
              </a:spcBef>
              <a:spcAft>
                <a:spcPts val="0"/>
              </a:spcAft>
              <a:buClr>
                <a:schemeClr val="dk1"/>
              </a:buClr>
              <a:buFont typeface="Arial"/>
              <a:buNone/>
            </a:pPr>
            <a:endParaRPr lang="en-GB" dirty="0"/>
          </a:p>
        </p:txBody>
      </p:sp>
    </p:spTree>
    <p:extLst>
      <p:ext uri="{BB962C8B-B14F-4D97-AF65-F5344CB8AC3E}">
        <p14:creationId xmlns:p14="http://schemas.microsoft.com/office/powerpoint/2010/main" val="2408576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118620"/>
            <a:ext cx="8229600" cy="48618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dirty="0">
                <a:solidFill>
                  <a:schemeClr val="accent5">
                    <a:lumMod val="50000"/>
                  </a:schemeClr>
                </a:solidFill>
              </a:rPr>
              <a:t>Dashboard</a:t>
            </a:r>
            <a:endParaRPr dirty="0">
              <a:solidFill>
                <a:schemeClr val="accent5">
                  <a:lumMod val="50000"/>
                </a:schemeClr>
              </a:solidFill>
            </a:endParaRPr>
          </a:p>
        </p:txBody>
      </p:sp>
      <p:sp>
        <p:nvSpPr>
          <p:cNvPr id="107" name="Google Shape;107;p24"/>
          <p:cNvSpPr txBox="1">
            <a:spLocks noGrp="1"/>
          </p:cNvSpPr>
          <p:nvPr>
            <p:ph type="body" idx="1"/>
          </p:nvPr>
        </p:nvSpPr>
        <p:spPr>
          <a:xfrm>
            <a:off x="214312" y="976020"/>
            <a:ext cx="8929688" cy="404688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US"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US"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US"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US"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GB"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GB" dirty="0"/>
          </a:p>
          <a:p>
            <a:pPr marL="0" marR="0" lvl="0" indent="0" algn="l" rtl="0">
              <a:lnSpc>
                <a:spcPct val="100000"/>
              </a:lnSpc>
              <a:spcBef>
                <a:spcPts val="0"/>
              </a:spcBef>
              <a:spcAft>
                <a:spcPts val="0"/>
              </a:spcAft>
              <a:buClr>
                <a:schemeClr val="dk1"/>
              </a:buClr>
              <a:buFont typeface="Arial"/>
              <a:buNone/>
            </a:pPr>
            <a:endParaRPr lang="en-GB" dirty="0"/>
          </a:p>
          <a:p>
            <a:pPr marL="0" marR="0" lvl="0" indent="0" algn="l" rtl="0">
              <a:lnSpc>
                <a:spcPct val="100000"/>
              </a:lnSpc>
              <a:spcBef>
                <a:spcPts val="0"/>
              </a:spcBef>
              <a:spcAft>
                <a:spcPts val="0"/>
              </a:spcAft>
              <a:buClr>
                <a:schemeClr val="dk1"/>
              </a:buClr>
              <a:buFont typeface="Arial"/>
              <a:buNone/>
            </a:pPr>
            <a:endParaRPr lang="en-GB" dirty="0"/>
          </a:p>
          <a:p>
            <a:pPr marL="0" marR="0" lvl="0" indent="0" algn="l" rtl="0">
              <a:lnSpc>
                <a:spcPct val="100000"/>
              </a:lnSpc>
              <a:spcBef>
                <a:spcPts val="0"/>
              </a:spcBef>
              <a:spcAft>
                <a:spcPts val="0"/>
              </a:spcAft>
              <a:buClr>
                <a:schemeClr val="dk1"/>
              </a:buClr>
              <a:buFont typeface="Arial"/>
              <a:buNone/>
            </a:pPr>
            <a:r>
              <a:rPr lang="en-GB" dirty="0"/>
              <a:t> </a:t>
            </a:r>
          </a:p>
          <a:p>
            <a:pPr marL="0" marR="0" lvl="0" indent="0" algn="l" rtl="0">
              <a:lnSpc>
                <a:spcPct val="100000"/>
              </a:lnSpc>
              <a:spcBef>
                <a:spcPts val="0"/>
              </a:spcBef>
              <a:spcAft>
                <a:spcPts val="0"/>
              </a:spcAft>
              <a:buClr>
                <a:schemeClr val="dk1"/>
              </a:buClr>
              <a:buFont typeface="Arial"/>
              <a:buNone/>
            </a:pPr>
            <a:endParaRPr lang="en-GB" dirty="0"/>
          </a:p>
        </p:txBody>
      </p:sp>
      <p:pic>
        <p:nvPicPr>
          <p:cNvPr id="3" name="Picture 2">
            <a:extLst>
              <a:ext uri="{FF2B5EF4-FFF2-40B4-BE49-F238E27FC236}">
                <a16:creationId xmlns:a16="http://schemas.microsoft.com/office/drawing/2014/main" id="{64795C81-4F7E-B419-4774-3FD4AFE50156}"/>
              </a:ext>
            </a:extLst>
          </p:cNvPr>
          <p:cNvPicPr>
            <a:picLocks noChangeAspect="1"/>
          </p:cNvPicPr>
          <p:nvPr/>
        </p:nvPicPr>
        <p:blipFill>
          <a:blip r:embed="rId3"/>
          <a:stretch>
            <a:fillRect/>
          </a:stretch>
        </p:blipFill>
        <p:spPr>
          <a:xfrm>
            <a:off x="63112" y="604800"/>
            <a:ext cx="3558488" cy="2742128"/>
          </a:xfrm>
          <a:prstGeom prst="rect">
            <a:avLst/>
          </a:prstGeom>
        </p:spPr>
      </p:pic>
      <p:pic>
        <p:nvPicPr>
          <p:cNvPr id="5" name="Picture 4">
            <a:extLst>
              <a:ext uri="{FF2B5EF4-FFF2-40B4-BE49-F238E27FC236}">
                <a16:creationId xmlns:a16="http://schemas.microsoft.com/office/drawing/2014/main" id="{CAFC28F0-D4CF-18B6-6530-776722C69F81}"/>
              </a:ext>
            </a:extLst>
          </p:cNvPr>
          <p:cNvPicPr>
            <a:picLocks noChangeAspect="1"/>
          </p:cNvPicPr>
          <p:nvPr/>
        </p:nvPicPr>
        <p:blipFill>
          <a:blip r:embed="rId4"/>
          <a:stretch>
            <a:fillRect/>
          </a:stretch>
        </p:blipFill>
        <p:spPr>
          <a:xfrm>
            <a:off x="3772800" y="275820"/>
            <a:ext cx="3603149" cy="2742128"/>
          </a:xfrm>
          <a:prstGeom prst="rect">
            <a:avLst/>
          </a:prstGeom>
        </p:spPr>
      </p:pic>
      <p:pic>
        <p:nvPicPr>
          <p:cNvPr id="7" name="Picture 6">
            <a:extLst>
              <a:ext uri="{FF2B5EF4-FFF2-40B4-BE49-F238E27FC236}">
                <a16:creationId xmlns:a16="http://schemas.microsoft.com/office/drawing/2014/main" id="{1EE5DDF9-7522-E67A-7EFF-44DD227602B1}"/>
              </a:ext>
            </a:extLst>
          </p:cNvPr>
          <p:cNvPicPr>
            <a:picLocks noChangeAspect="1"/>
          </p:cNvPicPr>
          <p:nvPr/>
        </p:nvPicPr>
        <p:blipFill>
          <a:blip r:embed="rId5"/>
          <a:stretch>
            <a:fillRect/>
          </a:stretch>
        </p:blipFill>
        <p:spPr>
          <a:xfrm>
            <a:off x="6592695" y="2145600"/>
            <a:ext cx="2566241" cy="2877300"/>
          </a:xfrm>
          <a:prstGeom prst="rect">
            <a:avLst/>
          </a:prstGeom>
        </p:spPr>
      </p:pic>
      <p:pic>
        <p:nvPicPr>
          <p:cNvPr id="9" name="Picture 8">
            <a:extLst>
              <a:ext uri="{FF2B5EF4-FFF2-40B4-BE49-F238E27FC236}">
                <a16:creationId xmlns:a16="http://schemas.microsoft.com/office/drawing/2014/main" id="{A89168A0-FCD3-2764-700B-8EDAA73A5C13}"/>
              </a:ext>
            </a:extLst>
          </p:cNvPr>
          <p:cNvPicPr>
            <a:picLocks noChangeAspect="1"/>
          </p:cNvPicPr>
          <p:nvPr/>
        </p:nvPicPr>
        <p:blipFill>
          <a:blip r:embed="rId6"/>
          <a:stretch>
            <a:fillRect/>
          </a:stretch>
        </p:blipFill>
        <p:spPr>
          <a:xfrm>
            <a:off x="2965034" y="3017948"/>
            <a:ext cx="3339561" cy="2125552"/>
          </a:xfrm>
          <a:prstGeom prst="rect">
            <a:avLst/>
          </a:prstGeom>
        </p:spPr>
      </p:pic>
      <p:sp>
        <p:nvSpPr>
          <p:cNvPr id="12" name="TextBox 11">
            <a:extLst>
              <a:ext uri="{FF2B5EF4-FFF2-40B4-BE49-F238E27FC236}">
                <a16:creationId xmlns:a16="http://schemas.microsoft.com/office/drawing/2014/main" id="{776A4051-36E6-1C22-21D3-87971674FE94}"/>
              </a:ext>
            </a:extLst>
          </p:cNvPr>
          <p:cNvSpPr txBox="1"/>
          <p:nvPr/>
        </p:nvSpPr>
        <p:spPr>
          <a:xfrm>
            <a:off x="123371" y="3475050"/>
            <a:ext cx="2634343" cy="954107"/>
          </a:xfrm>
          <a:prstGeom prst="rect">
            <a:avLst/>
          </a:prstGeom>
          <a:noFill/>
        </p:spPr>
        <p:txBody>
          <a:bodyPr wrap="square" rtlCol="0">
            <a:spAutoFit/>
          </a:bodyPr>
          <a:lstStyle/>
          <a:p>
            <a:r>
              <a:rPr lang="en-US" dirty="0"/>
              <a:t>See </a:t>
            </a:r>
            <a:r>
              <a:rPr lang="en-US" dirty="0">
                <a:hlinkClick r:id="rId7"/>
              </a:rPr>
              <a:t>https://public.flourish.studio/story/1634399/</a:t>
            </a:r>
            <a:r>
              <a:rPr lang="en-US" dirty="0"/>
              <a:t>  </a:t>
            </a:r>
          </a:p>
          <a:p>
            <a:endParaRPr lang="en-GB" dirty="0"/>
          </a:p>
        </p:txBody>
      </p:sp>
    </p:spTree>
    <p:extLst>
      <p:ext uri="{BB962C8B-B14F-4D97-AF65-F5344CB8AC3E}">
        <p14:creationId xmlns:p14="http://schemas.microsoft.com/office/powerpoint/2010/main" val="1982490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25"/>
          <p:cNvSpPr txBox="1">
            <a:spLocks noGrp="1"/>
          </p:cNvSpPr>
          <p:nvPr>
            <p:ph type="ctrTitle"/>
          </p:nvPr>
        </p:nvSpPr>
        <p:spPr>
          <a:xfrm>
            <a:off x="466535" y="102175"/>
            <a:ext cx="5443200" cy="76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Advice in London</a:t>
            </a:r>
            <a:endParaRPr dirty="0"/>
          </a:p>
        </p:txBody>
      </p:sp>
      <p:pic>
        <p:nvPicPr>
          <p:cNvPr id="3" name="Picture 2">
            <a:extLst>
              <a:ext uri="{FF2B5EF4-FFF2-40B4-BE49-F238E27FC236}">
                <a16:creationId xmlns:a16="http://schemas.microsoft.com/office/drawing/2014/main" id="{E09363DA-2379-4A96-BE0F-E6233C0EED2B}"/>
              </a:ext>
            </a:extLst>
          </p:cNvPr>
          <p:cNvPicPr>
            <a:picLocks noChangeAspect="1"/>
          </p:cNvPicPr>
          <p:nvPr/>
        </p:nvPicPr>
        <p:blipFill>
          <a:blip r:embed="rId3"/>
          <a:stretch>
            <a:fillRect/>
          </a:stretch>
        </p:blipFill>
        <p:spPr>
          <a:xfrm>
            <a:off x="206105" y="870475"/>
            <a:ext cx="5235455" cy="1745152"/>
          </a:xfrm>
          <a:prstGeom prst="rect">
            <a:avLst/>
          </a:prstGeom>
        </p:spPr>
      </p:pic>
      <p:sp>
        <p:nvSpPr>
          <p:cNvPr id="10" name="TextBox 9">
            <a:extLst>
              <a:ext uri="{FF2B5EF4-FFF2-40B4-BE49-F238E27FC236}">
                <a16:creationId xmlns:a16="http://schemas.microsoft.com/office/drawing/2014/main" id="{5F905951-BF51-4BBA-B6A6-ED81358FFDA3}"/>
              </a:ext>
            </a:extLst>
          </p:cNvPr>
          <p:cNvSpPr txBox="1"/>
          <p:nvPr/>
        </p:nvSpPr>
        <p:spPr>
          <a:xfrm>
            <a:off x="1468243" y="4201005"/>
            <a:ext cx="4572000" cy="400110"/>
          </a:xfrm>
          <a:prstGeom prst="rect">
            <a:avLst/>
          </a:prstGeom>
          <a:noFill/>
        </p:spPr>
        <p:txBody>
          <a:bodyPr wrap="square">
            <a:spAutoFit/>
          </a:bodyPr>
          <a:lstStyle/>
          <a:p>
            <a:r>
              <a:rPr lang="en-GB" sz="2000" dirty="0">
                <a:solidFill>
                  <a:schemeClr val="accent5">
                    <a:lumMod val="50000"/>
                  </a:schemeClr>
                </a:solidFill>
              </a:rPr>
              <a:t>https://londoncitizensadvice.org.uk/</a:t>
            </a:r>
          </a:p>
        </p:txBody>
      </p:sp>
      <p:sp>
        <p:nvSpPr>
          <p:cNvPr id="5" name="TextBox 4">
            <a:extLst>
              <a:ext uri="{FF2B5EF4-FFF2-40B4-BE49-F238E27FC236}">
                <a16:creationId xmlns:a16="http://schemas.microsoft.com/office/drawing/2014/main" id="{25C9E198-DC36-4925-ABDB-C3E4E1116968}"/>
              </a:ext>
            </a:extLst>
          </p:cNvPr>
          <p:cNvSpPr txBox="1"/>
          <p:nvPr/>
        </p:nvSpPr>
        <p:spPr>
          <a:xfrm>
            <a:off x="159041" y="2660652"/>
            <a:ext cx="5295863" cy="1261884"/>
          </a:xfrm>
          <a:prstGeom prst="rect">
            <a:avLst/>
          </a:prstGeom>
          <a:noFill/>
        </p:spPr>
        <p:txBody>
          <a:bodyPr wrap="square" rtlCol="0">
            <a:spAutoFit/>
          </a:bodyPr>
          <a:lstStyle/>
          <a:p>
            <a:r>
              <a:rPr lang="en-GB" sz="2000" dirty="0">
                <a:solidFill>
                  <a:schemeClr val="accent5">
                    <a:lumMod val="50000"/>
                  </a:schemeClr>
                </a:solidFill>
              </a:rPr>
              <a:t>28 local Citizens Advice</a:t>
            </a:r>
          </a:p>
          <a:p>
            <a:pPr rtl="0">
              <a:buSzPts val="1400"/>
              <a:buFont typeface="Arial" panose="020B0604020202020204" pitchFamily="34" charset="0"/>
              <a:buChar char="•"/>
            </a:pPr>
            <a:r>
              <a:rPr lang="en-US" sz="1200" b="0" i="0" u="none" strike="noStrike" baseline="0" dirty="0">
                <a:solidFill>
                  <a:srgbClr val="372D7D"/>
                </a:solidFill>
                <a:latin typeface="Open Sans" panose="020B0606030504020204" pitchFamily="34" charset="0"/>
              </a:rPr>
              <a:t> partnership between the GLA, London Citizens Advice, and London Legal Support Trust </a:t>
            </a:r>
            <a:r>
              <a:rPr lang="en-US" sz="1200" b="0" i="0" u="none" strike="noStrike" baseline="0" dirty="0" err="1">
                <a:solidFill>
                  <a:srgbClr val="372D7D"/>
                </a:solidFill>
                <a:latin typeface="Open Sans" panose="020B0606030504020204" pitchFamily="34" charset="0"/>
              </a:rPr>
              <a:t>Centres</a:t>
            </a:r>
            <a:r>
              <a:rPr lang="en-US" sz="1200" b="0" i="0" u="none" strike="noStrike" baseline="0" dirty="0">
                <a:solidFill>
                  <a:srgbClr val="372D7D"/>
                </a:solidFill>
                <a:latin typeface="Open Sans" panose="020B0606030504020204" pitchFamily="34" charset="0"/>
              </a:rPr>
              <a:t> of Excellence working with community groups/</a:t>
            </a:r>
            <a:r>
              <a:rPr lang="en-US" sz="1200" b="0" i="0" u="none" strike="noStrike" baseline="0" dirty="0" err="1">
                <a:solidFill>
                  <a:srgbClr val="372D7D"/>
                </a:solidFill>
                <a:latin typeface="Open Sans" panose="020B0606030504020204" pitchFamily="34" charset="0"/>
              </a:rPr>
              <a:t>organisations</a:t>
            </a:r>
            <a:r>
              <a:rPr lang="en-US" sz="1200" b="0" i="0" u="none" strike="noStrike" baseline="0" dirty="0">
                <a:solidFill>
                  <a:srgbClr val="372D7D"/>
                </a:solidFill>
                <a:latin typeface="Open Sans" panose="020B0606030504020204" pitchFamily="34" charset="0"/>
              </a:rPr>
              <a:t> aims to boost capacity and local support</a:t>
            </a:r>
          </a:p>
          <a:p>
            <a:endParaRPr lang="en-GB" sz="2000" dirty="0">
              <a:solidFill>
                <a:schemeClr val="accent5">
                  <a:lumMod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43F7-42E0-4E98-B6B6-E9AA334F133B}"/>
              </a:ext>
            </a:extLst>
          </p:cNvPr>
          <p:cNvSpPr>
            <a:spLocks noGrp="1"/>
          </p:cNvSpPr>
          <p:nvPr>
            <p:ph type="title"/>
          </p:nvPr>
        </p:nvSpPr>
        <p:spPr>
          <a:xfrm>
            <a:off x="263775" y="165600"/>
            <a:ext cx="8184900" cy="851229"/>
          </a:xfrm>
        </p:spPr>
        <p:txBody>
          <a:bodyPr/>
          <a:lstStyle/>
          <a:p>
            <a:r>
              <a:rPr lang="en-GB" dirty="0">
                <a:solidFill>
                  <a:schemeClr val="accent1">
                    <a:lumMod val="50000"/>
                  </a:schemeClr>
                </a:solidFill>
              </a:rPr>
              <a:t>Partnering model</a:t>
            </a:r>
          </a:p>
        </p:txBody>
      </p:sp>
      <p:pic>
        <p:nvPicPr>
          <p:cNvPr id="5" name="Picture 4">
            <a:extLst>
              <a:ext uri="{FF2B5EF4-FFF2-40B4-BE49-F238E27FC236}">
                <a16:creationId xmlns:a16="http://schemas.microsoft.com/office/drawing/2014/main" id="{8DD807A4-9CB7-41BA-A00B-376377D2B263}"/>
              </a:ext>
            </a:extLst>
          </p:cNvPr>
          <p:cNvPicPr>
            <a:picLocks noChangeAspect="1"/>
          </p:cNvPicPr>
          <p:nvPr/>
        </p:nvPicPr>
        <p:blipFill rotWithShape="1">
          <a:blip r:embed="rId2"/>
          <a:srcRect l="1878" t="2564"/>
          <a:stretch/>
        </p:blipFill>
        <p:spPr>
          <a:xfrm>
            <a:off x="4730399" y="767400"/>
            <a:ext cx="4149825" cy="3996348"/>
          </a:xfrm>
          <a:prstGeom prst="rect">
            <a:avLst/>
          </a:prstGeom>
        </p:spPr>
      </p:pic>
      <p:pic>
        <p:nvPicPr>
          <p:cNvPr id="3" name="Picture 2" descr="Map&#10;&#10;Description automatically generated">
            <a:extLst>
              <a:ext uri="{FF2B5EF4-FFF2-40B4-BE49-F238E27FC236}">
                <a16:creationId xmlns:a16="http://schemas.microsoft.com/office/drawing/2014/main" id="{8FFBBCFE-CB22-0D22-A610-85F223FE0D23}"/>
              </a:ext>
            </a:extLst>
          </p:cNvPr>
          <p:cNvPicPr>
            <a:picLocks noChangeAspect="1"/>
          </p:cNvPicPr>
          <p:nvPr/>
        </p:nvPicPr>
        <p:blipFill rotWithShape="1">
          <a:blip r:embed="rId3"/>
          <a:srcRect l="1936" t="5069" b="1977"/>
          <a:stretch/>
        </p:blipFill>
        <p:spPr bwMode="auto">
          <a:xfrm>
            <a:off x="375106" y="1016829"/>
            <a:ext cx="4038496" cy="281644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B5C6F221-01A8-9C59-8ED8-99F931CDF5D8}"/>
              </a:ext>
            </a:extLst>
          </p:cNvPr>
          <p:cNvPicPr>
            <a:picLocks noChangeAspect="1"/>
          </p:cNvPicPr>
          <p:nvPr/>
        </p:nvPicPr>
        <p:blipFill rotWithShape="1">
          <a:blip r:embed="rId4"/>
          <a:srcRect r="12589" b="-1544"/>
          <a:stretch/>
        </p:blipFill>
        <p:spPr>
          <a:xfrm>
            <a:off x="7312575" y="102687"/>
            <a:ext cx="1831425" cy="741276"/>
          </a:xfrm>
          <a:prstGeom prst="rect">
            <a:avLst/>
          </a:prstGeom>
        </p:spPr>
      </p:pic>
      <p:sp>
        <p:nvSpPr>
          <p:cNvPr id="9" name="TextBox 8">
            <a:extLst>
              <a:ext uri="{FF2B5EF4-FFF2-40B4-BE49-F238E27FC236}">
                <a16:creationId xmlns:a16="http://schemas.microsoft.com/office/drawing/2014/main" id="{0F8D1D9B-92D2-2DF9-D8EF-70D09AE2B4E5}"/>
              </a:ext>
            </a:extLst>
          </p:cNvPr>
          <p:cNvSpPr txBox="1"/>
          <p:nvPr/>
        </p:nvSpPr>
        <p:spPr>
          <a:xfrm>
            <a:off x="263775" y="4010400"/>
            <a:ext cx="4149825" cy="523220"/>
          </a:xfrm>
          <a:prstGeom prst="rect">
            <a:avLst/>
          </a:prstGeom>
          <a:noFill/>
        </p:spPr>
        <p:txBody>
          <a:bodyPr wrap="square" rtlCol="0">
            <a:spAutoFit/>
          </a:bodyPr>
          <a:lstStyle/>
          <a:p>
            <a:endParaRPr lang="en-US" dirty="0"/>
          </a:p>
          <a:p>
            <a:r>
              <a:rPr lang="en-GB" i="1" dirty="0">
                <a:solidFill>
                  <a:srgbClr val="002060"/>
                </a:solidFill>
              </a:rPr>
              <a:t>Need pro bono sector </a:t>
            </a:r>
            <a:r>
              <a:rPr lang="en-GB" b="1" i="1" dirty="0">
                <a:solidFill>
                  <a:srgbClr val="002060"/>
                </a:solidFill>
              </a:rPr>
              <a:t>partners</a:t>
            </a:r>
          </a:p>
        </p:txBody>
      </p:sp>
    </p:spTree>
    <p:extLst>
      <p:ext uri="{BB962C8B-B14F-4D97-AF65-F5344CB8AC3E}">
        <p14:creationId xmlns:p14="http://schemas.microsoft.com/office/powerpoint/2010/main" val="405182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6"/>
          <p:cNvSpPr/>
          <p:nvPr/>
        </p:nvSpPr>
        <p:spPr>
          <a:xfrm>
            <a:off x="-6650" y="0"/>
            <a:ext cx="9144000" cy="845100"/>
          </a:xfrm>
          <a:prstGeom prst="rect">
            <a:avLst/>
          </a:prstGeom>
          <a:solidFill>
            <a:srgbClr val="FCB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6"/>
          <p:cNvSpPr txBox="1">
            <a:spLocks noGrp="1"/>
          </p:cNvSpPr>
          <p:nvPr>
            <p:ph type="title"/>
          </p:nvPr>
        </p:nvSpPr>
        <p:spPr>
          <a:xfrm>
            <a:off x="304025" y="170985"/>
            <a:ext cx="8754250" cy="5542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About Citizens Advice</a:t>
            </a:r>
            <a:endParaRPr dirty="0"/>
          </a:p>
        </p:txBody>
      </p:sp>
      <p:pic>
        <p:nvPicPr>
          <p:cNvPr id="121" name="Google Shape;121;p26" descr="CA_Silhouettes_RGB-11.png"/>
          <p:cNvPicPr preferRelativeResize="0"/>
          <p:nvPr/>
        </p:nvPicPr>
        <p:blipFill>
          <a:blip r:embed="rId3">
            <a:alphaModFix/>
          </a:blip>
          <a:stretch>
            <a:fillRect/>
          </a:stretch>
        </p:blipFill>
        <p:spPr>
          <a:xfrm>
            <a:off x="6793891" y="3449390"/>
            <a:ext cx="2515709" cy="1910110"/>
          </a:xfrm>
          <a:prstGeom prst="rect">
            <a:avLst/>
          </a:prstGeom>
          <a:noFill/>
          <a:ln>
            <a:noFill/>
          </a:ln>
        </p:spPr>
      </p:pic>
      <p:sp>
        <p:nvSpPr>
          <p:cNvPr id="6" name="TextBox 5">
            <a:extLst>
              <a:ext uri="{FF2B5EF4-FFF2-40B4-BE49-F238E27FC236}">
                <a16:creationId xmlns:a16="http://schemas.microsoft.com/office/drawing/2014/main" id="{2DF35790-26C7-41D3-BC90-B2FBE1C4B2EA}"/>
              </a:ext>
            </a:extLst>
          </p:cNvPr>
          <p:cNvSpPr txBox="1"/>
          <p:nvPr/>
        </p:nvSpPr>
        <p:spPr>
          <a:xfrm>
            <a:off x="304025" y="1092820"/>
            <a:ext cx="8453399" cy="3970318"/>
          </a:xfrm>
          <a:prstGeom prst="rect">
            <a:avLst/>
          </a:prstGeom>
          <a:noFill/>
        </p:spPr>
        <p:txBody>
          <a:bodyPr wrap="square" rtlCol="0">
            <a:spAutoFit/>
          </a:bodyPr>
          <a:lstStyle/>
          <a:p>
            <a:pPr marL="285750" indent="-285750">
              <a:buFont typeface="Arial" panose="020B0604020202020204" pitchFamily="34" charset="0"/>
              <a:buChar char="•"/>
            </a:pPr>
            <a:r>
              <a:rPr lang="en-US" sz="1800" b="1" dirty="0">
                <a:solidFill>
                  <a:schemeClr val="accent5">
                    <a:lumMod val="50000"/>
                  </a:schemeClr>
                </a:solidFill>
              </a:rPr>
              <a:t>We provide support in approximately 2,500 locations in England and Wales with over 18,000 volunteers and 8,650 staff. We help millions of people every year; in 2021-22 this included:</a:t>
            </a:r>
          </a:p>
          <a:p>
            <a:pPr marL="447675" lvl="1" indent="-180975">
              <a:buFont typeface="Arial" panose="020B0604020202020204" pitchFamily="34" charset="0"/>
              <a:buChar char="•"/>
            </a:pPr>
            <a:r>
              <a:rPr lang="en-US" sz="1800" dirty="0">
                <a:solidFill>
                  <a:schemeClr val="accent5">
                    <a:lumMod val="50000"/>
                  </a:schemeClr>
                </a:solidFill>
              </a:rPr>
              <a:t>40.6 million visits to our website</a:t>
            </a:r>
          </a:p>
          <a:p>
            <a:pPr marL="447675" lvl="1" indent="-180975">
              <a:buFont typeface="Arial" panose="020B0604020202020204" pitchFamily="34" charset="0"/>
              <a:buChar char="•"/>
            </a:pPr>
            <a:r>
              <a:rPr lang="en-US" sz="1800" dirty="0">
                <a:solidFill>
                  <a:schemeClr val="accent5">
                    <a:lumMod val="50000"/>
                  </a:schemeClr>
                </a:solidFill>
              </a:rPr>
              <a:t>183,000 people helped face to face (reduced f2f volumes since pandemic)</a:t>
            </a:r>
          </a:p>
          <a:p>
            <a:pPr marL="447675" lvl="1" indent="-180975">
              <a:buFont typeface="Arial" panose="020B0604020202020204" pitchFamily="34" charset="0"/>
              <a:buChar char="•"/>
            </a:pPr>
            <a:r>
              <a:rPr lang="en-US" sz="1800" dirty="0">
                <a:solidFill>
                  <a:schemeClr val="accent5">
                    <a:lumMod val="50000"/>
                  </a:schemeClr>
                </a:solidFill>
              </a:rPr>
              <a:t>1.96 million people using our phone service</a:t>
            </a:r>
          </a:p>
          <a:p>
            <a:pPr marL="447675" lvl="1" indent="-180975">
              <a:buFont typeface="Arial" panose="020B0604020202020204" pitchFamily="34" charset="0"/>
              <a:buChar char="•"/>
            </a:pPr>
            <a:r>
              <a:rPr lang="en-US" sz="1800" dirty="0">
                <a:solidFill>
                  <a:schemeClr val="accent5">
                    <a:lumMod val="50000"/>
                  </a:schemeClr>
                </a:solidFill>
              </a:rPr>
              <a:t>800,000 people getting help by email or webchat</a:t>
            </a:r>
          </a:p>
          <a:p>
            <a:pPr marL="447675" lvl="1" indent="-180975">
              <a:buFont typeface="Arial" panose="020B0604020202020204" pitchFamily="34" charset="0"/>
              <a:buChar char="•"/>
            </a:pPr>
            <a:r>
              <a:rPr lang="en-US" sz="1800" dirty="0">
                <a:solidFill>
                  <a:schemeClr val="accent5">
                    <a:lumMod val="50000"/>
                  </a:schemeClr>
                </a:solidFill>
              </a:rPr>
              <a:t>87,000 witnesses supported through the Witness Service</a:t>
            </a:r>
          </a:p>
          <a:p>
            <a:pPr marL="447675" lvl="1" indent="-180975">
              <a:buFont typeface="Arial" panose="020B0604020202020204" pitchFamily="34" charset="0"/>
              <a:buChar char="•"/>
            </a:pPr>
            <a:r>
              <a:rPr lang="en-US" sz="1800" b="1" dirty="0">
                <a:solidFill>
                  <a:schemeClr val="accent5">
                    <a:lumMod val="50000"/>
                  </a:schemeClr>
                </a:solidFill>
              </a:rPr>
              <a:t>Main Advice issues 2021-22</a:t>
            </a:r>
            <a:r>
              <a:rPr lang="en-US" sz="1800" dirty="0">
                <a:solidFill>
                  <a:schemeClr val="accent5">
                    <a:lumMod val="50000"/>
                  </a:schemeClr>
                </a:solidFill>
              </a:rPr>
              <a:t>:</a:t>
            </a:r>
          </a:p>
          <a:p>
            <a:pPr marL="720725" lvl="2" indent="-93663">
              <a:buFont typeface="Arial" panose="020B0604020202020204" pitchFamily="34" charset="0"/>
              <a:buChar char="•"/>
            </a:pPr>
            <a:r>
              <a:rPr lang="en-US" sz="1800" dirty="0">
                <a:solidFill>
                  <a:schemeClr val="accent5">
                    <a:lumMod val="50000"/>
                  </a:schemeClr>
                </a:solidFill>
              </a:rPr>
              <a:t> benefits (724,000), </a:t>
            </a:r>
          </a:p>
          <a:p>
            <a:pPr marL="720725" lvl="2" indent="-93663">
              <a:buFont typeface="Arial" panose="020B0604020202020204" pitchFamily="34" charset="0"/>
              <a:buChar char="•"/>
            </a:pPr>
            <a:r>
              <a:rPr lang="en-US" sz="1800" dirty="0">
                <a:solidFill>
                  <a:schemeClr val="accent5">
                    <a:lumMod val="50000"/>
                  </a:schemeClr>
                </a:solidFill>
              </a:rPr>
              <a:t> debt, money and financial capability (422,000),</a:t>
            </a:r>
          </a:p>
          <a:p>
            <a:pPr marL="720725" lvl="2" indent="-93663">
              <a:buFont typeface="Arial" panose="020B0604020202020204" pitchFamily="34" charset="0"/>
              <a:buChar char="•"/>
            </a:pPr>
            <a:r>
              <a:rPr lang="en-US" sz="1800" dirty="0">
                <a:solidFill>
                  <a:schemeClr val="accent5">
                    <a:lumMod val="50000"/>
                  </a:schemeClr>
                </a:solidFill>
              </a:rPr>
              <a:t> housing (275,000), </a:t>
            </a:r>
          </a:p>
          <a:p>
            <a:pPr marL="720725" lvl="2" indent="-93663">
              <a:buFont typeface="Arial" panose="020B0604020202020204" pitchFamily="34" charset="0"/>
              <a:buChar char="•"/>
            </a:pPr>
            <a:r>
              <a:rPr lang="en-US" sz="1800" dirty="0">
                <a:solidFill>
                  <a:schemeClr val="accent5">
                    <a:lumMod val="50000"/>
                  </a:schemeClr>
                </a:solidFill>
              </a:rPr>
              <a:t> employment (172,000), </a:t>
            </a:r>
          </a:p>
          <a:p>
            <a:pPr marL="720725" lvl="2" indent="-93663">
              <a:buFont typeface="Arial" panose="020B0604020202020204" pitchFamily="34" charset="0"/>
              <a:buChar char="•"/>
            </a:pPr>
            <a:r>
              <a:rPr lang="en-US" sz="1800" dirty="0">
                <a:solidFill>
                  <a:schemeClr val="accent5">
                    <a:lumMod val="50000"/>
                  </a:schemeClr>
                </a:solidFill>
              </a:rPr>
              <a:t> consumer &amp; energy (1.8m)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6"/>
          <p:cNvSpPr/>
          <p:nvPr/>
        </p:nvSpPr>
        <p:spPr>
          <a:xfrm>
            <a:off x="-6650" y="0"/>
            <a:ext cx="9144000" cy="845100"/>
          </a:xfrm>
          <a:prstGeom prst="rect">
            <a:avLst/>
          </a:prstGeom>
          <a:solidFill>
            <a:srgbClr val="FCB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6"/>
          <p:cNvSpPr txBox="1">
            <a:spLocks noGrp="1"/>
          </p:cNvSpPr>
          <p:nvPr>
            <p:ph type="title"/>
          </p:nvPr>
        </p:nvSpPr>
        <p:spPr>
          <a:xfrm>
            <a:off x="304025" y="170985"/>
            <a:ext cx="8754250" cy="5542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What are we seeing</a:t>
            </a:r>
            <a:endParaRPr dirty="0"/>
          </a:p>
        </p:txBody>
      </p:sp>
      <p:pic>
        <p:nvPicPr>
          <p:cNvPr id="121" name="Google Shape;121;p26" descr="CA_Silhouettes_RGB-11.png"/>
          <p:cNvPicPr preferRelativeResize="0"/>
          <p:nvPr/>
        </p:nvPicPr>
        <p:blipFill>
          <a:blip r:embed="rId3">
            <a:alphaModFix/>
          </a:blip>
          <a:stretch>
            <a:fillRect/>
          </a:stretch>
        </p:blipFill>
        <p:spPr>
          <a:xfrm>
            <a:off x="6919200" y="3947180"/>
            <a:ext cx="2340550" cy="1373141"/>
          </a:xfrm>
          <a:prstGeom prst="rect">
            <a:avLst/>
          </a:prstGeom>
          <a:noFill/>
          <a:ln>
            <a:noFill/>
          </a:ln>
        </p:spPr>
      </p:pic>
      <p:sp>
        <p:nvSpPr>
          <p:cNvPr id="6" name="TextBox 5">
            <a:extLst>
              <a:ext uri="{FF2B5EF4-FFF2-40B4-BE49-F238E27FC236}">
                <a16:creationId xmlns:a16="http://schemas.microsoft.com/office/drawing/2014/main" id="{2DF35790-26C7-41D3-BC90-B2FBE1C4B2EA}"/>
              </a:ext>
            </a:extLst>
          </p:cNvPr>
          <p:cNvSpPr txBox="1"/>
          <p:nvPr/>
        </p:nvSpPr>
        <p:spPr>
          <a:xfrm>
            <a:off x="304025" y="1092821"/>
            <a:ext cx="8695975" cy="3293209"/>
          </a:xfrm>
          <a:prstGeom prst="rect">
            <a:avLst/>
          </a:prstGeom>
          <a:noFill/>
        </p:spPr>
        <p:txBody>
          <a:bodyPr wrap="square" rtlCol="0">
            <a:spAutoFit/>
          </a:bodyPr>
          <a:lstStyle/>
          <a:p>
            <a:r>
              <a:rPr lang="en-US" sz="1600" dirty="0">
                <a:solidFill>
                  <a:schemeClr val="accent5">
                    <a:lumMod val="50000"/>
                  </a:schemeClr>
                </a:solidFill>
              </a:rPr>
              <a:t>As prices rise, people are making difficult decisions about what to cut back on and where they need to rely on community support. </a:t>
            </a:r>
          </a:p>
          <a:p>
            <a:pPr marL="285750" indent="-285750">
              <a:buFont typeface="Wingdings" panose="05000000000000000000" pitchFamily="2" charset="2"/>
              <a:buChar char="q"/>
            </a:pPr>
            <a:r>
              <a:rPr lang="en-US" sz="1600" dirty="0">
                <a:solidFill>
                  <a:schemeClr val="accent5">
                    <a:lumMod val="50000"/>
                  </a:schemeClr>
                </a:solidFill>
              </a:rPr>
              <a:t>The scale and size of the crisis is unlike even what we were seeing during the pandemic. We saw issues that might usually peak in winter, peaking in the middle of summer. Record numbers can’t afford to top up their prepayment energy meter (PPM); our research shows more than 450,000 people - the highest in nearly a decade - could be forced onto PPMs when they can’t pay their energy bills by the end of 2022. </a:t>
            </a:r>
          </a:p>
          <a:p>
            <a:pPr marL="285750" indent="-285750">
              <a:buFont typeface="Wingdings" panose="05000000000000000000" pitchFamily="2" charset="2"/>
              <a:buChar char="q"/>
            </a:pPr>
            <a:endParaRPr lang="en-US" sz="1600" dirty="0">
              <a:solidFill>
                <a:schemeClr val="accent5">
                  <a:lumMod val="50000"/>
                </a:schemeClr>
              </a:solidFill>
            </a:endParaRPr>
          </a:p>
          <a:p>
            <a:pPr marL="285750" indent="-285750">
              <a:buFont typeface="Wingdings" panose="05000000000000000000" pitchFamily="2" charset="2"/>
              <a:buChar char="q"/>
            </a:pPr>
            <a:r>
              <a:rPr lang="en-US" sz="1600" dirty="0">
                <a:solidFill>
                  <a:schemeClr val="accent5">
                    <a:lumMod val="50000"/>
                  </a:schemeClr>
                </a:solidFill>
              </a:rPr>
              <a:t>We're helping </a:t>
            </a:r>
            <a:r>
              <a:rPr lang="en-US" sz="1600" b="1" dirty="0">
                <a:solidFill>
                  <a:schemeClr val="accent5">
                    <a:lumMod val="50000"/>
                  </a:schemeClr>
                </a:solidFill>
              </a:rPr>
              <a:t>2 people every minute </a:t>
            </a:r>
            <a:r>
              <a:rPr lang="en-US" sz="1600" dirty="0">
                <a:solidFill>
                  <a:schemeClr val="accent5">
                    <a:lumMod val="50000"/>
                  </a:schemeClr>
                </a:solidFill>
              </a:rPr>
              <a:t>with crisis support, such as referrals to food banks and fuel vouchers. We’ve supported more people this year with crisis support than 2019 and 2020 combined, and worryingly, this trend continues to rise each month. This year we've also seen more people coming to us who are facing or experiencing homelessness than before the pandemic.</a:t>
            </a:r>
          </a:p>
        </p:txBody>
      </p:sp>
    </p:spTree>
    <p:extLst>
      <p:ext uri="{BB962C8B-B14F-4D97-AF65-F5344CB8AC3E}">
        <p14:creationId xmlns:p14="http://schemas.microsoft.com/office/powerpoint/2010/main" val="157324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6"/>
          <p:cNvSpPr/>
          <p:nvPr/>
        </p:nvSpPr>
        <p:spPr>
          <a:xfrm>
            <a:off x="-6650" y="0"/>
            <a:ext cx="9144000" cy="845100"/>
          </a:xfrm>
          <a:prstGeom prst="rect">
            <a:avLst/>
          </a:prstGeom>
          <a:solidFill>
            <a:srgbClr val="FCB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6"/>
          <p:cNvSpPr txBox="1">
            <a:spLocks noGrp="1"/>
          </p:cNvSpPr>
          <p:nvPr>
            <p:ph type="title"/>
          </p:nvPr>
        </p:nvSpPr>
        <p:spPr>
          <a:xfrm>
            <a:off x="304025" y="170985"/>
            <a:ext cx="8754250" cy="5542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What are we seeing: Crisis support</a:t>
            </a:r>
            <a:endParaRPr dirty="0"/>
          </a:p>
        </p:txBody>
      </p:sp>
      <p:pic>
        <p:nvPicPr>
          <p:cNvPr id="121" name="Google Shape;121;p26" descr="CA_Silhouettes_RGB-11.png"/>
          <p:cNvPicPr preferRelativeResize="0"/>
          <p:nvPr/>
        </p:nvPicPr>
        <p:blipFill>
          <a:blip r:embed="rId3">
            <a:alphaModFix/>
          </a:blip>
          <a:stretch>
            <a:fillRect/>
          </a:stretch>
        </p:blipFill>
        <p:spPr>
          <a:xfrm>
            <a:off x="6919200" y="3947180"/>
            <a:ext cx="2340550" cy="1373141"/>
          </a:xfrm>
          <a:prstGeom prst="rect">
            <a:avLst/>
          </a:prstGeom>
          <a:noFill/>
          <a:ln>
            <a:noFill/>
          </a:ln>
        </p:spPr>
      </p:pic>
      <p:pic>
        <p:nvPicPr>
          <p:cNvPr id="3" name="Picture 2">
            <a:extLst>
              <a:ext uri="{FF2B5EF4-FFF2-40B4-BE49-F238E27FC236}">
                <a16:creationId xmlns:a16="http://schemas.microsoft.com/office/drawing/2014/main" id="{3903B844-5F10-6151-EBF9-9680D88DD873}"/>
              </a:ext>
            </a:extLst>
          </p:cNvPr>
          <p:cNvPicPr>
            <a:picLocks noChangeAspect="1"/>
          </p:cNvPicPr>
          <p:nvPr/>
        </p:nvPicPr>
        <p:blipFill>
          <a:blip r:embed="rId4"/>
          <a:stretch>
            <a:fillRect/>
          </a:stretch>
        </p:blipFill>
        <p:spPr>
          <a:xfrm>
            <a:off x="668548" y="1202168"/>
            <a:ext cx="5934903" cy="3315163"/>
          </a:xfrm>
          <a:prstGeom prst="rect">
            <a:avLst/>
          </a:prstGeom>
        </p:spPr>
      </p:pic>
    </p:spTree>
    <p:extLst>
      <p:ext uri="{BB962C8B-B14F-4D97-AF65-F5344CB8AC3E}">
        <p14:creationId xmlns:p14="http://schemas.microsoft.com/office/powerpoint/2010/main" val="92017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6"/>
          <p:cNvSpPr/>
          <p:nvPr/>
        </p:nvSpPr>
        <p:spPr>
          <a:xfrm>
            <a:off x="-6650" y="0"/>
            <a:ext cx="9144000" cy="845100"/>
          </a:xfrm>
          <a:prstGeom prst="rect">
            <a:avLst/>
          </a:prstGeom>
          <a:solidFill>
            <a:srgbClr val="FCB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6"/>
          <p:cNvSpPr txBox="1">
            <a:spLocks noGrp="1"/>
          </p:cNvSpPr>
          <p:nvPr>
            <p:ph type="title"/>
          </p:nvPr>
        </p:nvSpPr>
        <p:spPr>
          <a:xfrm>
            <a:off x="304025" y="170985"/>
            <a:ext cx="8754250" cy="5542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Cost of living – London and national perspective</a:t>
            </a:r>
            <a:endParaRPr dirty="0"/>
          </a:p>
        </p:txBody>
      </p:sp>
      <p:pic>
        <p:nvPicPr>
          <p:cNvPr id="121" name="Google Shape;121;p26" descr="CA_Silhouettes_RGB-11.png"/>
          <p:cNvPicPr preferRelativeResize="0"/>
          <p:nvPr/>
        </p:nvPicPr>
        <p:blipFill>
          <a:blip r:embed="rId3">
            <a:alphaModFix/>
          </a:blip>
          <a:stretch>
            <a:fillRect/>
          </a:stretch>
        </p:blipFill>
        <p:spPr>
          <a:xfrm>
            <a:off x="6660000" y="4050679"/>
            <a:ext cx="1987200" cy="1092821"/>
          </a:xfrm>
          <a:prstGeom prst="rect">
            <a:avLst/>
          </a:prstGeom>
          <a:noFill/>
          <a:ln>
            <a:noFill/>
          </a:ln>
        </p:spPr>
      </p:pic>
      <p:sp>
        <p:nvSpPr>
          <p:cNvPr id="6" name="TextBox 5">
            <a:extLst>
              <a:ext uri="{FF2B5EF4-FFF2-40B4-BE49-F238E27FC236}">
                <a16:creationId xmlns:a16="http://schemas.microsoft.com/office/drawing/2014/main" id="{2DF35790-26C7-41D3-BC90-B2FBE1C4B2EA}"/>
              </a:ext>
            </a:extLst>
          </p:cNvPr>
          <p:cNvSpPr txBox="1"/>
          <p:nvPr/>
        </p:nvSpPr>
        <p:spPr>
          <a:xfrm>
            <a:off x="304025" y="1092821"/>
            <a:ext cx="8580775" cy="3539430"/>
          </a:xfrm>
          <a:prstGeom prst="rect">
            <a:avLst/>
          </a:prstGeom>
          <a:noFill/>
        </p:spPr>
        <p:txBody>
          <a:bodyPr wrap="square" rtlCol="0">
            <a:spAutoFit/>
          </a:bodyPr>
          <a:lstStyle/>
          <a:p>
            <a:pPr marL="285750" indent="-285750">
              <a:buFont typeface="Wingdings" panose="05000000000000000000" pitchFamily="2" charset="2"/>
              <a:buChar char="q"/>
            </a:pPr>
            <a:r>
              <a:rPr lang="en-US" sz="1600" dirty="0">
                <a:solidFill>
                  <a:schemeClr val="accent5">
                    <a:lumMod val="50000"/>
                  </a:schemeClr>
                </a:solidFill>
              </a:rPr>
              <a:t>As the official watchdog for energy consumers and the country’s leading welfare advice </a:t>
            </a:r>
            <a:r>
              <a:rPr lang="en-US" sz="1600" dirty="0" err="1">
                <a:solidFill>
                  <a:schemeClr val="accent5">
                    <a:lumMod val="50000"/>
                  </a:schemeClr>
                </a:solidFill>
              </a:rPr>
              <a:t>organisation</a:t>
            </a:r>
            <a:r>
              <a:rPr lang="en-US" sz="1600" dirty="0">
                <a:solidFill>
                  <a:schemeClr val="accent5">
                    <a:lumMod val="50000"/>
                  </a:schemeClr>
                </a:solidFill>
              </a:rPr>
              <a:t>, we understand the impact of rising prices in London, England and Wales</a:t>
            </a:r>
          </a:p>
          <a:p>
            <a:pPr marL="285750" indent="-285750">
              <a:buFont typeface="Wingdings" panose="05000000000000000000" pitchFamily="2" charset="2"/>
              <a:buChar char="q"/>
            </a:pPr>
            <a:endParaRPr lang="en-US" sz="1600" dirty="0">
              <a:solidFill>
                <a:schemeClr val="accent5">
                  <a:lumMod val="50000"/>
                </a:schemeClr>
              </a:solidFill>
            </a:endParaRPr>
          </a:p>
          <a:p>
            <a:pPr marL="285750" lvl="1" indent="-285750">
              <a:buFont typeface="Wingdings" panose="05000000000000000000" pitchFamily="2" charset="2"/>
              <a:buChar char="q"/>
            </a:pPr>
            <a:r>
              <a:rPr lang="en-US" sz="1600" dirty="0">
                <a:solidFill>
                  <a:schemeClr val="accent5">
                    <a:lumMod val="50000"/>
                  </a:schemeClr>
                </a:solidFill>
              </a:rPr>
              <a:t>latest estimates on energy prices from Cornwall Insight, figures will rise from 7m households now to 10.7m (a rise from 24.5% to 37.6% of households) in fuel poverty from April 2023.</a:t>
            </a:r>
          </a:p>
          <a:p>
            <a:endParaRPr lang="en-US" sz="1600" dirty="0">
              <a:solidFill>
                <a:schemeClr val="accent5">
                  <a:lumMod val="50000"/>
                </a:schemeClr>
              </a:solidFill>
            </a:endParaRPr>
          </a:p>
          <a:p>
            <a:pPr marL="285750" indent="-285750">
              <a:buFont typeface="Wingdings" panose="05000000000000000000" pitchFamily="2" charset="2"/>
              <a:buChar char="q"/>
            </a:pPr>
            <a:r>
              <a:rPr lang="en-US" sz="1600" dirty="0">
                <a:solidFill>
                  <a:schemeClr val="accent5">
                    <a:lumMod val="50000"/>
                  </a:schemeClr>
                </a:solidFill>
              </a:rPr>
              <a:t>UK food price inflation at annual rate of 11.6% (British Retail Consortium); one in four households with children (4 million children) have experienced food insecurity in the past three months month, an increase of 8% since April (Food Foundation)</a:t>
            </a:r>
          </a:p>
          <a:p>
            <a:pPr marL="285750" indent="-285750">
              <a:buFont typeface="Wingdings" panose="05000000000000000000" pitchFamily="2" charset="2"/>
              <a:buChar char="q"/>
            </a:pPr>
            <a:endParaRPr lang="en-US" sz="1600" dirty="0">
              <a:solidFill>
                <a:schemeClr val="accent5">
                  <a:lumMod val="50000"/>
                </a:schemeClr>
              </a:solidFill>
            </a:endParaRPr>
          </a:p>
          <a:p>
            <a:pPr marL="285750" indent="-285750">
              <a:buFont typeface="Wingdings" panose="05000000000000000000" pitchFamily="2" charset="2"/>
              <a:buChar char="q"/>
            </a:pPr>
            <a:r>
              <a:rPr lang="en-US" sz="1600" dirty="0">
                <a:solidFill>
                  <a:schemeClr val="accent5">
                    <a:lumMod val="50000"/>
                  </a:schemeClr>
                </a:solidFill>
              </a:rPr>
              <a:t>2.5 million renters are either behind or constantly struggling to pay their rent, an increase by 45% since April 2022 (Shelter, </a:t>
            </a:r>
            <a:r>
              <a:rPr lang="en-US" sz="1600" dirty="0" err="1">
                <a:solidFill>
                  <a:schemeClr val="accent5">
                    <a:lumMod val="50000"/>
                  </a:schemeClr>
                </a:solidFill>
              </a:rPr>
              <a:t>Yougov</a:t>
            </a:r>
            <a:r>
              <a:rPr lang="en-US" sz="1600" dirty="0">
                <a:solidFill>
                  <a:schemeClr val="accent5">
                    <a:lumMod val="50000"/>
                  </a:schemeClr>
                </a:solidFill>
              </a:rPr>
              <a:t>)</a:t>
            </a:r>
          </a:p>
          <a:p>
            <a:endParaRPr lang="en-US" sz="1600" dirty="0">
              <a:solidFill>
                <a:schemeClr val="accent5">
                  <a:lumMod val="50000"/>
                </a:schemeClr>
              </a:solidFill>
            </a:endParaRPr>
          </a:p>
        </p:txBody>
      </p:sp>
    </p:spTree>
    <p:extLst>
      <p:ext uri="{BB962C8B-B14F-4D97-AF65-F5344CB8AC3E}">
        <p14:creationId xmlns:p14="http://schemas.microsoft.com/office/powerpoint/2010/main" val="52251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6"/>
          <p:cNvSpPr/>
          <p:nvPr/>
        </p:nvSpPr>
        <p:spPr>
          <a:xfrm>
            <a:off x="-6650" y="0"/>
            <a:ext cx="9144000" cy="845100"/>
          </a:xfrm>
          <a:prstGeom prst="rect">
            <a:avLst/>
          </a:prstGeom>
          <a:solidFill>
            <a:srgbClr val="FCB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6"/>
          <p:cNvSpPr txBox="1">
            <a:spLocks noGrp="1"/>
          </p:cNvSpPr>
          <p:nvPr>
            <p:ph type="title"/>
          </p:nvPr>
        </p:nvSpPr>
        <p:spPr>
          <a:xfrm>
            <a:off x="304025" y="170985"/>
            <a:ext cx="8754250" cy="5542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Cost of living – London</a:t>
            </a:r>
            <a:endParaRPr dirty="0"/>
          </a:p>
        </p:txBody>
      </p:sp>
      <p:pic>
        <p:nvPicPr>
          <p:cNvPr id="121" name="Google Shape;121;p26" descr="CA_Silhouettes_RGB-11.png"/>
          <p:cNvPicPr preferRelativeResize="0"/>
          <p:nvPr/>
        </p:nvPicPr>
        <p:blipFill>
          <a:blip r:embed="rId3">
            <a:alphaModFix/>
          </a:blip>
          <a:stretch>
            <a:fillRect/>
          </a:stretch>
        </p:blipFill>
        <p:spPr>
          <a:xfrm>
            <a:off x="7250400" y="3830400"/>
            <a:ext cx="1589575" cy="1189078"/>
          </a:xfrm>
          <a:prstGeom prst="rect">
            <a:avLst/>
          </a:prstGeom>
          <a:noFill/>
          <a:ln>
            <a:noFill/>
          </a:ln>
        </p:spPr>
      </p:pic>
      <p:sp>
        <p:nvSpPr>
          <p:cNvPr id="6" name="TextBox 5">
            <a:extLst>
              <a:ext uri="{FF2B5EF4-FFF2-40B4-BE49-F238E27FC236}">
                <a16:creationId xmlns:a16="http://schemas.microsoft.com/office/drawing/2014/main" id="{2DF35790-26C7-41D3-BC90-B2FBE1C4B2EA}"/>
              </a:ext>
            </a:extLst>
          </p:cNvPr>
          <p:cNvSpPr txBox="1"/>
          <p:nvPr/>
        </p:nvSpPr>
        <p:spPr>
          <a:xfrm>
            <a:off x="304025" y="1092821"/>
            <a:ext cx="8695975" cy="3293209"/>
          </a:xfrm>
          <a:prstGeom prst="rect">
            <a:avLst/>
          </a:prstGeom>
          <a:noFill/>
        </p:spPr>
        <p:txBody>
          <a:bodyPr wrap="square" rtlCol="0">
            <a:spAutoFit/>
          </a:bodyPr>
          <a:lstStyle/>
          <a:p>
            <a:pPr marL="285750" indent="-285750">
              <a:buFont typeface="Wingdings" panose="05000000000000000000" pitchFamily="2" charset="2"/>
              <a:buChar char="q"/>
            </a:pPr>
            <a:r>
              <a:rPr lang="en-US" sz="1600" dirty="0">
                <a:solidFill>
                  <a:schemeClr val="accent5">
                    <a:lumMod val="50000"/>
                  </a:schemeClr>
                </a:solidFill>
              </a:rPr>
              <a:t>28% of people live in poverty in London (2.5 million) compared to 22% in UK (Trust for London – London Poverty Profile)</a:t>
            </a:r>
          </a:p>
          <a:p>
            <a:pPr marL="285750" indent="-285750">
              <a:buFont typeface="Wingdings" panose="05000000000000000000" pitchFamily="2" charset="2"/>
              <a:buChar char="q"/>
            </a:pPr>
            <a:endParaRPr lang="en-US" sz="1600" dirty="0">
              <a:solidFill>
                <a:schemeClr val="accent5">
                  <a:lumMod val="50000"/>
                </a:schemeClr>
              </a:solidFill>
            </a:endParaRPr>
          </a:p>
          <a:p>
            <a:pPr marL="285750" indent="-285750">
              <a:buFont typeface="Wingdings" panose="05000000000000000000" pitchFamily="2" charset="2"/>
              <a:buChar char="q"/>
            </a:pPr>
            <a:r>
              <a:rPr lang="en-US" sz="1600" dirty="0">
                <a:solidFill>
                  <a:schemeClr val="accent5">
                    <a:lumMod val="50000"/>
                  </a:schemeClr>
                </a:solidFill>
              </a:rPr>
              <a:t>Over one in nine households in London have low income and live in accommodation with low energy efficiency (GLA, London Datastore). In April 2022, the Ofgem electricity and gas price cap set by Ofgem was increased by 54 per cent, further increases to take average gas and electricity Bills to £70 per week. The £400 rebate will mitigate these amounts over the period October 2022 to April 2023 by only £15.38 per week. Even in London we’re looking at Number of households living in fuel poverty hitting 40% next year</a:t>
            </a:r>
          </a:p>
          <a:p>
            <a:pPr marL="285750" indent="-285750">
              <a:buFont typeface="Wingdings" panose="05000000000000000000" pitchFamily="2" charset="2"/>
              <a:buChar char="q"/>
            </a:pPr>
            <a:endParaRPr lang="en-US" sz="1600" dirty="0">
              <a:solidFill>
                <a:schemeClr val="accent5">
                  <a:lumMod val="50000"/>
                </a:schemeClr>
              </a:solidFill>
            </a:endParaRPr>
          </a:p>
          <a:p>
            <a:pPr marL="285750" indent="-285750">
              <a:buFont typeface="Wingdings" panose="05000000000000000000" pitchFamily="2" charset="2"/>
              <a:buChar char="q"/>
            </a:pPr>
            <a:r>
              <a:rPr lang="en-US" sz="1600" dirty="0">
                <a:solidFill>
                  <a:schemeClr val="accent5">
                    <a:lumMod val="50000"/>
                  </a:schemeClr>
                </a:solidFill>
              </a:rPr>
              <a:t>ONS Opinions and Lifestyle Survey – 25 per cent of London sample reported their household could not afford an unexpected expense</a:t>
            </a:r>
          </a:p>
          <a:p>
            <a:endParaRPr lang="en-US" sz="1600" dirty="0">
              <a:solidFill>
                <a:schemeClr val="accent5">
                  <a:lumMod val="50000"/>
                </a:schemeClr>
              </a:solidFill>
            </a:endParaRPr>
          </a:p>
        </p:txBody>
      </p:sp>
    </p:spTree>
    <p:extLst>
      <p:ext uri="{BB962C8B-B14F-4D97-AF65-F5344CB8AC3E}">
        <p14:creationId xmlns:p14="http://schemas.microsoft.com/office/powerpoint/2010/main" val="807512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6"/>
          <p:cNvSpPr/>
          <p:nvPr/>
        </p:nvSpPr>
        <p:spPr>
          <a:xfrm>
            <a:off x="-6650" y="0"/>
            <a:ext cx="9144000" cy="845100"/>
          </a:xfrm>
          <a:prstGeom prst="rect">
            <a:avLst/>
          </a:prstGeom>
          <a:solidFill>
            <a:srgbClr val="FCB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6"/>
          <p:cNvSpPr txBox="1">
            <a:spLocks noGrp="1"/>
          </p:cNvSpPr>
          <p:nvPr>
            <p:ph type="title"/>
          </p:nvPr>
        </p:nvSpPr>
        <p:spPr>
          <a:xfrm>
            <a:off x="304024" y="170985"/>
            <a:ext cx="8527741" cy="5542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Coping with the crisis – the poorest hit hardest</a:t>
            </a:r>
            <a:endParaRPr dirty="0"/>
          </a:p>
        </p:txBody>
      </p:sp>
      <p:pic>
        <p:nvPicPr>
          <p:cNvPr id="121" name="Google Shape;121;p26" descr="CA_Silhouettes_RGB-11.png"/>
          <p:cNvPicPr preferRelativeResize="0"/>
          <p:nvPr/>
        </p:nvPicPr>
        <p:blipFill>
          <a:blip r:embed="rId3">
            <a:alphaModFix/>
          </a:blip>
          <a:stretch>
            <a:fillRect/>
          </a:stretch>
        </p:blipFill>
        <p:spPr>
          <a:xfrm>
            <a:off x="5837116" y="3128840"/>
            <a:ext cx="2075684" cy="1140760"/>
          </a:xfrm>
          <a:prstGeom prst="rect">
            <a:avLst/>
          </a:prstGeom>
          <a:noFill/>
          <a:ln>
            <a:noFill/>
          </a:ln>
        </p:spPr>
      </p:pic>
      <p:sp>
        <p:nvSpPr>
          <p:cNvPr id="6" name="TextBox 5">
            <a:extLst>
              <a:ext uri="{FF2B5EF4-FFF2-40B4-BE49-F238E27FC236}">
                <a16:creationId xmlns:a16="http://schemas.microsoft.com/office/drawing/2014/main" id="{2DF35790-26C7-41D3-BC90-B2FBE1C4B2EA}"/>
              </a:ext>
            </a:extLst>
          </p:cNvPr>
          <p:cNvSpPr txBox="1"/>
          <p:nvPr/>
        </p:nvSpPr>
        <p:spPr>
          <a:xfrm>
            <a:off x="304025" y="1092820"/>
            <a:ext cx="8453399" cy="3539430"/>
          </a:xfrm>
          <a:prstGeom prst="rect">
            <a:avLst/>
          </a:prstGeom>
          <a:noFill/>
        </p:spPr>
        <p:txBody>
          <a:bodyPr wrap="square" rtlCol="0">
            <a:spAutoFit/>
          </a:bodyPr>
          <a:lstStyle/>
          <a:p>
            <a:r>
              <a:rPr lang="en-US" sz="1600" dirty="0">
                <a:solidFill>
                  <a:schemeClr val="accent5">
                    <a:lumMod val="50000"/>
                  </a:schemeClr>
                </a:solidFill>
              </a:rPr>
              <a:t>Based on analysis of a representative poll of 6,000 adults (18+) in the UK conducted by ICM Unlimited for Citizens Advice</a:t>
            </a:r>
          </a:p>
          <a:p>
            <a:pPr marL="285750" indent="-285750">
              <a:buFont typeface="Wingdings" panose="05000000000000000000" pitchFamily="2" charset="2"/>
              <a:buChar char="q"/>
            </a:pPr>
            <a:endParaRPr lang="en-US" sz="1600" dirty="0">
              <a:solidFill>
                <a:schemeClr val="accent5">
                  <a:lumMod val="50000"/>
                </a:schemeClr>
              </a:solidFill>
            </a:endParaRPr>
          </a:p>
          <a:p>
            <a:pPr marL="285750" lvl="2" indent="-285750">
              <a:buFont typeface="Wingdings" panose="05000000000000000000" pitchFamily="2" charset="2"/>
              <a:buChar char="q"/>
            </a:pPr>
            <a:r>
              <a:rPr lang="en-US" sz="1600" dirty="0">
                <a:solidFill>
                  <a:schemeClr val="accent5">
                    <a:lumMod val="50000"/>
                  </a:schemeClr>
                </a:solidFill>
              </a:rPr>
              <a:t>20% of Londoners are currently unable to afford energy bills, even if they cut back/fall behind on other essentials; this jumped to 33% people after the energy price cap April, and only 8% thought that the energy rebate will help them</a:t>
            </a:r>
          </a:p>
          <a:p>
            <a:pPr lvl="2"/>
            <a:endParaRPr lang="en-US" sz="1600" dirty="0">
              <a:solidFill>
                <a:schemeClr val="accent5">
                  <a:lumMod val="50000"/>
                </a:schemeClr>
              </a:solidFill>
            </a:endParaRPr>
          </a:p>
          <a:p>
            <a:pPr marL="285750" lvl="2" indent="-285750">
              <a:buFont typeface="Wingdings" panose="05000000000000000000" pitchFamily="2" charset="2"/>
              <a:buChar char="q"/>
            </a:pPr>
            <a:r>
              <a:rPr lang="en-US" sz="1600" dirty="0">
                <a:solidFill>
                  <a:schemeClr val="accent5">
                    <a:lumMod val="50000"/>
                  </a:schemeClr>
                </a:solidFill>
              </a:rPr>
              <a:t>From April, nearly half (47%) of people on low incomes have been falling behind on essential bills, or have to cut back  on essential spending. This is compared to a quarter (25%) of people on higher incomes.</a:t>
            </a:r>
          </a:p>
          <a:p>
            <a:pPr marL="285750" lvl="2" indent="-285750">
              <a:buFont typeface="Wingdings" panose="05000000000000000000" pitchFamily="2" charset="2"/>
              <a:buChar char="q"/>
            </a:pPr>
            <a:endParaRPr lang="en-US" sz="1600" dirty="0">
              <a:solidFill>
                <a:schemeClr val="accent5">
                  <a:lumMod val="50000"/>
                </a:schemeClr>
              </a:solidFill>
            </a:endParaRPr>
          </a:p>
          <a:p>
            <a:pPr marL="285750" lvl="2" indent="-285750">
              <a:buFont typeface="Wingdings" panose="05000000000000000000" pitchFamily="2" charset="2"/>
              <a:buChar char="q"/>
            </a:pPr>
            <a:endParaRPr lang="en-US" sz="1600" dirty="0">
              <a:solidFill>
                <a:schemeClr val="accent5">
                  <a:lumMod val="50000"/>
                </a:schemeClr>
              </a:solidFill>
            </a:endParaRPr>
          </a:p>
          <a:p>
            <a:pPr lvl="2"/>
            <a:r>
              <a:rPr lang="en-US" sz="1600" dirty="0">
                <a:solidFill>
                  <a:schemeClr val="accent5">
                    <a:lumMod val="50000"/>
                  </a:schemeClr>
                </a:solidFill>
              </a:rPr>
              <a:t>By April 2023, low income households will have seen their monthly costs rise by over £200 compared to September 2021.</a:t>
            </a:r>
          </a:p>
        </p:txBody>
      </p:sp>
    </p:spTree>
    <p:extLst>
      <p:ext uri="{BB962C8B-B14F-4D97-AF65-F5344CB8AC3E}">
        <p14:creationId xmlns:p14="http://schemas.microsoft.com/office/powerpoint/2010/main" val="3739708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7"/>
          <p:cNvSpPr/>
          <p:nvPr/>
        </p:nvSpPr>
        <p:spPr>
          <a:xfrm>
            <a:off x="-6650" y="0"/>
            <a:ext cx="9144000" cy="845100"/>
          </a:xfrm>
          <a:prstGeom prst="rect">
            <a:avLst/>
          </a:prstGeom>
          <a:solidFill>
            <a:srgbClr val="FCB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7"/>
          <p:cNvSpPr txBox="1">
            <a:spLocks noGrp="1"/>
          </p:cNvSpPr>
          <p:nvPr>
            <p:ph type="title"/>
          </p:nvPr>
        </p:nvSpPr>
        <p:spPr>
          <a:xfrm>
            <a:off x="304025" y="227200"/>
            <a:ext cx="8229600" cy="49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solidFill>
                  <a:srgbClr val="002060"/>
                </a:solidFill>
              </a:rPr>
              <a:t>Increase demand on local Citizens Advice</a:t>
            </a:r>
            <a:endParaRPr sz="2400" dirty="0">
              <a:solidFill>
                <a:srgbClr val="002060"/>
              </a:solidFill>
            </a:endParaRPr>
          </a:p>
        </p:txBody>
      </p:sp>
      <p:pic>
        <p:nvPicPr>
          <p:cNvPr id="3" name="Picture 2">
            <a:extLst>
              <a:ext uri="{FF2B5EF4-FFF2-40B4-BE49-F238E27FC236}">
                <a16:creationId xmlns:a16="http://schemas.microsoft.com/office/drawing/2014/main" id="{D3C29273-5EFC-4401-A589-92093B9BF151}"/>
              </a:ext>
            </a:extLst>
          </p:cNvPr>
          <p:cNvPicPr>
            <a:picLocks noChangeAspect="1"/>
          </p:cNvPicPr>
          <p:nvPr/>
        </p:nvPicPr>
        <p:blipFill>
          <a:blip r:embed="rId3"/>
          <a:stretch>
            <a:fillRect/>
          </a:stretch>
        </p:blipFill>
        <p:spPr>
          <a:xfrm>
            <a:off x="3226420" y="1159727"/>
            <a:ext cx="5739160" cy="3735096"/>
          </a:xfrm>
          <a:prstGeom prst="rect">
            <a:avLst/>
          </a:prstGeom>
        </p:spPr>
      </p:pic>
      <p:sp>
        <p:nvSpPr>
          <p:cNvPr id="5" name="TextBox 4">
            <a:extLst>
              <a:ext uri="{FF2B5EF4-FFF2-40B4-BE49-F238E27FC236}">
                <a16:creationId xmlns:a16="http://schemas.microsoft.com/office/drawing/2014/main" id="{DA061F51-9E7E-4B32-B62D-A49991FBF66B}"/>
              </a:ext>
            </a:extLst>
          </p:cNvPr>
          <p:cNvSpPr txBox="1"/>
          <p:nvPr/>
        </p:nvSpPr>
        <p:spPr>
          <a:xfrm>
            <a:off x="178420" y="1159727"/>
            <a:ext cx="2958790" cy="2585323"/>
          </a:xfrm>
          <a:prstGeom prst="rect">
            <a:avLst/>
          </a:prstGeom>
          <a:noFill/>
        </p:spPr>
        <p:txBody>
          <a:bodyPr wrap="square" rtlCol="0">
            <a:spAutoFit/>
          </a:bodyPr>
          <a:lstStyle/>
          <a:p>
            <a:pPr marL="285750" indent="-285750">
              <a:buFont typeface="Arial" panose="020B0604020202020204" pitchFamily="34" charset="0"/>
              <a:buChar char="•"/>
            </a:pPr>
            <a:r>
              <a:rPr lang="en-GB" sz="1800" b="1" dirty="0">
                <a:solidFill>
                  <a:srgbClr val="002060"/>
                </a:solidFill>
                <a:latin typeface="Arial" panose="020B0604020202020204" pitchFamily="34" charset="0"/>
                <a:cs typeface="Arial" panose="020B0604020202020204" pitchFamily="34" charset="0"/>
              </a:rPr>
              <a:t>We record advice inquiries on a national system – the areas of inquiry which saw the biggest increase were consumer issues relating to transport, utilities, fuel and other essential services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229600" cy="857400"/>
          </a:xfrm>
          <a:prstGeom prst="rect">
            <a:avLst/>
          </a:prstGeom>
          <a:noFill/>
          <a:ln>
            <a:noFill/>
          </a:ln>
        </p:spPr>
        <p:txBody>
          <a:bodyPr spcFirstLastPara="1" wrap="square" lIns="91425" tIns="45700" rIns="91425" bIns="45700" anchor="ctr" anchorCtr="0">
            <a:noAutofit/>
          </a:bodyPr>
          <a:lstStyle/>
          <a:p>
            <a:r>
              <a:rPr lang="en-US" sz="3200" b="1" i="0" u="none" strike="noStrike" cap="none" dirty="0">
                <a:solidFill>
                  <a:schemeClr val="accent5">
                    <a:lumMod val="50000"/>
                  </a:schemeClr>
                </a:solidFill>
                <a:latin typeface="Open Sans"/>
                <a:ea typeface="Open Sans"/>
                <a:cs typeface="Open Sans"/>
                <a:sym typeface="Open Sans"/>
              </a:rPr>
              <a:t>Some concerning trends….</a:t>
            </a:r>
            <a:endParaRPr dirty="0">
              <a:solidFill>
                <a:schemeClr val="accent5">
                  <a:lumMod val="50000"/>
                </a:schemeClr>
              </a:solidFill>
            </a:endParaRPr>
          </a:p>
        </p:txBody>
      </p:sp>
      <p:sp>
        <p:nvSpPr>
          <p:cNvPr id="107" name="Google Shape;107;p24"/>
          <p:cNvSpPr txBox="1">
            <a:spLocks noGrp="1"/>
          </p:cNvSpPr>
          <p:nvPr>
            <p:ph type="body" idx="1"/>
          </p:nvPr>
        </p:nvSpPr>
        <p:spPr>
          <a:xfrm>
            <a:off x="214312" y="957943"/>
            <a:ext cx="8704200" cy="4064957"/>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solidFill>
                  <a:schemeClr val="accent5">
                    <a:lumMod val="50000"/>
                  </a:schemeClr>
                </a:solidFill>
              </a:rPr>
              <a:t>Comparing London client stats 2020 and 2021:-</a:t>
            </a:r>
          </a:p>
          <a:p>
            <a:pPr marL="0" indent="0">
              <a:spcBef>
                <a:spcPts val="0"/>
              </a:spcBef>
            </a:pPr>
            <a:endParaRPr lang="en-US" sz="900" dirty="0">
              <a:solidFill>
                <a:schemeClr val="accent5">
                  <a:lumMod val="50000"/>
                </a:schemeClr>
              </a:solidFill>
            </a:endParaRPr>
          </a:p>
          <a:p>
            <a:pPr marL="342900" indent="-342900">
              <a:spcBef>
                <a:spcPts val="0"/>
              </a:spcBef>
              <a:buFont typeface="Arial" panose="020B0604020202020204" pitchFamily="34" charset="0"/>
              <a:buChar char="•"/>
            </a:pPr>
            <a:r>
              <a:rPr lang="en-US" b="1" dirty="0">
                <a:solidFill>
                  <a:schemeClr val="accent5">
                    <a:lumMod val="50000"/>
                  </a:schemeClr>
                </a:solidFill>
              </a:rPr>
              <a:t>61%</a:t>
            </a:r>
            <a:r>
              <a:rPr lang="en-US" dirty="0">
                <a:solidFill>
                  <a:schemeClr val="accent5">
                    <a:lumMod val="50000"/>
                  </a:schemeClr>
                </a:solidFill>
              </a:rPr>
              <a:t> increase in number of clients looking to access </a:t>
            </a:r>
            <a:r>
              <a:rPr lang="en-US" dirty="0" err="1">
                <a:solidFill>
                  <a:schemeClr val="accent5">
                    <a:lumMod val="50000"/>
                  </a:schemeClr>
                </a:solidFill>
              </a:rPr>
              <a:t>localised</a:t>
            </a:r>
            <a:r>
              <a:rPr lang="en-US" dirty="0">
                <a:solidFill>
                  <a:schemeClr val="accent5">
                    <a:lumMod val="50000"/>
                  </a:schemeClr>
                </a:solidFill>
              </a:rPr>
              <a:t> welfare schemes, and a 46% increase in clients accessing charitable support</a:t>
            </a:r>
          </a:p>
          <a:p>
            <a:pPr marL="342900" indent="-342900">
              <a:spcBef>
                <a:spcPts val="0"/>
              </a:spcBef>
              <a:buFont typeface="Arial" panose="020B0604020202020204" pitchFamily="34" charset="0"/>
              <a:buChar char="•"/>
            </a:pPr>
            <a:endParaRPr lang="en-US" sz="900" dirty="0">
              <a:solidFill>
                <a:schemeClr val="accent5">
                  <a:lumMod val="50000"/>
                </a:schemeClr>
              </a:solidFill>
            </a:endParaRPr>
          </a:p>
          <a:p>
            <a:pPr marL="342900" indent="-342900">
              <a:spcBef>
                <a:spcPts val="0"/>
              </a:spcBef>
              <a:buFont typeface="Arial" panose="020B0604020202020204" pitchFamily="34" charset="0"/>
              <a:buChar char="•"/>
            </a:pPr>
            <a:r>
              <a:rPr lang="en-US" b="1" dirty="0">
                <a:solidFill>
                  <a:schemeClr val="accent5">
                    <a:lumMod val="50000"/>
                  </a:schemeClr>
                </a:solidFill>
              </a:rPr>
              <a:t>46% </a:t>
            </a:r>
            <a:r>
              <a:rPr lang="en-US" dirty="0">
                <a:solidFill>
                  <a:schemeClr val="accent5">
                    <a:lumMod val="50000"/>
                  </a:schemeClr>
                </a:solidFill>
              </a:rPr>
              <a:t>increase in Foodbank referrals/inquiries</a:t>
            </a:r>
          </a:p>
          <a:p>
            <a:pPr marL="342900" indent="-342900">
              <a:spcBef>
                <a:spcPts val="0"/>
              </a:spcBef>
              <a:buFont typeface="Arial" panose="020B0604020202020204" pitchFamily="34" charset="0"/>
              <a:buChar char="•"/>
            </a:pPr>
            <a:endParaRPr lang="en-US" sz="1200" dirty="0">
              <a:solidFill>
                <a:schemeClr val="accent5">
                  <a:lumMod val="50000"/>
                </a:schemeClr>
              </a:solidFill>
            </a:endParaRPr>
          </a:p>
          <a:p>
            <a:pPr marL="342900" indent="-342900">
              <a:spcBef>
                <a:spcPts val="0"/>
              </a:spcBef>
              <a:buFont typeface="Arial" panose="020B0604020202020204" pitchFamily="34" charset="0"/>
              <a:buChar char="•"/>
            </a:pPr>
            <a:r>
              <a:rPr lang="en-US" b="1" dirty="0">
                <a:solidFill>
                  <a:schemeClr val="accent5">
                    <a:lumMod val="50000"/>
                  </a:schemeClr>
                </a:solidFill>
              </a:rPr>
              <a:t>43% </a:t>
            </a:r>
            <a:r>
              <a:rPr lang="en-US" dirty="0">
                <a:solidFill>
                  <a:schemeClr val="accent5">
                    <a:lumMod val="50000"/>
                  </a:schemeClr>
                </a:solidFill>
              </a:rPr>
              <a:t>increase in clients dealing with benefit deductions</a:t>
            </a:r>
          </a:p>
          <a:p>
            <a:pPr marL="342900" indent="-342900">
              <a:spcBef>
                <a:spcPts val="0"/>
              </a:spcBef>
              <a:buFont typeface="Arial" panose="020B0604020202020204" pitchFamily="34" charset="0"/>
              <a:buChar char="•"/>
            </a:pPr>
            <a:endParaRPr lang="en-US" sz="1100" dirty="0">
              <a:solidFill>
                <a:schemeClr val="accent5">
                  <a:lumMod val="50000"/>
                </a:schemeClr>
              </a:solidFill>
            </a:endParaRPr>
          </a:p>
          <a:p>
            <a:pPr marL="342900" indent="-342900">
              <a:spcBef>
                <a:spcPts val="0"/>
              </a:spcBef>
              <a:buFont typeface="Arial" panose="020B0604020202020204" pitchFamily="34" charset="0"/>
              <a:buChar char="•"/>
            </a:pPr>
            <a:r>
              <a:rPr lang="en-US" dirty="0">
                <a:solidFill>
                  <a:schemeClr val="accent5">
                    <a:lumMod val="50000"/>
                  </a:schemeClr>
                </a:solidFill>
              </a:rPr>
              <a:t>Utilities and essential service</a:t>
            </a:r>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endParaRPr lang="en-US" dirty="0"/>
          </a:p>
          <a:p>
            <a:pPr marL="0" indent="0">
              <a:spcBef>
                <a:spcPts val="0"/>
              </a:spcBef>
            </a:pPr>
            <a:endParaRPr lang="en-US" dirty="0"/>
          </a:p>
        </p:txBody>
      </p:sp>
      <p:graphicFrame>
        <p:nvGraphicFramePr>
          <p:cNvPr id="2" name="Table 2">
            <a:extLst>
              <a:ext uri="{FF2B5EF4-FFF2-40B4-BE49-F238E27FC236}">
                <a16:creationId xmlns:a16="http://schemas.microsoft.com/office/drawing/2014/main" id="{34DE00CC-D371-4F3D-A5B6-9C2AC2A6EA20}"/>
              </a:ext>
            </a:extLst>
          </p:cNvPr>
          <p:cNvGraphicFramePr>
            <a:graphicFrameLocks noGrp="1"/>
          </p:cNvGraphicFramePr>
          <p:nvPr>
            <p:extLst>
              <p:ext uri="{D42A27DB-BD31-4B8C-83A1-F6EECF244321}">
                <p14:modId xmlns:p14="http://schemas.microsoft.com/office/powerpoint/2010/main" val="2312345706"/>
              </p:ext>
            </p:extLst>
          </p:nvPr>
        </p:nvGraphicFramePr>
        <p:xfrm>
          <a:off x="676275" y="3581401"/>
          <a:ext cx="6441444" cy="1355724"/>
        </p:xfrm>
        <a:graphic>
          <a:graphicData uri="http://schemas.openxmlformats.org/drawingml/2006/table">
            <a:tbl>
              <a:tblPr firstRow="1" bandRow="1">
                <a:tableStyleId>{5C22544A-7EE6-4342-B048-85BDC9FD1C3A}</a:tableStyleId>
              </a:tblPr>
              <a:tblGrid>
                <a:gridCol w="4995372">
                  <a:extLst>
                    <a:ext uri="{9D8B030D-6E8A-4147-A177-3AD203B41FA5}">
                      <a16:colId xmlns:a16="http://schemas.microsoft.com/office/drawing/2014/main" val="4294692606"/>
                    </a:ext>
                  </a:extLst>
                </a:gridCol>
                <a:gridCol w="1446072">
                  <a:extLst>
                    <a:ext uri="{9D8B030D-6E8A-4147-A177-3AD203B41FA5}">
                      <a16:colId xmlns:a16="http://schemas.microsoft.com/office/drawing/2014/main" val="3987879658"/>
                    </a:ext>
                  </a:extLst>
                </a:gridCol>
              </a:tblGrid>
              <a:tr h="451908">
                <a:tc>
                  <a:txBody>
                    <a:bodyPr/>
                    <a:lstStyle/>
                    <a:p>
                      <a:r>
                        <a:rPr lang="en-GB" b="0" dirty="0">
                          <a:solidFill>
                            <a:schemeClr val="tx1"/>
                          </a:solidFill>
                        </a:rPr>
                        <a:t>Fuel (gas, electricity, oil, coal etc.)</a:t>
                      </a:r>
                    </a:p>
                  </a:txBody>
                  <a:tc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GB" b="0" dirty="0">
                          <a:solidFill>
                            <a:schemeClr val="tx1">
                              <a:lumMod val="75000"/>
                            </a:schemeClr>
                          </a:solidFill>
                        </a:rPr>
                        <a:t>+ 60%</a:t>
                      </a:r>
                    </a:p>
                  </a:txBody>
                  <a:tcPr>
                    <a:gradFill>
                      <a:gsLst>
                        <a:gs pos="18000">
                          <a:schemeClr val="bg1"/>
                        </a:gs>
                        <a:gs pos="74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539809993"/>
                  </a:ext>
                </a:extLst>
              </a:tr>
              <a:tr h="451908">
                <a:tc>
                  <a:txBody>
                    <a:bodyPr/>
                    <a:lstStyle/>
                    <a:p>
                      <a:r>
                        <a:rPr lang="en-GB" dirty="0"/>
                        <a:t>Water (suppliers, debt etc)</a:t>
                      </a:r>
                    </a:p>
                  </a:txBody>
                  <a:tc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GB" dirty="0">
                          <a:solidFill>
                            <a:schemeClr val="tx1">
                              <a:lumMod val="75000"/>
                            </a:schemeClr>
                          </a:solidFill>
                        </a:rPr>
                        <a:t>+ 36%</a:t>
                      </a:r>
                    </a:p>
                  </a:txBody>
                  <a:tc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739536049"/>
                  </a:ext>
                </a:extLst>
              </a:tr>
              <a:tr h="451908">
                <a:tc>
                  <a:txBody>
                    <a:bodyPr/>
                    <a:lstStyle/>
                    <a:p>
                      <a:r>
                        <a:rPr lang="en-GB" dirty="0"/>
                        <a:t>Transport (public, motor costs etc)</a:t>
                      </a:r>
                    </a:p>
                  </a:txBody>
                  <a:tc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GB" dirty="0">
                          <a:solidFill>
                            <a:schemeClr val="tx1">
                              <a:lumMod val="75000"/>
                            </a:schemeClr>
                          </a:solidFill>
                        </a:rPr>
                        <a:t>+ 34%</a:t>
                      </a:r>
                    </a:p>
                  </a:txBody>
                  <a:tc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221272420"/>
                  </a:ext>
                </a:extLst>
              </a:tr>
            </a:tbl>
          </a:graphicData>
        </a:graphic>
      </p:graphicFrame>
    </p:spTree>
    <p:extLst>
      <p:ext uri="{BB962C8B-B14F-4D97-AF65-F5344CB8AC3E}">
        <p14:creationId xmlns:p14="http://schemas.microsoft.com/office/powerpoint/2010/main" val="704506125"/>
      </p:ext>
    </p:extLst>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1638</Words>
  <Application>Microsoft Office PowerPoint</Application>
  <PresentationFormat>On-screen Show (16:9)</PresentationFormat>
  <Paragraphs>109</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Open Sans</vt:lpstr>
      <vt:lpstr>Calibri</vt:lpstr>
      <vt:lpstr>Wingdings</vt:lpstr>
      <vt:lpstr>Simple Light</vt:lpstr>
      <vt:lpstr>Cost of Living  Pro Bono Week launch event</vt:lpstr>
      <vt:lpstr>About Citizens Advice</vt:lpstr>
      <vt:lpstr>What are we seeing</vt:lpstr>
      <vt:lpstr>What are we seeing: Crisis support</vt:lpstr>
      <vt:lpstr>Cost of living – London and national perspective</vt:lpstr>
      <vt:lpstr>Cost of living – London</vt:lpstr>
      <vt:lpstr>Coping with the crisis – the poorest hit hardest</vt:lpstr>
      <vt:lpstr>Increase demand on local Citizens Advice</vt:lpstr>
      <vt:lpstr>Some concerning trends….</vt:lpstr>
      <vt:lpstr>Cost of living context/discussions</vt:lpstr>
      <vt:lpstr>Dashboard</vt:lpstr>
      <vt:lpstr>Advice in London</vt:lpstr>
      <vt:lpstr>Partnering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of Living in London What is the London data telling us?</dc:title>
  <dc:creator>RCJSTAFF</dc:creator>
  <cp:lastModifiedBy>James Sandbach</cp:lastModifiedBy>
  <cp:revision>4</cp:revision>
  <dcterms:modified xsi:type="dcterms:W3CDTF">2022-11-20T13:30:20Z</dcterms:modified>
</cp:coreProperties>
</file>