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63" r:id="rId3"/>
    <p:sldId id="272" r:id="rId4"/>
    <p:sldId id="260" r:id="rId5"/>
    <p:sldId id="261" r:id="rId6"/>
    <p:sldId id="271" r:id="rId7"/>
    <p:sldId id="264" r:id="rId8"/>
    <p:sldId id="262" r:id="rId9"/>
    <p:sldId id="266" r:id="rId10"/>
    <p:sldId id="267" r:id="rId11"/>
    <p:sldId id="268" r:id="rId12"/>
    <p:sldId id="269" r:id="rId13"/>
    <p:sldId id="270" r:id="rId14"/>
    <p:sldId id="273" r:id="rId15"/>
    <p:sldId id="274" r:id="rId16"/>
    <p:sldId id="275"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77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4"/>
    <p:restoredTop sz="96327"/>
  </p:normalViewPr>
  <p:slideViewPr>
    <p:cSldViewPr snapToGrid="0">
      <p:cViewPr varScale="1">
        <p:scale>
          <a:sx n="107" d="100"/>
          <a:sy n="107" d="100"/>
        </p:scale>
        <p:origin x="56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4B41E-1A06-FF4B-E1BD-AE94EC5AC58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7D10410-4360-69AC-944D-BFDDC95B28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8EA1370-CE22-58E0-4B79-6EBBDD2B1E4A}"/>
              </a:ext>
            </a:extLst>
          </p:cNvPr>
          <p:cNvSpPr>
            <a:spLocks noGrp="1"/>
          </p:cNvSpPr>
          <p:nvPr>
            <p:ph type="dt" sz="half" idx="10"/>
          </p:nvPr>
        </p:nvSpPr>
        <p:spPr/>
        <p:txBody>
          <a:bodyPr/>
          <a:lstStyle/>
          <a:p>
            <a:fld id="{EE930411-E0A8-9F41-996D-B0269CC35603}" type="datetimeFigureOut">
              <a:rPr lang="en-US" smtClean="0"/>
              <a:t>3/28/2024</a:t>
            </a:fld>
            <a:endParaRPr lang="en-US"/>
          </a:p>
        </p:txBody>
      </p:sp>
      <p:sp>
        <p:nvSpPr>
          <p:cNvPr id="5" name="Footer Placeholder 4">
            <a:extLst>
              <a:ext uri="{FF2B5EF4-FFF2-40B4-BE49-F238E27FC236}">
                <a16:creationId xmlns:a16="http://schemas.microsoft.com/office/drawing/2014/main" id="{D1B8A5F3-4225-E163-7B77-C43BE6DF6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FA163D-D295-DC6D-D51E-B7339EF329CF}"/>
              </a:ext>
            </a:extLst>
          </p:cNvPr>
          <p:cNvSpPr>
            <a:spLocks noGrp="1"/>
          </p:cNvSpPr>
          <p:nvPr>
            <p:ph type="sldNum" sz="quarter" idx="12"/>
          </p:nvPr>
        </p:nvSpPr>
        <p:spPr/>
        <p:txBody>
          <a:bodyPr/>
          <a:lstStyle/>
          <a:p>
            <a:fld id="{63327370-1151-CD48-A896-D241FE2D1007}" type="slidenum">
              <a:rPr lang="en-US" smtClean="0"/>
              <a:t>‹#›</a:t>
            </a:fld>
            <a:endParaRPr lang="en-US"/>
          </a:p>
        </p:txBody>
      </p:sp>
    </p:spTree>
    <p:extLst>
      <p:ext uri="{BB962C8B-B14F-4D97-AF65-F5344CB8AC3E}">
        <p14:creationId xmlns:p14="http://schemas.microsoft.com/office/powerpoint/2010/main" val="3585929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A70E-1DFC-5338-7E46-8BA4F37AE52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9D72A8E-5A9E-7E15-E10A-95A5EA1B740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78AB292-3E46-80C2-8084-6185DB801BF3}"/>
              </a:ext>
            </a:extLst>
          </p:cNvPr>
          <p:cNvSpPr>
            <a:spLocks noGrp="1"/>
          </p:cNvSpPr>
          <p:nvPr>
            <p:ph type="dt" sz="half" idx="10"/>
          </p:nvPr>
        </p:nvSpPr>
        <p:spPr/>
        <p:txBody>
          <a:bodyPr/>
          <a:lstStyle/>
          <a:p>
            <a:fld id="{EE930411-E0A8-9F41-996D-B0269CC35603}" type="datetimeFigureOut">
              <a:rPr lang="en-US" smtClean="0"/>
              <a:t>3/28/2024</a:t>
            </a:fld>
            <a:endParaRPr lang="en-US"/>
          </a:p>
        </p:txBody>
      </p:sp>
      <p:sp>
        <p:nvSpPr>
          <p:cNvPr id="5" name="Footer Placeholder 4">
            <a:extLst>
              <a:ext uri="{FF2B5EF4-FFF2-40B4-BE49-F238E27FC236}">
                <a16:creationId xmlns:a16="http://schemas.microsoft.com/office/drawing/2014/main" id="{31192E69-5022-FE79-B6D4-C4AD44063C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3E55BB-16DF-E763-9DEB-F5C23F24D5E8}"/>
              </a:ext>
            </a:extLst>
          </p:cNvPr>
          <p:cNvSpPr>
            <a:spLocks noGrp="1"/>
          </p:cNvSpPr>
          <p:nvPr>
            <p:ph type="sldNum" sz="quarter" idx="12"/>
          </p:nvPr>
        </p:nvSpPr>
        <p:spPr/>
        <p:txBody>
          <a:bodyPr/>
          <a:lstStyle/>
          <a:p>
            <a:fld id="{63327370-1151-CD48-A896-D241FE2D1007}" type="slidenum">
              <a:rPr lang="en-US" smtClean="0"/>
              <a:t>‹#›</a:t>
            </a:fld>
            <a:endParaRPr lang="en-US"/>
          </a:p>
        </p:txBody>
      </p:sp>
    </p:spTree>
    <p:extLst>
      <p:ext uri="{BB962C8B-B14F-4D97-AF65-F5344CB8AC3E}">
        <p14:creationId xmlns:p14="http://schemas.microsoft.com/office/powerpoint/2010/main" val="3451554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415D66-53FB-304F-05B6-6870926C8FA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89BEB1D-A877-8AE6-5472-7DA574D4A22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4D576D-276C-8A7B-21CF-1969053AE83E}"/>
              </a:ext>
            </a:extLst>
          </p:cNvPr>
          <p:cNvSpPr>
            <a:spLocks noGrp="1"/>
          </p:cNvSpPr>
          <p:nvPr>
            <p:ph type="dt" sz="half" idx="10"/>
          </p:nvPr>
        </p:nvSpPr>
        <p:spPr/>
        <p:txBody>
          <a:bodyPr/>
          <a:lstStyle/>
          <a:p>
            <a:fld id="{EE930411-E0A8-9F41-996D-B0269CC35603}" type="datetimeFigureOut">
              <a:rPr lang="en-US" smtClean="0"/>
              <a:t>3/28/2024</a:t>
            </a:fld>
            <a:endParaRPr lang="en-US"/>
          </a:p>
        </p:txBody>
      </p:sp>
      <p:sp>
        <p:nvSpPr>
          <p:cNvPr id="5" name="Footer Placeholder 4">
            <a:extLst>
              <a:ext uri="{FF2B5EF4-FFF2-40B4-BE49-F238E27FC236}">
                <a16:creationId xmlns:a16="http://schemas.microsoft.com/office/drawing/2014/main" id="{949A99F9-7ABA-5D55-466F-2DC20ED3C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2C9B5E-5746-5724-6B16-19B92C798C68}"/>
              </a:ext>
            </a:extLst>
          </p:cNvPr>
          <p:cNvSpPr>
            <a:spLocks noGrp="1"/>
          </p:cNvSpPr>
          <p:nvPr>
            <p:ph type="sldNum" sz="quarter" idx="12"/>
          </p:nvPr>
        </p:nvSpPr>
        <p:spPr/>
        <p:txBody>
          <a:bodyPr/>
          <a:lstStyle/>
          <a:p>
            <a:fld id="{63327370-1151-CD48-A896-D241FE2D1007}" type="slidenum">
              <a:rPr lang="en-US" smtClean="0"/>
              <a:t>‹#›</a:t>
            </a:fld>
            <a:endParaRPr lang="en-US"/>
          </a:p>
        </p:txBody>
      </p:sp>
    </p:spTree>
    <p:extLst>
      <p:ext uri="{BB962C8B-B14F-4D97-AF65-F5344CB8AC3E}">
        <p14:creationId xmlns:p14="http://schemas.microsoft.com/office/powerpoint/2010/main" val="55863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76750-F065-EE74-8370-61F7BBB5388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065CD3D-16F2-0887-EE65-941192989A8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F8AABC4-FA96-03B2-5EF3-5C7555C85712}"/>
              </a:ext>
            </a:extLst>
          </p:cNvPr>
          <p:cNvSpPr>
            <a:spLocks noGrp="1"/>
          </p:cNvSpPr>
          <p:nvPr>
            <p:ph type="dt" sz="half" idx="10"/>
          </p:nvPr>
        </p:nvSpPr>
        <p:spPr/>
        <p:txBody>
          <a:bodyPr/>
          <a:lstStyle/>
          <a:p>
            <a:fld id="{EE930411-E0A8-9F41-996D-B0269CC35603}" type="datetimeFigureOut">
              <a:rPr lang="en-US" smtClean="0"/>
              <a:t>3/28/2024</a:t>
            </a:fld>
            <a:endParaRPr lang="en-US"/>
          </a:p>
        </p:txBody>
      </p:sp>
      <p:sp>
        <p:nvSpPr>
          <p:cNvPr id="5" name="Footer Placeholder 4">
            <a:extLst>
              <a:ext uri="{FF2B5EF4-FFF2-40B4-BE49-F238E27FC236}">
                <a16:creationId xmlns:a16="http://schemas.microsoft.com/office/drawing/2014/main" id="{278EB52D-22D7-9C87-9D7B-4585954C9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92332-0C52-24B9-F9FB-B8565D4934F8}"/>
              </a:ext>
            </a:extLst>
          </p:cNvPr>
          <p:cNvSpPr>
            <a:spLocks noGrp="1"/>
          </p:cNvSpPr>
          <p:nvPr>
            <p:ph type="sldNum" sz="quarter" idx="12"/>
          </p:nvPr>
        </p:nvSpPr>
        <p:spPr/>
        <p:txBody>
          <a:bodyPr/>
          <a:lstStyle/>
          <a:p>
            <a:fld id="{63327370-1151-CD48-A896-D241FE2D1007}" type="slidenum">
              <a:rPr lang="en-US" smtClean="0"/>
              <a:t>‹#›</a:t>
            </a:fld>
            <a:endParaRPr lang="en-US"/>
          </a:p>
        </p:txBody>
      </p:sp>
    </p:spTree>
    <p:extLst>
      <p:ext uri="{BB962C8B-B14F-4D97-AF65-F5344CB8AC3E}">
        <p14:creationId xmlns:p14="http://schemas.microsoft.com/office/powerpoint/2010/main" val="45016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4E6D1-BE12-9EA4-B8EC-40D96E27FA8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37FA63D-512D-144D-7ACF-45CD6407C4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F13AA00-51E0-6BB2-50FA-1EAE562AFB54}"/>
              </a:ext>
            </a:extLst>
          </p:cNvPr>
          <p:cNvSpPr>
            <a:spLocks noGrp="1"/>
          </p:cNvSpPr>
          <p:nvPr>
            <p:ph type="dt" sz="half" idx="10"/>
          </p:nvPr>
        </p:nvSpPr>
        <p:spPr/>
        <p:txBody>
          <a:bodyPr/>
          <a:lstStyle/>
          <a:p>
            <a:fld id="{EE930411-E0A8-9F41-996D-B0269CC35603}" type="datetimeFigureOut">
              <a:rPr lang="en-US" smtClean="0"/>
              <a:t>3/28/2024</a:t>
            </a:fld>
            <a:endParaRPr lang="en-US"/>
          </a:p>
        </p:txBody>
      </p:sp>
      <p:sp>
        <p:nvSpPr>
          <p:cNvPr id="5" name="Footer Placeholder 4">
            <a:extLst>
              <a:ext uri="{FF2B5EF4-FFF2-40B4-BE49-F238E27FC236}">
                <a16:creationId xmlns:a16="http://schemas.microsoft.com/office/drawing/2014/main" id="{A1073335-65C4-B719-D7ED-D96E3352E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10330-0900-9D42-2379-34C8C06A7438}"/>
              </a:ext>
            </a:extLst>
          </p:cNvPr>
          <p:cNvSpPr>
            <a:spLocks noGrp="1"/>
          </p:cNvSpPr>
          <p:nvPr>
            <p:ph type="sldNum" sz="quarter" idx="12"/>
          </p:nvPr>
        </p:nvSpPr>
        <p:spPr/>
        <p:txBody>
          <a:bodyPr/>
          <a:lstStyle/>
          <a:p>
            <a:fld id="{63327370-1151-CD48-A896-D241FE2D1007}" type="slidenum">
              <a:rPr lang="en-US" smtClean="0"/>
              <a:t>‹#›</a:t>
            </a:fld>
            <a:endParaRPr lang="en-US"/>
          </a:p>
        </p:txBody>
      </p:sp>
    </p:spTree>
    <p:extLst>
      <p:ext uri="{BB962C8B-B14F-4D97-AF65-F5344CB8AC3E}">
        <p14:creationId xmlns:p14="http://schemas.microsoft.com/office/powerpoint/2010/main" val="705341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1B6E0-81A4-AEDF-BD99-52A360918E0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363AAD-911B-84CD-A601-45FC523F20B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E54DFDB-2BCC-0A58-0650-49BCCE99743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AD5F18A-A761-2E73-44C9-096D53ABE335}"/>
              </a:ext>
            </a:extLst>
          </p:cNvPr>
          <p:cNvSpPr>
            <a:spLocks noGrp="1"/>
          </p:cNvSpPr>
          <p:nvPr>
            <p:ph type="dt" sz="half" idx="10"/>
          </p:nvPr>
        </p:nvSpPr>
        <p:spPr/>
        <p:txBody>
          <a:bodyPr/>
          <a:lstStyle/>
          <a:p>
            <a:fld id="{EE930411-E0A8-9F41-996D-B0269CC35603}" type="datetimeFigureOut">
              <a:rPr lang="en-US" smtClean="0"/>
              <a:t>3/28/2024</a:t>
            </a:fld>
            <a:endParaRPr lang="en-US"/>
          </a:p>
        </p:txBody>
      </p:sp>
      <p:sp>
        <p:nvSpPr>
          <p:cNvPr id="6" name="Footer Placeholder 5">
            <a:extLst>
              <a:ext uri="{FF2B5EF4-FFF2-40B4-BE49-F238E27FC236}">
                <a16:creationId xmlns:a16="http://schemas.microsoft.com/office/drawing/2014/main" id="{597E9502-85DE-9AAB-6400-4AAB23420F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0E705E-1242-DF14-1F57-1485ADE8E182}"/>
              </a:ext>
            </a:extLst>
          </p:cNvPr>
          <p:cNvSpPr>
            <a:spLocks noGrp="1"/>
          </p:cNvSpPr>
          <p:nvPr>
            <p:ph type="sldNum" sz="quarter" idx="12"/>
          </p:nvPr>
        </p:nvSpPr>
        <p:spPr/>
        <p:txBody>
          <a:bodyPr/>
          <a:lstStyle/>
          <a:p>
            <a:fld id="{63327370-1151-CD48-A896-D241FE2D1007}" type="slidenum">
              <a:rPr lang="en-US" smtClean="0"/>
              <a:t>‹#›</a:t>
            </a:fld>
            <a:endParaRPr lang="en-US"/>
          </a:p>
        </p:txBody>
      </p:sp>
    </p:spTree>
    <p:extLst>
      <p:ext uri="{BB962C8B-B14F-4D97-AF65-F5344CB8AC3E}">
        <p14:creationId xmlns:p14="http://schemas.microsoft.com/office/powerpoint/2010/main" val="4225518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A8497-8F86-607E-DE3C-E94B2BE3BC0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80CFAFA-9954-FD14-8AB9-7840EF5B0E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E733734-AA78-981F-0A64-951795B40BC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B632BE0-1F5A-AA14-A4B1-228EFEEA65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FA3EE27-AECF-06DF-5B38-7D1DA49C872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A5C6A4F-D57E-7C7E-DDBA-3C5C84227FFB}"/>
              </a:ext>
            </a:extLst>
          </p:cNvPr>
          <p:cNvSpPr>
            <a:spLocks noGrp="1"/>
          </p:cNvSpPr>
          <p:nvPr>
            <p:ph type="dt" sz="half" idx="10"/>
          </p:nvPr>
        </p:nvSpPr>
        <p:spPr/>
        <p:txBody>
          <a:bodyPr/>
          <a:lstStyle/>
          <a:p>
            <a:fld id="{EE930411-E0A8-9F41-996D-B0269CC35603}" type="datetimeFigureOut">
              <a:rPr lang="en-US" smtClean="0"/>
              <a:t>3/28/2024</a:t>
            </a:fld>
            <a:endParaRPr lang="en-US"/>
          </a:p>
        </p:txBody>
      </p:sp>
      <p:sp>
        <p:nvSpPr>
          <p:cNvPr id="8" name="Footer Placeholder 7">
            <a:extLst>
              <a:ext uri="{FF2B5EF4-FFF2-40B4-BE49-F238E27FC236}">
                <a16:creationId xmlns:a16="http://schemas.microsoft.com/office/drawing/2014/main" id="{01C8591A-D7BE-C27B-82F7-F0FF9DD80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5F1854-52C2-C4E2-E606-2C53867EF093}"/>
              </a:ext>
            </a:extLst>
          </p:cNvPr>
          <p:cNvSpPr>
            <a:spLocks noGrp="1"/>
          </p:cNvSpPr>
          <p:nvPr>
            <p:ph type="sldNum" sz="quarter" idx="12"/>
          </p:nvPr>
        </p:nvSpPr>
        <p:spPr/>
        <p:txBody>
          <a:bodyPr/>
          <a:lstStyle/>
          <a:p>
            <a:fld id="{63327370-1151-CD48-A896-D241FE2D1007}" type="slidenum">
              <a:rPr lang="en-US" smtClean="0"/>
              <a:t>‹#›</a:t>
            </a:fld>
            <a:endParaRPr lang="en-US"/>
          </a:p>
        </p:txBody>
      </p:sp>
    </p:spTree>
    <p:extLst>
      <p:ext uri="{BB962C8B-B14F-4D97-AF65-F5344CB8AC3E}">
        <p14:creationId xmlns:p14="http://schemas.microsoft.com/office/powerpoint/2010/main" val="1324278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8B6F8-6815-2AB4-5030-79D04AF9FD9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0C17F5B-0437-0934-27BE-E939BBDC0DC9}"/>
              </a:ext>
            </a:extLst>
          </p:cNvPr>
          <p:cNvSpPr>
            <a:spLocks noGrp="1"/>
          </p:cNvSpPr>
          <p:nvPr>
            <p:ph type="dt" sz="half" idx="10"/>
          </p:nvPr>
        </p:nvSpPr>
        <p:spPr/>
        <p:txBody>
          <a:bodyPr/>
          <a:lstStyle/>
          <a:p>
            <a:fld id="{EE930411-E0A8-9F41-996D-B0269CC35603}" type="datetimeFigureOut">
              <a:rPr lang="en-US" smtClean="0"/>
              <a:t>3/28/2024</a:t>
            </a:fld>
            <a:endParaRPr lang="en-US"/>
          </a:p>
        </p:txBody>
      </p:sp>
      <p:sp>
        <p:nvSpPr>
          <p:cNvPr id="4" name="Footer Placeholder 3">
            <a:extLst>
              <a:ext uri="{FF2B5EF4-FFF2-40B4-BE49-F238E27FC236}">
                <a16:creationId xmlns:a16="http://schemas.microsoft.com/office/drawing/2014/main" id="{DAD3D33D-4457-D26C-D9B9-E0C53EAD5B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566706-D2CA-3B4F-5E99-B263319B411F}"/>
              </a:ext>
            </a:extLst>
          </p:cNvPr>
          <p:cNvSpPr>
            <a:spLocks noGrp="1"/>
          </p:cNvSpPr>
          <p:nvPr>
            <p:ph type="sldNum" sz="quarter" idx="12"/>
          </p:nvPr>
        </p:nvSpPr>
        <p:spPr/>
        <p:txBody>
          <a:bodyPr/>
          <a:lstStyle/>
          <a:p>
            <a:fld id="{63327370-1151-CD48-A896-D241FE2D1007}" type="slidenum">
              <a:rPr lang="en-US" smtClean="0"/>
              <a:t>‹#›</a:t>
            </a:fld>
            <a:endParaRPr lang="en-US"/>
          </a:p>
        </p:txBody>
      </p:sp>
    </p:spTree>
    <p:extLst>
      <p:ext uri="{BB962C8B-B14F-4D97-AF65-F5344CB8AC3E}">
        <p14:creationId xmlns:p14="http://schemas.microsoft.com/office/powerpoint/2010/main" val="2281444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9AAE10-D05D-ED4E-68D9-B58516979644}"/>
              </a:ext>
            </a:extLst>
          </p:cNvPr>
          <p:cNvSpPr>
            <a:spLocks noGrp="1"/>
          </p:cNvSpPr>
          <p:nvPr>
            <p:ph type="dt" sz="half" idx="10"/>
          </p:nvPr>
        </p:nvSpPr>
        <p:spPr/>
        <p:txBody>
          <a:bodyPr/>
          <a:lstStyle/>
          <a:p>
            <a:fld id="{EE930411-E0A8-9F41-996D-B0269CC35603}" type="datetimeFigureOut">
              <a:rPr lang="en-US" smtClean="0"/>
              <a:t>3/28/2024</a:t>
            </a:fld>
            <a:endParaRPr lang="en-US"/>
          </a:p>
        </p:txBody>
      </p:sp>
      <p:sp>
        <p:nvSpPr>
          <p:cNvPr id="3" name="Footer Placeholder 2">
            <a:extLst>
              <a:ext uri="{FF2B5EF4-FFF2-40B4-BE49-F238E27FC236}">
                <a16:creationId xmlns:a16="http://schemas.microsoft.com/office/drawing/2014/main" id="{C6DF54E1-C49F-1F76-6B3D-98A282743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FB8E38-791E-A593-9AD6-3FFE6B0D53BA}"/>
              </a:ext>
            </a:extLst>
          </p:cNvPr>
          <p:cNvSpPr>
            <a:spLocks noGrp="1"/>
          </p:cNvSpPr>
          <p:nvPr>
            <p:ph type="sldNum" sz="quarter" idx="12"/>
          </p:nvPr>
        </p:nvSpPr>
        <p:spPr/>
        <p:txBody>
          <a:bodyPr/>
          <a:lstStyle/>
          <a:p>
            <a:fld id="{63327370-1151-CD48-A896-D241FE2D1007}" type="slidenum">
              <a:rPr lang="en-US" smtClean="0"/>
              <a:t>‹#›</a:t>
            </a:fld>
            <a:endParaRPr lang="en-US"/>
          </a:p>
        </p:txBody>
      </p:sp>
    </p:spTree>
    <p:extLst>
      <p:ext uri="{BB962C8B-B14F-4D97-AF65-F5344CB8AC3E}">
        <p14:creationId xmlns:p14="http://schemas.microsoft.com/office/powerpoint/2010/main" val="171089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6FBD-7CEF-0FDC-FA4B-9820D7B5CE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485BB92-C745-A78E-F5DF-B89FE3F99F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ACCADDB-B2DA-FAEE-787A-E5957F8FD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55AFEFD-85FC-8229-D4A7-BD8DE2258EC7}"/>
              </a:ext>
            </a:extLst>
          </p:cNvPr>
          <p:cNvSpPr>
            <a:spLocks noGrp="1"/>
          </p:cNvSpPr>
          <p:nvPr>
            <p:ph type="dt" sz="half" idx="10"/>
          </p:nvPr>
        </p:nvSpPr>
        <p:spPr/>
        <p:txBody>
          <a:bodyPr/>
          <a:lstStyle/>
          <a:p>
            <a:fld id="{EE930411-E0A8-9F41-996D-B0269CC35603}" type="datetimeFigureOut">
              <a:rPr lang="en-US" smtClean="0"/>
              <a:t>3/28/2024</a:t>
            </a:fld>
            <a:endParaRPr lang="en-US"/>
          </a:p>
        </p:txBody>
      </p:sp>
      <p:sp>
        <p:nvSpPr>
          <p:cNvPr id="6" name="Footer Placeholder 5">
            <a:extLst>
              <a:ext uri="{FF2B5EF4-FFF2-40B4-BE49-F238E27FC236}">
                <a16:creationId xmlns:a16="http://schemas.microsoft.com/office/drawing/2014/main" id="{9E929C09-D169-AE55-798B-F49AE8BA26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BCF70F-1678-65AB-FE23-78EF21C505BF}"/>
              </a:ext>
            </a:extLst>
          </p:cNvPr>
          <p:cNvSpPr>
            <a:spLocks noGrp="1"/>
          </p:cNvSpPr>
          <p:nvPr>
            <p:ph type="sldNum" sz="quarter" idx="12"/>
          </p:nvPr>
        </p:nvSpPr>
        <p:spPr/>
        <p:txBody>
          <a:bodyPr/>
          <a:lstStyle/>
          <a:p>
            <a:fld id="{63327370-1151-CD48-A896-D241FE2D1007}" type="slidenum">
              <a:rPr lang="en-US" smtClean="0"/>
              <a:t>‹#›</a:t>
            </a:fld>
            <a:endParaRPr lang="en-US"/>
          </a:p>
        </p:txBody>
      </p:sp>
    </p:spTree>
    <p:extLst>
      <p:ext uri="{BB962C8B-B14F-4D97-AF65-F5344CB8AC3E}">
        <p14:creationId xmlns:p14="http://schemas.microsoft.com/office/powerpoint/2010/main" val="2531350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9440F-4C9D-229B-08E5-E846D091D10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CF53E28-2FBE-690B-C308-5DBED319E0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C6453B-CA13-25B3-C2E1-F36AE553B5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D8B94A-A305-5736-8249-0595C7A12811}"/>
              </a:ext>
            </a:extLst>
          </p:cNvPr>
          <p:cNvSpPr>
            <a:spLocks noGrp="1"/>
          </p:cNvSpPr>
          <p:nvPr>
            <p:ph type="dt" sz="half" idx="10"/>
          </p:nvPr>
        </p:nvSpPr>
        <p:spPr/>
        <p:txBody>
          <a:bodyPr/>
          <a:lstStyle/>
          <a:p>
            <a:fld id="{EE930411-E0A8-9F41-996D-B0269CC35603}" type="datetimeFigureOut">
              <a:rPr lang="en-US" smtClean="0"/>
              <a:t>3/28/2024</a:t>
            </a:fld>
            <a:endParaRPr lang="en-US"/>
          </a:p>
        </p:txBody>
      </p:sp>
      <p:sp>
        <p:nvSpPr>
          <p:cNvPr id="6" name="Footer Placeholder 5">
            <a:extLst>
              <a:ext uri="{FF2B5EF4-FFF2-40B4-BE49-F238E27FC236}">
                <a16:creationId xmlns:a16="http://schemas.microsoft.com/office/drawing/2014/main" id="{6EA62C34-2C6F-B841-67CC-B92E5C7D51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C17B4C-28ED-7003-A776-BAF126B2924E}"/>
              </a:ext>
            </a:extLst>
          </p:cNvPr>
          <p:cNvSpPr>
            <a:spLocks noGrp="1"/>
          </p:cNvSpPr>
          <p:nvPr>
            <p:ph type="sldNum" sz="quarter" idx="12"/>
          </p:nvPr>
        </p:nvSpPr>
        <p:spPr/>
        <p:txBody>
          <a:bodyPr/>
          <a:lstStyle/>
          <a:p>
            <a:fld id="{63327370-1151-CD48-A896-D241FE2D1007}" type="slidenum">
              <a:rPr lang="en-US" smtClean="0"/>
              <a:t>‹#›</a:t>
            </a:fld>
            <a:endParaRPr lang="en-US"/>
          </a:p>
        </p:txBody>
      </p:sp>
    </p:spTree>
    <p:extLst>
      <p:ext uri="{BB962C8B-B14F-4D97-AF65-F5344CB8AC3E}">
        <p14:creationId xmlns:p14="http://schemas.microsoft.com/office/powerpoint/2010/main" val="1388916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7AC452-5953-19F3-9C9F-9A922C298C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4A76BFF-76FE-CD18-C8D5-FF078EA1A0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4808BEC-DA3C-152F-5D7F-88B17B26F8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30411-E0A8-9F41-996D-B0269CC35603}" type="datetimeFigureOut">
              <a:rPr lang="en-US" smtClean="0"/>
              <a:t>3/28/2024</a:t>
            </a:fld>
            <a:endParaRPr lang="en-US"/>
          </a:p>
        </p:txBody>
      </p:sp>
      <p:sp>
        <p:nvSpPr>
          <p:cNvPr id="5" name="Footer Placeholder 4">
            <a:extLst>
              <a:ext uri="{FF2B5EF4-FFF2-40B4-BE49-F238E27FC236}">
                <a16:creationId xmlns:a16="http://schemas.microsoft.com/office/drawing/2014/main" id="{AF96D0B0-7FC4-0F18-10E5-50C3707088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EECD41-C804-4514-F832-3399B52AB5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27370-1151-CD48-A896-D241FE2D1007}" type="slidenum">
              <a:rPr lang="en-US" smtClean="0"/>
              <a:t>‹#›</a:t>
            </a:fld>
            <a:endParaRPr lang="en-US"/>
          </a:p>
        </p:txBody>
      </p:sp>
    </p:spTree>
    <p:extLst>
      <p:ext uri="{BB962C8B-B14F-4D97-AF65-F5344CB8AC3E}">
        <p14:creationId xmlns:p14="http://schemas.microsoft.com/office/powerpoint/2010/main" val="20852094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www.health.org.uk/publications/reports/unequal-pandemic-fairer-recovery"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4C6890-B93F-3E60-A872-DF5823EA8E3E}"/>
              </a:ext>
            </a:extLst>
          </p:cNvPr>
          <p:cNvSpPr>
            <a:spLocks noGrp="1"/>
          </p:cNvSpPr>
          <p:nvPr>
            <p:ph type="ctrTitle"/>
          </p:nvPr>
        </p:nvSpPr>
        <p:spPr>
          <a:xfrm>
            <a:off x="643468" y="643467"/>
            <a:ext cx="4620584" cy="4567137"/>
          </a:xfrm>
        </p:spPr>
        <p:txBody>
          <a:bodyPr>
            <a:normAutofit/>
          </a:bodyPr>
          <a:lstStyle/>
          <a:p>
            <a:pPr algn="l"/>
            <a:r>
              <a:rPr lang="en-US" sz="4400" dirty="0" err="1"/>
              <a:t>Havering</a:t>
            </a:r>
            <a:r>
              <a:rPr lang="en-US" sz="4400" dirty="0"/>
              <a:t> &amp; </a:t>
            </a:r>
            <a:r>
              <a:rPr lang="en-US" sz="4400" dirty="0" err="1"/>
              <a:t>Redbridge</a:t>
            </a:r>
            <a:endParaRPr lang="en-US" sz="4400" dirty="0"/>
          </a:p>
        </p:txBody>
      </p:sp>
      <p:sp>
        <p:nvSpPr>
          <p:cNvPr id="3" name="Subtitle 2">
            <a:extLst>
              <a:ext uri="{FF2B5EF4-FFF2-40B4-BE49-F238E27FC236}">
                <a16:creationId xmlns:a16="http://schemas.microsoft.com/office/drawing/2014/main" id="{8A6FA9B6-B2BF-F647-B03A-E9263D490197}"/>
              </a:ext>
            </a:extLst>
          </p:cNvPr>
          <p:cNvSpPr>
            <a:spLocks noGrp="1"/>
          </p:cNvSpPr>
          <p:nvPr>
            <p:ph type="subTitle" idx="1"/>
          </p:nvPr>
        </p:nvSpPr>
        <p:spPr>
          <a:xfrm>
            <a:off x="643467" y="5277684"/>
            <a:ext cx="4620584" cy="775494"/>
          </a:xfrm>
        </p:spPr>
        <p:txBody>
          <a:bodyPr>
            <a:normAutofit/>
          </a:bodyPr>
          <a:lstStyle/>
          <a:p>
            <a:pPr algn="l"/>
            <a:r>
              <a:rPr lang="en-US"/>
              <a:t>Population Profiles</a:t>
            </a:r>
          </a:p>
          <a:p>
            <a:pPr algn="l"/>
            <a:endParaRPr lang="en-US"/>
          </a:p>
        </p:txBody>
      </p:sp>
      <p:pic>
        <p:nvPicPr>
          <p:cNvPr id="32" name="Picture 31">
            <a:extLst>
              <a:ext uri="{FF2B5EF4-FFF2-40B4-BE49-F238E27FC236}">
                <a16:creationId xmlns:a16="http://schemas.microsoft.com/office/drawing/2014/main" id="{829C4B8E-47C9-A62A-633B-F85D9A4E514F}"/>
              </a:ext>
            </a:extLst>
          </p:cNvPr>
          <p:cNvPicPr>
            <a:picLocks noChangeAspect="1"/>
          </p:cNvPicPr>
          <p:nvPr/>
        </p:nvPicPr>
        <p:blipFill rotWithShape="1">
          <a:blip r:embed="rId2"/>
          <a:srcRect l="34034" r="16190"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71664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2F0354-2697-D31E-9880-58CA05A21847}"/>
              </a:ext>
            </a:extLst>
          </p:cNvPr>
          <p:cNvPicPr>
            <a:picLocks noChangeAspect="1"/>
          </p:cNvPicPr>
          <p:nvPr/>
        </p:nvPicPr>
        <p:blipFill>
          <a:blip r:embed="rId2"/>
          <a:stretch>
            <a:fillRect/>
          </a:stretch>
        </p:blipFill>
        <p:spPr>
          <a:xfrm>
            <a:off x="692803" y="234779"/>
            <a:ext cx="10660997" cy="6581361"/>
          </a:xfrm>
          <a:prstGeom prst="rect">
            <a:avLst/>
          </a:prstGeom>
        </p:spPr>
      </p:pic>
    </p:spTree>
    <p:extLst>
      <p:ext uri="{BB962C8B-B14F-4D97-AF65-F5344CB8AC3E}">
        <p14:creationId xmlns:p14="http://schemas.microsoft.com/office/powerpoint/2010/main" val="3605519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19892-AAD1-75D5-F162-B3333FE7CEA6}"/>
              </a:ext>
            </a:extLst>
          </p:cNvPr>
          <p:cNvSpPr>
            <a:spLocks noGrp="1"/>
          </p:cNvSpPr>
          <p:nvPr>
            <p:ph type="title"/>
          </p:nvPr>
        </p:nvSpPr>
        <p:spPr/>
        <p:txBody>
          <a:bodyPr/>
          <a:lstStyle/>
          <a:p>
            <a:r>
              <a:rPr lang="en-US" dirty="0"/>
              <a:t>Havering Poverty</a:t>
            </a:r>
          </a:p>
        </p:txBody>
      </p:sp>
      <p:pic>
        <p:nvPicPr>
          <p:cNvPr id="3" name="Picture 2">
            <a:extLst>
              <a:ext uri="{FF2B5EF4-FFF2-40B4-BE49-F238E27FC236}">
                <a16:creationId xmlns:a16="http://schemas.microsoft.com/office/drawing/2014/main" id="{BEF331F9-FEBF-982B-BE68-C41FE304DE2F}"/>
              </a:ext>
            </a:extLst>
          </p:cNvPr>
          <p:cNvPicPr>
            <a:picLocks noChangeAspect="1"/>
          </p:cNvPicPr>
          <p:nvPr/>
        </p:nvPicPr>
        <p:blipFill>
          <a:blip r:embed="rId2"/>
          <a:stretch>
            <a:fillRect/>
          </a:stretch>
        </p:blipFill>
        <p:spPr>
          <a:xfrm>
            <a:off x="838200" y="1270558"/>
            <a:ext cx="10122244" cy="5415888"/>
          </a:xfrm>
          <a:prstGeom prst="rect">
            <a:avLst/>
          </a:prstGeom>
        </p:spPr>
      </p:pic>
    </p:spTree>
    <p:extLst>
      <p:ext uri="{BB962C8B-B14F-4D97-AF65-F5344CB8AC3E}">
        <p14:creationId xmlns:p14="http://schemas.microsoft.com/office/powerpoint/2010/main" val="4027786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B919DF-F389-C00F-A215-5736D46824AD}"/>
              </a:ext>
            </a:extLst>
          </p:cNvPr>
          <p:cNvPicPr>
            <a:picLocks noChangeAspect="1"/>
          </p:cNvPicPr>
          <p:nvPr/>
        </p:nvPicPr>
        <p:blipFill>
          <a:blip r:embed="rId2"/>
          <a:stretch>
            <a:fillRect/>
          </a:stretch>
        </p:blipFill>
        <p:spPr>
          <a:xfrm>
            <a:off x="838200" y="312783"/>
            <a:ext cx="9629078" cy="6232433"/>
          </a:xfrm>
          <a:prstGeom prst="rect">
            <a:avLst/>
          </a:prstGeom>
        </p:spPr>
      </p:pic>
    </p:spTree>
    <p:extLst>
      <p:ext uri="{BB962C8B-B14F-4D97-AF65-F5344CB8AC3E}">
        <p14:creationId xmlns:p14="http://schemas.microsoft.com/office/powerpoint/2010/main" val="1820017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876B-FD24-1E2C-0ACC-111DEBAE58E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42C7B6A-C421-20EA-729D-9F0A7E4B65A4}"/>
              </a:ext>
            </a:extLst>
          </p:cNvPr>
          <p:cNvPicPr>
            <a:picLocks noChangeAspect="1"/>
          </p:cNvPicPr>
          <p:nvPr/>
        </p:nvPicPr>
        <p:blipFill>
          <a:blip r:embed="rId2"/>
          <a:stretch>
            <a:fillRect/>
          </a:stretch>
        </p:blipFill>
        <p:spPr>
          <a:xfrm>
            <a:off x="838200" y="87712"/>
            <a:ext cx="10515599" cy="6682575"/>
          </a:xfrm>
          <a:prstGeom prst="rect">
            <a:avLst/>
          </a:prstGeom>
        </p:spPr>
      </p:pic>
    </p:spTree>
    <p:extLst>
      <p:ext uri="{BB962C8B-B14F-4D97-AF65-F5344CB8AC3E}">
        <p14:creationId xmlns:p14="http://schemas.microsoft.com/office/powerpoint/2010/main" val="1730643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8263A24-0C1F-4677-B43C-4AE14E276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1F05C83-227A-49AD-2658-65244F3416F2}"/>
              </a:ext>
            </a:extLst>
          </p:cNvPr>
          <p:cNvSpPr>
            <a:spLocks noGrp="1"/>
          </p:cNvSpPr>
          <p:nvPr>
            <p:ph type="title"/>
          </p:nvPr>
        </p:nvSpPr>
        <p:spPr>
          <a:xfrm>
            <a:off x="868680" y="405575"/>
            <a:ext cx="5001768" cy="1371600"/>
          </a:xfrm>
        </p:spPr>
        <p:txBody>
          <a:bodyPr vert="horz" lIns="91440" tIns="45720" rIns="91440" bIns="45720" rtlCol="0" anchor="ctr">
            <a:normAutofit/>
          </a:bodyPr>
          <a:lstStyle/>
          <a:p>
            <a:r>
              <a:rPr lang="en-US" sz="3600"/>
              <a:t>Havering &amp; Redbridge Work Profile Census 2021</a:t>
            </a:r>
          </a:p>
        </p:txBody>
      </p:sp>
      <p:sp>
        <p:nvSpPr>
          <p:cNvPr id="17" name="Rectangle 16">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4" y="1071836"/>
            <a:ext cx="102145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CEE458B-B964-EFEE-BC3E-248CA28D7D92}"/>
              </a:ext>
            </a:extLst>
          </p:cNvPr>
          <p:cNvPicPr>
            <a:picLocks noChangeAspect="1"/>
          </p:cNvPicPr>
          <p:nvPr/>
        </p:nvPicPr>
        <p:blipFill rotWithShape="1">
          <a:blip r:embed="rId2"/>
          <a:srcRect l="26178" t="14282" r="6152" b="5052"/>
          <a:stretch/>
        </p:blipFill>
        <p:spPr>
          <a:xfrm>
            <a:off x="355517" y="2182751"/>
            <a:ext cx="5625077" cy="3889115"/>
          </a:xfrm>
          <a:prstGeom prst="rect">
            <a:avLst/>
          </a:prstGeom>
        </p:spPr>
      </p:pic>
      <p:pic>
        <p:nvPicPr>
          <p:cNvPr id="4" name="Picture 3">
            <a:extLst>
              <a:ext uri="{FF2B5EF4-FFF2-40B4-BE49-F238E27FC236}">
                <a16:creationId xmlns:a16="http://schemas.microsoft.com/office/drawing/2014/main" id="{AF6CC09A-64B1-0A38-E1EC-65B1424A0B7F}"/>
              </a:ext>
            </a:extLst>
          </p:cNvPr>
          <p:cNvPicPr>
            <a:picLocks noChangeAspect="1"/>
          </p:cNvPicPr>
          <p:nvPr/>
        </p:nvPicPr>
        <p:blipFill rotWithShape="1">
          <a:blip r:embed="rId3"/>
          <a:srcRect l="27689" t="4829" r="5379" b="4508"/>
          <a:stretch/>
        </p:blipFill>
        <p:spPr>
          <a:xfrm>
            <a:off x="6211408" y="2368269"/>
            <a:ext cx="5431536" cy="3641864"/>
          </a:xfrm>
          <a:prstGeom prst="rect">
            <a:avLst/>
          </a:prstGeom>
        </p:spPr>
      </p:pic>
      <p:sp>
        <p:nvSpPr>
          <p:cNvPr id="5" name="TextBox 4">
            <a:extLst>
              <a:ext uri="{FF2B5EF4-FFF2-40B4-BE49-F238E27FC236}">
                <a16:creationId xmlns:a16="http://schemas.microsoft.com/office/drawing/2014/main" id="{98DEA096-476E-945E-6D73-1A20812BF196}"/>
              </a:ext>
            </a:extLst>
          </p:cNvPr>
          <p:cNvSpPr txBox="1"/>
          <p:nvPr/>
        </p:nvSpPr>
        <p:spPr>
          <a:xfrm>
            <a:off x="259492" y="1977081"/>
            <a:ext cx="3126259" cy="369332"/>
          </a:xfrm>
          <a:prstGeom prst="rect">
            <a:avLst/>
          </a:prstGeom>
          <a:noFill/>
        </p:spPr>
        <p:txBody>
          <a:bodyPr wrap="square" rtlCol="0">
            <a:spAutoFit/>
          </a:bodyPr>
          <a:lstStyle/>
          <a:p>
            <a:r>
              <a:rPr lang="en-US" dirty="0"/>
              <a:t>Havering</a:t>
            </a:r>
          </a:p>
        </p:txBody>
      </p:sp>
      <p:sp>
        <p:nvSpPr>
          <p:cNvPr id="6" name="TextBox 5">
            <a:extLst>
              <a:ext uri="{FF2B5EF4-FFF2-40B4-BE49-F238E27FC236}">
                <a16:creationId xmlns:a16="http://schemas.microsoft.com/office/drawing/2014/main" id="{A2FE3426-F125-9EAE-EED4-77ADEC111348}"/>
              </a:ext>
            </a:extLst>
          </p:cNvPr>
          <p:cNvSpPr txBox="1"/>
          <p:nvPr/>
        </p:nvSpPr>
        <p:spPr>
          <a:xfrm>
            <a:off x="6100227" y="1932552"/>
            <a:ext cx="3126259" cy="369332"/>
          </a:xfrm>
          <a:prstGeom prst="rect">
            <a:avLst/>
          </a:prstGeom>
          <a:noFill/>
        </p:spPr>
        <p:txBody>
          <a:bodyPr wrap="square" rtlCol="0">
            <a:spAutoFit/>
          </a:bodyPr>
          <a:lstStyle/>
          <a:p>
            <a:r>
              <a:rPr lang="en-US" dirty="0" err="1"/>
              <a:t>Redbridge</a:t>
            </a:r>
            <a:endParaRPr lang="en-US" dirty="0"/>
          </a:p>
        </p:txBody>
      </p:sp>
    </p:spTree>
    <p:extLst>
      <p:ext uri="{BB962C8B-B14F-4D97-AF65-F5344CB8AC3E}">
        <p14:creationId xmlns:p14="http://schemas.microsoft.com/office/powerpoint/2010/main" val="2767431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F05C83-227A-49AD-2658-65244F3416F2}"/>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sz="3700" kern="1200">
                <a:solidFill>
                  <a:schemeClr val="tx1"/>
                </a:solidFill>
                <a:latin typeface="+mj-lt"/>
                <a:ea typeface="+mj-ea"/>
                <a:cs typeface="+mj-cs"/>
              </a:rPr>
              <a:t>Havering &amp; Redbridge Housing Profile Census 2021</a:t>
            </a:r>
          </a:p>
        </p:txBody>
      </p:sp>
      <p:sp>
        <p:nvSpPr>
          <p:cNvPr id="15" name="Rectangle 1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98DEA096-476E-945E-6D73-1A20812BF196}"/>
              </a:ext>
            </a:extLst>
          </p:cNvPr>
          <p:cNvSpPr txBox="1"/>
          <p:nvPr/>
        </p:nvSpPr>
        <p:spPr>
          <a:xfrm>
            <a:off x="2045479" y="1926266"/>
            <a:ext cx="2604103" cy="322268"/>
          </a:xfrm>
          <a:prstGeom prst="rect">
            <a:avLst/>
          </a:prstGeom>
          <a:noFill/>
        </p:spPr>
        <p:txBody>
          <a:bodyPr wrap="square" rtlCol="0">
            <a:spAutoFit/>
          </a:bodyPr>
          <a:lstStyle/>
          <a:p>
            <a:pPr defTabSz="758952">
              <a:spcAft>
                <a:spcPts val="600"/>
              </a:spcAft>
            </a:pPr>
            <a:r>
              <a:rPr lang="en-US" sz="1494" kern="1200">
                <a:solidFill>
                  <a:schemeClr val="tx1"/>
                </a:solidFill>
                <a:latin typeface="+mn-lt"/>
                <a:ea typeface="+mn-ea"/>
                <a:cs typeface="+mn-cs"/>
              </a:rPr>
              <a:t>Havering</a:t>
            </a:r>
            <a:endParaRPr lang="en-US"/>
          </a:p>
        </p:txBody>
      </p:sp>
      <p:sp>
        <p:nvSpPr>
          <p:cNvPr id="6" name="TextBox 5">
            <a:extLst>
              <a:ext uri="{FF2B5EF4-FFF2-40B4-BE49-F238E27FC236}">
                <a16:creationId xmlns:a16="http://schemas.microsoft.com/office/drawing/2014/main" id="{A2FE3426-F125-9EAE-EED4-77ADEC111348}"/>
              </a:ext>
            </a:extLst>
          </p:cNvPr>
          <p:cNvSpPr txBox="1"/>
          <p:nvPr/>
        </p:nvSpPr>
        <p:spPr>
          <a:xfrm>
            <a:off x="6372664" y="1990710"/>
            <a:ext cx="2604103" cy="322268"/>
          </a:xfrm>
          <a:prstGeom prst="rect">
            <a:avLst/>
          </a:prstGeom>
          <a:noFill/>
        </p:spPr>
        <p:txBody>
          <a:bodyPr wrap="square" rtlCol="0">
            <a:spAutoFit/>
          </a:bodyPr>
          <a:lstStyle/>
          <a:p>
            <a:pPr defTabSz="758952">
              <a:spcAft>
                <a:spcPts val="600"/>
              </a:spcAft>
            </a:pPr>
            <a:r>
              <a:rPr lang="en-US" sz="1494" kern="1200" err="1">
                <a:solidFill>
                  <a:schemeClr val="tx1"/>
                </a:solidFill>
                <a:latin typeface="+mn-lt"/>
                <a:ea typeface="+mn-ea"/>
                <a:cs typeface="+mn-cs"/>
              </a:rPr>
              <a:t>Redbridge</a:t>
            </a:r>
            <a:endParaRPr lang="en-US"/>
          </a:p>
        </p:txBody>
      </p:sp>
      <p:pic>
        <p:nvPicPr>
          <p:cNvPr id="7" name="Picture 6">
            <a:extLst>
              <a:ext uri="{FF2B5EF4-FFF2-40B4-BE49-F238E27FC236}">
                <a16:creationId xmlns:a16="http://schemas.microsoft.com/office/drawing/2014/main" id="{9A074BC6-9201-F75E-7BEF-2A116FC7EE3D}"/>
              </a:ext>
            </a:extLst>
          </p:cNvPr>
          <p:cNvPicPr>
            <a:picLocks noChangeAspect="1"/>
          </p:cNvPicPr>
          <p:nvPr/>
        </p:nvPicPr>
        <p:blipFill>
          <a:blip r:embed="rId2"/>
          <a:stretch>
            <a:fillRect/>
          </a:stretch>
        </p:blipFill>
        <p:spPr>
          <a:xfrm>
            <a:off x="6421509" y="2298355"/>
            <a:ext cx="3725012" cy="3920721"/>
          </a:xfrm>
          <a:prstGeom prst="rect">
            <a:avLst/>
          </a:prstGeom>
        </p:spPr>
      </p:pic>
      <p:pic>
        <p:nvPicPr>
          <p:cNvPr id="8" name="Picture 7">
            <a:extLst>
              <a:ext uri="{FF2B5EF4-FFF2-40B4-BE49-F238E27FC236}">
                <a16:creationId xmlns:a16="http://schemas.microsoft.com/office/drawing/2014/main" id="{15F1BEAF-F9D9-5C4D-D89D-CA1523531CB0}"/>
              </a:ext>
            </a:extLst>
          </p:cNvPr>
          <p:cNvPicPr>
            <a:picLocks noChangeAspect="1"/>
          </p:cNvPicPr>
          <p:nvPr/>
        </p:nvPicPr>
        <p:blipFill>
          <a:blip r:embed="rId3"/>
          <a:stretch>
            <a:fillRect/>
          </a:stretch>
        </p:blipFill>
        <p:spPr>
          <a:xfrm>
            <a:off x="2121567" y="2233911"/>
            <a:ext cx="3830066" cy="4049879"/>
          </a:xfrm>
          <a:prstGeom prst="rect">
            <a:avLst/>
          </a:prstGeom>
        </p:spPr>
      </p:pic>
    </p:spTree>
    <p:extLst>
      <p:ext uri="{BB962C8B-B14F-4D97-AF65-F5344CB8AC3E}">
        <p14:creationId xmlns:p14="http://schemas.microsoft.com/office/powerpoint/2010/main" val="2052949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65742F-92C0-1BD4-DFEA-D2F01A24F394}"/>
              </a:ext>
            </a:extLst>
          </p:cNvPr>
          <p:cNvSpPr>
            <a:spLocks noGrp="1"/>
          </p:cNvSpPr>
          <p:nvPr>
            <p:ph type="title"/>
          </p:nvPr>
        </p:nvSpPr>
        <p:spPr>
          <a:xfrm>
            <a:off x="838200" y="184805"/>
            <a:ext cx="10515600" cy="1505883"/>
          </a:xfrm>
        </p:spPr>
        <p:txBody>
          <a:bodyPr anchor="ctr">
            <a:normAutofit/>
          </a:bodyPr>
          <a:lstStyle/>
          <a:p>
            <a:r>
              <a:rPr lang="en-US" sz="4000" b="1" i="0" u="none" strike="noStrike">
                <a:effectLst/>
                <a:latin typeface="inherit"/>
              </a:rPr>
              <a:t>CA Trends of key cost-of-living issues since 2014</a:t>
            </a:r>
            <a:br>
              <a:rPr lang="en-US" sz="4000" b="1" i="0" u="none" strike="noStrike">
                <a:effectLst/>
                <a:latin typeface="inherit"/>
              </a:rPr>
            </a:br>
            <a:endParaRPr lang="en-US" sz="4000"/>
          </a:p>
        </p:txBody>
      </p:sp>
      <p:pic>
        <p:nvPicPr>
          <p:cNvPr id="5" name="Picture 4">
            <a:extLst>
              <a:ext uri="{FF2B5EF4-FFF2-40B4-BE49-F238E27FC236}">
                <a16:creationId xmlns:a16="http://schemas.microsoft.com/office/drawing/2014/main" id="{31CD9383-7A9C-0CD1-B29C-ED89B8259CEE}"/>
              </a:ext>
            </a:extLst>
          </p:cNvPr>
          <p:cNvPicPr>
            <a:picLocks noChangeAspect="1"/>
          </p:cNvPicPr>
          <p:nvPr/>
        </p:nvPicPr>
        <p:blipFill rotWithShape="1">
          <a:blip r:embed="rId2"/>
          <a:srcRect l="2135" t="1735" r="-2483" b="7127"/>
          <a:stretch/>
        </p:blipFill>
        <p:spPr>
          <a:xfrm>
            <a:off x="838200" y="1862671"/>
            <a:ext cx="11145253" cy="4681579"/>
          </a:xfrm>
          <a:prstGeom prst="rect">
            <a:avLst/>
          </a:prstGeom>
        </p:spPr>
      </p:pic>
    </p:spTree>
    <p:extLst>
      <p:ext uri="{BB962C8B-B14F-4D97-AF65-F5344CB8AC3E}">
        <p14:creationId xmlns:p14="http://schemas.microsoft.com/office/powerpoint/2010/main" val="2306170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02EA7F2-F879-771F-B13E-0BFF7BF216CC}"/>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000" kern="1200">
                <a:solidFill>
                  <a:schemeClr val="tx1"/>
                </a:solidFill>
                <a:latin typeface="+mj-lt"/>
                <a:ea typeface="+mj-ea"/>
                <a:cs typeface="+mj-cs"/>
              </a:rPr>
              <a:t>Problems are Complex</a:t>
            </a:r>
          </a:p>
        </p:txBody>
      </p:sp>
      <p:sp>
        <p:nvSpPr>
          <p:cNvPr id="2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A1CA6967-9BAA-E9C8-0E35-48E4E840D1A3}"/>
              </a:ext>
            </a:extLst>
          </p:cNvPr>
          <p:cNvSpPr>
            <a:spLocks noGrp="1"/>
          </p:cNvSpPr>
          <p:nvPr>
            <p:ph sz="half" idx="2"/>
          </p:nvPr>
        </p:nvSpPr>
        <p:spPr>
          <a:xfrm>
            <a:off x="630936" y="2807208"/>
            <a:ext cx="3429000" cy="3410712"/>
          </a:xfrm>
        </p:spPr>
        <p:txBody>
          <a:bodyPr vert="horz" lIns="91440" tIns="45720" rIns="91440" bIns="45720" rtlCol="0" anchor="t">
            <a:normAutofit/>
          </a:bodyPr>
          <a:lstStyle/>
          <a:p>
            <a:r>
              <a:rPr lang="en-US" sz="1700" b="0" i="0" u="none" strike="noStrike">
                <a:effectLst/>
              </a:rPr>
              <a:t>This chart shows how when we help people with one cost-of-living issue, we usually help them with another. </a:t>
            </a:r>
          </a:p>
          <a:p>
            <a:r>
              <a:rPr lang="en-US" sz="1700" b="0" i="0" u="none" strike="noStrike">
                <a:effectLst/>
              </a:rPr>
              <a:t>For example, of the people we helped with energy issues in 2023, over 50% needed help with crisis support (like food bank referrals or emergency charitable support). This shows that many people who need help with an energy issue are struggling to afford their essentials.</a:t>
            </a:r>
          </a:p>
          <a:p>
            <a:endParaRPr lang="en-US" sz="1700"/>
          </a:p>
        </p:txBody>
      </p:sp>
      <p:pic>
        <p:nvPicPr>
          <p:cNvPr id="6" name="Content Placeholder 5">
            <a:extLst>
              <a:ext uri="{FF2B5EF4-FFF2-40B4-BE49-F238E27FC236}">
                <a16:creationId xmlns:a16="http://schemas.microsoft.com/office/drawing/2014/main" id="{ADE96AD8-E5FE-8898-0EB4-46418BF2507D}"/>
              </a:ext>
            </a:extLst>
          </p:cNvPr>
          <p:cNvPicPr>
            <a:picLocks noGrp="1" noChangeAspect="1"/>
          </p:cNvPicPr>
          <p:nvPr>
            <p:ph sz="half" idx="1"/>
          </p:nvPr>
        </p:nvPicPr>
        <p:blipFill rotWithShape="1">
          <a:blip r:embed="rId2"/>
          <a:srcRect l="15865" r="8613" b="-2"/>
          <a:stretch/>
        </p:blipFill>
        <p:spPr>
          <a:xfrm>
            <a:off x="5523682" y="672004"/>
            <a:ext cx="5366135" cy="5577840"/>
          </a:xfrm>
          <a:prstGeom prst="rect">
            <a:avLst/>
          </a:prstGeom>
        </p:spPr>
      </p:pic>
    </p:spTree>
    <p:extLst>
      <p:ext uri="{BB962C8B-B14F-4D97-AF65-F5344CB8AC3E}">
        <p14:creationId xmlns:p14="http://schemas.microsoft.com/office/powerpoint/2010/main" val="2565553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D8A4A1-1461-50E6-891B-B91DA0FA9A1F}"/>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400" kern="1200">
                <a:solidFill>
                  <a:schemeClr val="tx1"/>
                </a:solidFill>
                <a:latin typeface="+mj-lt"/>
                <a:ea typeface="+mj-ea"/>
                <a:cs typeface="+mj-cs"/>
              </a:rPr>
              <a:t>Our Health</a:t>
            </a:r>
          </a:p>
        </p:txBody>
      </p:sp>
      <p:sp>
        <p:nvSpPr>
          <p:cNvPr id="5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3">
            <a:extLst>
              <a:ext uri="{FF2B5EF4-FFF2-40B4-BE49-F238E27FC236}">
                <a16:creationId xmlns:a16="http://schemas.microsoft.com/office/drawing/2014/main" id="{65F8CFBA-41D5-1710-1BC0-D8079D29AD0C}"/>
              </a:ext>
            </a:extLst>
          </p:cNvPr>
          <p:cNvSpPr>
            <a:spLocks noGrp="1"/>
          </p:cNvSpPr>
          <p:nvPr>
            <p:ph sz="half" idx="2"/>
          </p:nvPr>
        </p:nvSpPr>
        <p:spPr>
          <a:xfrm>
            <a:off x="630936" y="2660904"/>
            <a:ext cx="4818888" cy="3547872"/>
          </a:xfrm>
        </p:spPr>
        <p:txBody>
          <a:bodyPr vert="horz" lIns="91440" tIns="45720" rIns="91440" bIns="45720" rtlCol="0" anchor="t">
            <a:normAutofit/>
          </a:bodyPr>
          <a:lstStyle/>
          <a:p>
            <a:r>
              <a:rPr lang="en-US" sz="1700" dirty="0"/>
              <a:t>Our health is said to rest on 4 pillars.  The top 2 pillars in terms of our health are the wider determinants &amp;  behavioral and lifestyle</a:t>
            </a:r>
          </a:p>
          <a:p>
            <a:r>
              <a:rPr lang="en-US" sz="1700" dirty="0"/>
              <a:t>July </a:t>
            </a:r>
            <a:r>
              <a:rPr lang="en-US" sz="1700" b="0" i="0" u="none" strike="noStrike" dirty="0">
                <a:effectLst/>
              </a:rPr>
              <a:t>2021 the </a:t>
            </a:r>
            <a:r>
              <a:rPr lang="en-US" sz="1700" b="0" i="0" dirty="0">
                <a:effectLst/>
                <a:hlinkClick r:id="rId2" tooltip="Unequal pandemic, fairer recovery"/>
              </a:rPr>
              <a:t>COVID-19 impact inquiry</a:t>
            </a:r>
            <a:r>
              <a:rPr lang="en-US" sz="1700" b="0" i="0" u="none" strike="noStrike" dirty="0">
                <a:effectLst/>
              </a:rPr>
              <a:t>, found</a:t>
            </a:r>
          </a:p>
          <a:p>
            <a:pPr lvl="1"/>
            <a:r>
              <a:rPr lang="en-US" sz="1700" b="0" i="0" u="none" strike="noStrike" dirty="0">
                <a:effectLst/>
              </a:rPr>
              <a:t>poor health and existing inequalities had left parts of the UK more vulnerable to the virus and had influenced its devastating impact. </a:t>
            </a:r>
          </a:p>
          <a:p>
            <a:pPr lvl="1"/>
            <a:r>
              <a:rPr lang="en-US" sz="1700" b="0" i="0" u="none" strike="noStrike" dirty="0">
                <a:effectLst/>
              </a:rPr>
              <a:t>pandemic has highlighted stark differences in the health of the working age population.  Those below 65 in the poorest 10% of areas in England almost four times more likely to die from COVID than those in the richest. </a:t>
            </a:r>
          </a:p>
          <a:p>
            <a:pPr marL="228600" lvl="1">
              <a:spcBef>
                <a:spcPts val="1000"/>
              </a:spcBef>
            </a:pPr>
            <a:r>
              <a:rPr lang="en-US" sz="1700" dirty="0"/>
              <a:t>80% of our health, is not health service related</a:t>
            </a:r>
          </a:p>
        </p:txBody>
      </p:sp>
      <p:pic>
        <p:nvPicPr>
          <p:cNvPr id="22" name="Picture 21">
            <a:extLst>
              <a:ext uri="{FF2B5EF4-FFF2-40B4-BE49-F238E27FC236}">
                <a16:creationId xmlns:a16="http://schemas.microsoft.com/office/drawing/2014/main" id="{3AB20718-723F-CEA4-2E57-F974C1799E32}"/>
              </a:ext>
            </a:extLst>
          </p:cNvPr>
          <p:cNvPicPr>
            <a:picLocks noChangeAspect="1"/>
          </p:cNvPicPr>
          <p:nvPr/>
        </p:nvPicPr>
        <p:blipFill>
          <a:blip r:embed="rId3"/>
          <a:stretch>
            <a:fillRect/>
          </a:stretch>
        </p:blipFill>
        <p:spPr>
          <a:xfrm>
            <a:off x="6099048" y="2010322"/>
            <a:ext cx="5458968" cy="2837355"/>
          </a:xfrm>
          <a:prstGeom prst="rect">
            <a:avLst/>
          </a:prstGeom>
        </p:spPr>
      </p:pic>
    </p:spTree>
    <p:extLst>
      <p:ext uri="{BB962C8B-B14F-4D97-AF65-F5344CB8AC3E}">
        <p14:creationId xmlns:p14="http://schemas.microsoft.com/office/powerpoint/2010/main" val="1542563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62054A-0AEC-BC38-ED68-C9136D194699}"/>
              </a:ext>
            </a:extLst>
          </p:cNvPr>
          <p:cNvSpPr>
            <a:spLocks noGrp="1"/>
          </p:cNvSpPr>
          <p:nvPr>
            <p:ph type="title"/>
          </p:nvPr>
        </p:nvSpPr>
        <p:spPr>
          <a:xfrm>
            <a:off x="5297762" y="329184"/>
            <a:ext cx="6251110" cy="1783080"/>
          </a:xfrm>
        </p:spPr>
        <p:txBody>
          <a:bodyPr anchor="b">
            <a:normAutofit/>
          </a:bodyPr>
          <a:lstStyle/>
          <a:p>
            <a:r>
              <a:rPr lang="en-US" sz="5400"/>
              <a:t>Population size</a:t>
            </a:r>
          </a:p>
        </p:txBody>
      </p:sp>
      <p:pic>
        <p:nvPicPr>
          <p:cNvPr id="35" name="Picture 34" descr="Sea of buildings at twilight">
            <a:extLst>
              <a:ext uri="{FF2B5EF4-FFF2-40B4-BE49-F238E27FC236}">
                <a16:creationId xmlns:a16="http://schemas.microsoft.com/office/drawing/2014/main" id="{5A556DC8-E8B5-D830-C040-B48229C300D3}"/>
              </a:ext>
            </a:extLst>
          </p:cNvPr>
          <p:cNvPicPr>
            <a:picLocks noChangeAspect="1"/>
          </p:cNvPicPr>
          <p:nvPr/>
        </p:nvPicPr>
        <p:blipFill rotWithShape="1">
          <a:blip r:embed="rId3"/>
          <a:srcRect l="20883" r="33786"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ontent Placeholder 2">
            <a:extLst>
              <a:ext uri="{FF2B5EF4-FFF2-40B4-BE49-F238E27FC236}">
                <a16:creationId xmlns:a16="http://schemas.microsoft.com/office/drawing/2014/main" id="{495435C2-EC4D-C5D8-0B0B-099999357D0D}"/>
              </a:ext>
            </a:extLst>
          </p:cNvPr>
          <p:cNvSpPr>
            <a:spLocks noGrp="1"/>
          </p:cNvSpPr>
          <p:nvPr>
            <p:ph idx="1"/>
          </p:nvPr>
        </p:nvSpPr>
        <p:spPr>
          <a:xfrm>
            <a:off x="5297762" y="2706624"/>
            <a:ext cx="6251110" cy="3483864"/>
          </a:xfrm>
        </p:spPr>
        <p:txBody>
          <a:bodyPr>
            <a:normAutofit/>
          </a:bodyPr>
          <a:lstStyle/>
          <a:p>
            <a:r>
              <a:rPr lang="en-US" sz="2200"/>
              <a:t>All 3 boroughs in outer northeast London have seen population growth.</a:t>
            </a:r>
          </a:p>
          <a:p>
            <a:r>
              <a:rPr lang="en-US" sz="2200"/>
              <a:t>Over the next 20 years, the population is forecast to grown by 120k.</a:t>
            </a:r>
          </a:p>
          <a:p>
            <a:r>
              <a:rPr lang="en-US" sz="2200"/>
              <a:t>Over half will be in Barking and Dagenham with the Thames Gateway development</a:t>
            </a:r>
          </a:p>
          <a:p>
            <a:r>
              <a:rPr lang="en-US" sz="2200"/>
              <a:t>Redbridge is forecast to grow by 11% (33k)</a:t>
            </a:r>
          </a:p>
        </p:txBody>
      </p:sp>
    </p:spTree>
    <p:extLst>
      <p:ext uri="{BB962C8B-B14F-4D97-AF65-F5344CB8AC3E}">
        <p14:creationId xmlns:p14="http://schemas.microsoft.com/office/powerpoint/2010/main" val="3752332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8DB57B-B772-A59B-51EB-E4696663103F}"/>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Redbridge Age Profile</a:t>
            </a:r>
          </a:p>
        </p:txBody>
      </p:sp>
      <p:sp>
        <p:nvSpPr>
          <p:cNvPr id="1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614B407E-7836-27DF-B3E9-9232D7FE2B4C}"/>
              </a:ext>
            </a:extLst>
          </p:cNvPr>
          <p:cNvSpPr>
            <a:spLocks noGrp="1"/>
          </p:cNvSpPr>
          <p:nvPr>
            <p:ph sz="half" idx="2"/>
          </p:nvPr>
        </p:nvSpPr>
        <p:spPr>
          <a:xfrm>
            <a:off x="630936" y="2807208"/>
            <a:ext cx="3429000" cy="3410712"/>
          </a:xfrm>
        </p:spPr>
        <p:txBody>
          <a:bodyPr vert="horz" lIns="91440" tIns="45720" rIns="91440" bIns="45720" rtlCol="0" anchor="t">
            <a:normAutofit/>
          </a:bodyPr>
          <a:lstStyle/>
          <a:p>
            <a:r>
              <a:rPr lang="en-US" sz="2000" dirty="0"/>
              <a:t>Green columns 2021 Census returns vs national averages.</a:t>
            </a:r>
          </a:p>
          <a:p>
            <a:r>
              <a:rPr lang="en-US" sz="2000" dirty="0"/>
              <a:t>Younger population than national average</a:t>
            </a:r>
          </a:p>
          <a:p>
            <a:r>
              <a:rPr lang="en-US" sz="2000" dirty="0">
                <a:effectLst/>
              </a:rPr>
              <a:t>Slightly younger population than London profiles</a:t>
            </a:r>
          </a:p>
          <a:p>
            <a:r>
              <a:rPr lang="en-US" sz="2000" dirty="0"/>
              <a:t>Median age </a:t>
            </a:r>
            <a:r>
              <a:rPr lang="en-US" sz="2000"/>
              <a:t>36 years</a:t>
            </a:r>
            <a:endParaRPr lang="en-US" sz="2000" dirty="0"/>
          </a:p>
        </p:txBody>
      </p:sp>
      <p:pic>
        <p:nvPicPr>
          <p:cNvPr id="5" name="Content Placeholder 4">
            <a:extLst>
              <a:ext uri="{FF2B5EF4-FFF2-40B4-BE49-F238E27FC236}">
                <a16:creationId xmlns:a16="http://schemas.microsoft.com/office/drawing/2014/main" id="{6A5A81BC-B0C8-BFF0-8A6D-D26A30D90D74}"/>
              </a:ext>
            </a:extLst>
          </p:cNvPr>
          <p:cNvPicPr>
            <a:picLocks noGrp="1" noChangeAspect="1"/>
          </p:cNvPicPr>
          <p:nvPr>
            <p:ph sz="half" idx="1"/>
          </p:nvPr>
        </p:nvPicPr>
        <p:blipFill rotWithShape="1">
          <a:blip r:embed="rId2"/>
          <a:srcRect l="4017" t="10252" r="20810" b="8824"/>
          <a:stretch/>
        </p:blipFill>
        <p:spPr>
          <a:xfrm>
            <a:off x="4654296" y="697784"/>
            <a:ext cx="6903720" cy="5462432"/>
          </a:xfrm>
          <a:prstGeom prst="rect">
            <a:avLst/>
          </a:prstGeom>
        </p:spPr>
      </p:pic>
    </p:spTree>
    <p:extLst>
      <p:ext uri="{BB962C8B-B14F-4D97-AF65-F5344CB8AC3E}">
        <p14:creationId xmlns:p14="http://schemas.microsoft.com/office/powerpoint/2010/main" val="777667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8DB57B-B772-A59B-51EB-E4696663103F}"/>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Havering Age Profile</a:t>
            </a:r>
          </a:p>
        </p:txBody>
      </p:sp>
      <p:sp>
        <p:nvSpPr>
          <p:cNvPr id="2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614B407E-7836-27DF-B3E9-9232D7FE2B4C}"/>
              </a:ext>
            </a:extLst>
          </p:cNvPr>
          <p:cNvSpPr>
            <a:spLocks noGrp="1"/>
          </p:cNvSpPr>
          <p:nvPr>
            <p:ph sz="half" idx="1"/>
          </p:nvPr>
        </p:nvSpPr>
        <p:spPr>
          <a:xfrm>
            <a:off x="630936" y="2807208"/>
            <a:ext cx="3429000" cy="3410712"/>
          </a:xfrm>
        </p:spPr>
        <p:txBody>
          <a:bodyPr vert="horz" lIns="91440" tIns="45720" rIns="91440" bIns="45720" rtlCol="0" anchor="t">
            <a:normAutofit/>
          </a:bodyPr>
          <a:lstStyle/>
          <a:p>
            <a:r>
              <a:rPr lang="en-US" sz="2200" dirty="0"/>
              <a:t>Havering aligns with national averages in terms of age profile</a:t>
            </a:r>
          </a:p>
          <a:p>
            <a:r>
              <a:rPr lang="en-US" sz="2200" dirty="0"/>
              <a:t>23% of the population is aged above 60 (LBR 18%)</a:t>
            </a:r>
          </a:p>
          <a:p>
            <a:endParaRPr lang="en-US" sz="2200" dirty="0"/>
          </a:p>
          <a:p>
            <a:endParaRPr lang="en-US" sz="2200" dirty="0"/>
          </a:p>
        </p:txBody>
      </p:sp>
      <p:pic>
        <p:nvPicPr>
          <p:cNvPr id="8" name="Picture 7">
            <a:extLst>
              <a:ext uri="{FF2B5EF4-FFF2-40B4-BE49-F238E27FC236}">
                <a16:creationId xmlns:a16="http://schemas.microsoft.com/office/drawing/2014/main" id="{4F5777E4-CF6B-064D-9676-213DBD8CA022}"/>
              </a:ext>
            </a:extLst>
          </p:cNvPr>
          <p:cNvPicPr>
            <a:picLocks noChangeAspect="1"/>
          </p:cNvPicPr>
          <p:nvPr/>
        </p:nvPicPr>
        <p:blipFill rotWithShape="1">
          <a:blip r:embed="rId3"/>
          <a:srcRect l="974" t="10517" r="19446" b="7116"/>
          <a:stretch/>
        </p:blipFill>
        <p:spPr>
          <a:xfrm>
            <a:off x="4654296" y="758371"/>
            <a:ext cx="6903720" cy="5341258"/>
          </a:xfrm>
          <a:prstGeom prst="rect">
            <a:avLst/>
          </a:prstGeom>
        </p:spPr>
      </p:pic>
    </p:spTree>
    <p:extLst>
      <p:ext uri="{BB962C8B-B14F-4D97-AF65-F5344CB8AC3E}">
        <p14:creationId xmlns:p14="http://schemas.microsoft.com/office/powerpoint/2010/main" val="399869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8C3751C-5998-54FC-D545-655FE9695CC4}"/>
              </a:ext>
            </a:extLst>
          </p:cNvPr>
          <p:cNvPicPr>
            <a:picLocks noChangeAspect="1"/>
          </p:cNvPicPr>
          <p:nvPr/>
        </p:nvPicPr>
        <p:blipFill>
          <a:blip r:embed="rId2"/>
          <a:stretch>
            <a:fillRect/>
          </a:stretch>
        </p:blipFill>
        <p:spPr>
          <a:xfrm>
            <a:off x="990600" y="1391882"/>
            <a:ext cx="10134600" cy="4013855"/>
          </a:xfrm>
          <a:prstGeom prst="rect">
            <a:avLst/>
          </a:prstGeom>
        </p:spPr>
      </p:pic>
    </p:spTree>
    <p:extLst>
      <p:ext uri="{BB962C8B-B14F-4D97-AF65-F5344CB8AC3E}">
        <p14:creationId xmlns:p14="http://schemas.microsoft.com/office/powerpoint/2010/main" val="1302899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E04330E-B356-E6E2-97FF-5B32E19B2413}"/>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Ethnicity</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D407B2EB-75C0-9AD6-1310-0863B8F94A12}"/>
              </a:ext>
            </a:extLst>
          </p:cNvPr>
          <p:cNvSpPr>
            <a:spLocks noGrp="1"/>
          </p:cNvSpPr>
          <p:nvPr>
            <p:ph sz="half" idx="1"/>
          </p:nvPr>
        </p:nvSpPr>
        <p:spPr>
          <a:xfrm>
            <a:off x="630936" y="2807208"/>
            <a:ext cx="4023360" cy="3557016"/>
          </a:xfrm>
        </p:spPr>
        <p:txBody>
          <a:bodyPr vert="horz" lIns="91440" tIns="45720" rIns="91440" bIns="45720" rtlCol="0" anchor="t">
            <a:normAutofit/>
          </a:bodyPr>
          <a:lstStyle/>
          <a:p>
            <a:r>
              <a:rPr lang="en-US" sz="1400" b="0" i="0" u="none" strike="noStrike" dirty="0">
                <a:effectLst/>
              </a:rPr>
              <a:t>London is the most ethnically diverse region of the UK</a:t>
            </a:r>
          </a:p>
          <a:p>
            <a:r>
              <a:rPr lang="en-US" sz="1400" dirty="0"/>
              <a:t>E</a:t>
            </a:r>
            <a:r>
              <a:rPr lang="en-US" sz="1400" b="0" i="0" u="none" strike="noStrike" dirty="0">
                <a:effectLst/>
              </a:rPr>
              <a:t>thnic diversity across London boroughs varies significantly.</a:t>
            </a:r>
            <a:endParaRPr lang="en-US" sz="1400" dirty="0">
              <a:effectLst/>
            </a:endParaRPr>
          </a:p>
          <a:p>
            <a:r>
              <a:rPr lang="en-US" sz="1400" dirty="0" err="1">
                <a:effectLst/>
              </a:rPr>
              <a:t>Havering</a:t>
            </a:r>
            <a:r>
              <a:rPr lang="en-US" sz="1400" dirty="0">
                <a:effectLst/>
              </a:rPr>
              <a:t> and </a:t>
            </a:r>
            <a:r>
              <a:rPr lang="en-US" sz="1400" dirty="0" err="1">
                <a:effectLst/>
              </a:rPr>
              <a:t>R</a:t>
            </a:r>
            <a:r>
              <a:rPr lang="en-US" sz="1400" dirty="0" err="1"/>
              <a:t>edbridge</a:t>
            </a:r>
            <a:r>
              <a:rPr lang="en-US" sz="1400" dirty="0"/>
              <a:t> are very </a:t>
            </a:r>
            <a:r>
              <a:rPr lang="en-US" sz="1400" dirty="0">
                <a:effectLst/>
              </a:rPr>
              <a:t>different to one another in terms of ethnic composition. </a:t>
            </a:r>
          </a:p>
          <a:p>
            <a:r>
              <a:rPr lang="en-US" sz="1400" dirty="0" err="1"/>
              <a:t>Redbridge</a:t>
            </a:r>
            <a:r>
              <a:rPr lang="en-US" sz="1400" dirty="0"/>
              <a:t> second most diverse place in  NEL, with 67% of its population being of Black, Asian, Mixed or Other ethnicity. </a:t>
            </a:r>
          </a:p>
          <a:p>
            <a:r>
              <a:rPr lang="en-US" sz="1400" dirty="0"/>
              <a:t>In contrast, in </a:t>
            </a:r>
            <a:r>
              <a:rPr lang="en-US" sz="1400" dirty="0" err="1"/>
              <a:t>Havering</a:t>
            </a:r>
            <a:r>
              <a:rPr lang="en-US" sz="1400" dirty="0"/>
              <a:t> 81% of its population is of White ethnicity with 8% identifying as Asian ethnicity. </a:t>
            </a:r>
          </a:p>
          <a:p>
            <a:endParaRPr lang="en-US" sz="1400" dirty="0"/>
          </a:p>
        </p:txBody>
      </p:sp>
      <p:pic>
        <p:nvPicPr>
          <p:cNvPr id="2" name="Picture 1">
            <a:extLst>
              <a:ext uri="{FF2B5EF4-FFF2-40B4-BE49-F238E27FC236}">
                <a16:creationId xmlns:a16="http://schemas.microsoft.com/office/drawing/2014/main" id="{A73AA806-C7A6-08AC-9956-EDF7F2AD8D5E}"/>
              </a:ext>
            </a:extLst>
          </p:cNvPr>
          <p:cNvPicPr>
            <a:picLocks noChangeAspect="1"/>
          </p:cNvPicPr>
          <p:nvPr/>
        </p:nvPicPr>
        <p:blipFill>
          <a:blip r:embed="rId3"/>
          <a:stretch>
            <a:fillRect/>
          </a:stretch>
        </p:blipFill>
        <p:spPr>
          <a:xfrm>
            <a:off x="4654296" y="995439"/>
            <a:ext cx="6903720" cy="4867121"/>
          </a:xfrm>
          <a:prstGeom prst="rect">
            <a:avLst/>
          </a:prstGeom>
        </p:spPr>
      </p:pic>
    </p:spTree>
    <p:extLst>
      <p:ext uri="{BB962C8B-B14F-4D97-AF65-F5344CB8AC3E}">
        <p14:creationId xmlns:p14="http://schemas.microsoft.com/office/powerpoint/2010/main" val="1347842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BAD562-7F17-54E6-9B3C-1D470ADC05AE}"/>
              </a:ext>
            </a:extLst>
          </p:cNvPr>
          <p:cNvSpPr>
            <a:spLocks noGrp="1"/>
          </p:cNvSpPr>
          <p:nvPr>
            <p:ph type="title"/>
          </p:nvPr>
        </p:nvSpPr>
        <p:spPr>
          <a:prstGeom prst="ellipse">
            <a:avLst/>
          </a:prstGeom>
        </p:spPr>
        <p:txBody>
          <a:bodyPr vert="horz" lIns="91440" tIns="45720" rIns="91440" bIns="45720" rtlCol="0" anchor="b">
            <a:normAutofit fontScale="90000"/>
          </a:bodyPr>
          <a:lstStyle/>
          <a:p>
            <a:r>
              <a:rPr lang="en-US" sz="6600" kern="1200" dirty="0" err="1">
                <a:solidFill>
                  <a:schemeClr val="tx1"/>
                </a:solidFill>
                <a:latin typeface="+mj-lt"/>
                <a:ea typeface="+mj-ea"/>
                <a:cs typeface="+mj-cs"/>
              </a:rPr>
              <a:t>Redbridge</a:t>
            </a:r>
            <a:r>
              <a:rPr lang="en-US" sz="6600" kern="1200" dirty="0">
                <a:solidFill>
                  <a:schemeClr val="tx1"/>
                </a:solidFill>
                <a:latin typeface="+mj-lt"/>
                <a:ea typeface="+mj-ea"/>
                <a:cs typeface="+mj-cs"/>
              </a:rPr>
              <a:t> Poverty</a:t>
            </a:r>
          </a:p>
        </p:txBody>
      </p:sp>
      <p:pic>
        <p:nvPicPr>
          <p:cNvPr id="7" name="Picture 6">
            <a:extLst>
              <a:ext uri="{FF2B5EF4-FFF2-40B4-BE49-F238E27FC236}">
                <a16:creationId xmlns:a16="http://schemas.microsoft.com/office/drawing/2014/main" id="{E9D33637-8C14-E8D8-306D-9CBBBAAE6B97}"/>
              </a:ext>
            </a:extLst>
          </p:cNvPr>
          <p:cNvPicPr>
            <a:picLocks noChangeAspect="1"/>
          </p:cNvPicPr>
          <p:nvPr/>
        </p:nvPicPr>
        <p:blipFill>
          <a:blip r:embed="rId2"/>
          <a:stretch>
            <a:fillRect/>
          </a:stretch>
        </p:blipFill>
        <p:spPr>
          <a:xfrm>
            <a:off x="1889347" y="1690688"/>
            <a:ext cx="9948425" cy="4874727"/>
          </a:xfrm>
          <a:prstGeom prst="rect">
            <a:avLst/>
          </a:prstGeom>
        </p:spPr>
      </p:pic>
    </p:spTree>
    <p:extLst>
      <p:ext uri="{BB962C8B-B14F-4D97-AF65-F5344CB8AC3E}">
        <p14:creationId xmlns:p14="http://schemas.microsoft.com/office/powerpoint/2010/main" val="1718831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4B68C9-402F-4DDA-1202-B9CB1A2AEFA2}"/>
              </a:ext>
            </a:extLst>
          </p:cNvPr>
          <p:cNvPicPr>
            <a:picLocks noChangeAspect="1"/>
          </p:cNvPicPr>
          <p:nvPr/>
        </p:nvPicPr>
        <p:blipFill>
          <a:blip r:embed="rId2"/>
          <a:stretch>
            <a:fillRect/>
          </a:stretch>
        </p:blipFill>
        <p:spPr>
          <a:xfrm>
            <a:off x="971762" y="227403"/>
            <a:ext cx="10606517" cy="6403193"/>
          </a:xfrm>
          <a:prstGeom prst="rect">
            <a:avLst/>
          </a:prstGeom>
        </p:spPr>
      </p:pic>
    </p:spTree>
    <p:extLst>
      <p:ext uri="{BB962C8B-B14F-4D97-AF65-F5344CB8AC3E}">
        <p14:creationId xmlns:p14="http://schemas.microsoft.com/office/powerpoint/2010/main" val="4165118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409</Words>
  <Application>Microsoft Office PowerPoint</Application>
  <PresentationFormat>Widescreen</PresentationFormat>
  <Paragraphs>39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inherit</vt:lpstr>
      <vt:lpstr>Office Theme</vt:lpstr>
      <vt:lpstr>Havering &amp; Redbridge</vt:lpstr>
      <vt:lpstr>Our Health</vt:lpstr>
      <vt:lpstr>Population size</vt:lpstr>
      <vt:lpstr>Redbridge Age Profile</vt:lpstr>
      <vt:lpstr>Havering Age Profile</vt:lpstr>
      <vt:lpstr>PowerPoint Presentation</vt:lpstr>
      <vt:lpstr>Ethnicity</vt:lpstr>
      <vt:lpstr>Redbridge Poverty</vt:lpstr>
      <vt:lpstr>PowerPoint Presentation</vt:lpstr>
      <vt:lpstr>PowerPoint Presentation</vt:lpstr>
      <vt:lpstr>Havering Poverty</vt:lpstr>
      <vt:lpstr>PowerPoint Presentation</vt:lpstr>
      <vt:lpstr>PowerPoint Presentation</vt:lpstr>
      <vt:lpstr>Havering &amp; Redbridge Work Profile Census 2021</vt:lpstr>
      <vt:lpstr>Havering &amp; Redbridge Housing Profile Census 2021</vt:lpstr>
      <vt:lpstr>CA Trends of key cost-of-living issues since 2014 </vt:lpstr>
      <vt:lpstr>Problems are Complex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Havering &amp; Redbridge</dc:title>
  <dc:creator>HEPWORTH, Michael (BARKING, HAVERING AND REDBRIDGE UNIVERSITY HOSPITALS NHS TRUST)</dc:creator>
  <cp:lastModifiedBy>James Sandbach</cp:lastModifiedBy>
  <cp:revision>5</cp:revision>
  <dcterms:created xsi:type="dcterms:W3CDTF">2024-03-08T12:21:47Z</dcterms:created>
  <dcterms:modified xsi:type="dcterms:W3CDTF">2024-03-28T15:57:29Z</dcterms:modified>
</cp:coreProperties>
</file>