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4"/>
    <p:sldMasterId id="2147483659" r:id="rId5"/>
    <p:sldMasterId id="2147483660" r:id="rId6"/>
  </p:sldMasterIdLst>
  <p:notesMasterIdLst>
    <p:notesMasterId r:id="rId24"/>
  </p:notesMasterIdLst>
  <p:sldIdLst>
    <p:sldId id="256" r:id="rId7"/>
    <p:sldId id="274" r:id="rId8"/>
    <p:sldId id="277" r:id="rId9"/>
    <p:sldId id="278" r:id="rId10"/>
    <p:sldId id="279" r:id="rId11"/>
    <p:sldId id="260" r:id="rId12"/>
    <p:sldId id="257" r:id="rId13"/>
    <p:sldId id="262" r:id="rId14"/>
    <p:sldId id="272" r:id="rId15"/>
    <p:sldId id="258" r:id="rId16"/>
    <p:sldId id="269" r:id="rId17"/>
    <p:sldId id="276" r:id="rId18"/>
    <p:sldId id="280" r:id="rId19"/>
    <p:sldId id="273" r:id="rId20"/>
    <p:sldId id="275" r:id="rId21"/>
    <p:sldId id="270" r:id="rId22"/>
    <p:sldId id="259" r:id="rId23"/>
  </p:sldIdLst>
  <p:sldSz cx="9144000" cy="5143500" type="screen16x9"/>
  <p:notesSz cx="6858000" cy="9144000"/>
  <p:embeddedFontLst>
    <p:embeddedFont>
      <p:font typeface="Open Sans" panose="020B0606030504020204"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774EF3-F7D1-90CA-B966-B0DEF05AC563}" v="121" dt="2023-10-09T13:39:13.141"/>
    <p1510:client id="{133B37FC-706B-D1AE-8CD9-14BBBB08B65F}" v="118" dt="2022-11-30T12:01:40.657"/>
    <p1510:client id="{5EDBDA22-C5CD-D844-A296-0E85B08DE07D}" v="150" dt="2023-10-02T10:21:04.137"/>
    <p1510:client id="{648AE00E-0516-473B-8752-05F675325E54}" v="10" dt="2023-01-30T11:12:24.106"/>
    <p1510:client id="{6E10E70A-DF85-5FC9-21FF-A505EFE7CEF0}" v="27" dt="2023-10-09T15:19:20.199"/>
    <p1510:client id="{7221A382-6FA4-E23C-7C89-FE36CFA9E4E5}" v="22" dt="2023-02-23T16:13:14.579"/>
    <p1510:client id="{B9B1D21F-1FBD-39F2-2A55-F358058D4207}" v="2" dt="2022-11-21T10:30:50.005"/>
    <p1510:client id="{CFF06FFA-0D93-DDA5-CDB3-E2F4D64E4974}" v="435" dt="2023-10-02T12:40:44.829"/>
    <p1510:client id="{DA496E03-611B-543E-48FA-E206BED58B23}" v="157" dt="2023-10-09T11:38:37.1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1" autoAdjust="0"/>
    <p:restoredTop sz="73764" autoAdjust="0"/>
  </p:normalViewPr>
  <p:slideViewPr>
    <p:cSldViewPr snapToGrid="0">
      <p:cViewPr varScale="1">
        <p:scale>
          <a:sx n="103" d="100"/>
          <a:sy n="103" d="100"/>
        </p:scale>
        <p:origin x="158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font" Target="fonts/font1.fntdata"/><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font" Target="fonts/font4.fntdata"/><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font" Target="fonts/font3.fntdata"/><Relationship Id="rId30" Type="http://schemas.openxmlformats.org/officeDocument/2006/relationships/viewProps" Target="view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799"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799" cy="457200"/>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rgbClr val="000000"/>
              </a:buClr>
              <a:buSzPts val="1400"/>
              <a:buFont typeface="Calibri"/>
              <a:buNone/>
              <a:defRPr sz="12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Font typeface="Arial"/>
              <a:buNone/>
              <a:defRPr sz="1800" b="0" i="0" u="none" strike="noStrike" cap="none"/>
            </a:lvl1pPr>
            <a:lvl2pPr marL="914400" marR="0" lvl="1" indent="-228600" algn="l" rtl="0">
              <a:spcBef>
                <a:spcPts val="0"/>
              </a:spcBef>
              <a:spcAft>
                <a:spcPts val="0"/>
              </a:spcAft>
              <a:buSzPts val="1400"/>
              <a:buFont typeface="Arial"/>
              <a:buNone/>
              <a:defRPr sz="1800" b="0" i="0" u="none" strike="noStrike" cap="none"/>
            </a:lvl2pPr>
            <a:lvl3pPr marL="1371600" marR="0" lvl="2" indent="-228600" algn="l" rtl="0">
              <a:spcBef>
                <a:spcPts val="0"/>
              </a:spcBef>
              <a:spcAft>
                <a:spcPts val="0"/>
              </a:spcAft>
              <a:buSzPts val="1400"/>
              <a:buFont typeface="Arial"/>
              <a:buNone/>
              <a:defRPr sz="1800" b="0" i="0" u="none" strike="noStrike" cap="none"/>
            </a:lvl3pPr>
            <a:lvl4pPr marL="1828800" marR="0" lvl="3" indent="-228600" algn="l" rtl="0">
              <a:spcBef>
                <a:spcPts val="0"/>
              </a:spcBef>
              <a:spcAft>
                <a:spcPts val="0"/>
              </a:spcAft>
              <a:buSzPts val="1400"/>
              <a:buFont typeface="Arial"/>
              <a:buNone/>
              <a:defRPr sz="1800" b="0" i="0" u="none" strike="noStrike" cap="none"/>
            </a:lvl4pPr>
            <a:lvl5pPr marL="2286000" marR="0" lvl="4" indent="-228600" algn="l" rtl="0">
              <a:spcBef>
                <a:spcPts val="0"/>
              </a:spcBef>
              <a:spcAft>
                <a:spcPts val="0"/>
              </a:spcAft>
              <a:buSzPts val="1400"/>
              <a:buFont typeface="Arial"/>
              <a:buNone/>
              <a:defRPr sz="1800" b="0" i="0" u="none" strike="noStrike" cap="none"/>
            </a:lvl5pPr>
            <a:lvl6pPr marL="2743200" marR="0" lvl="5" indent="-228600" algn="l" rtl="0">
              <a:spcBef>
                <a:spcPts val="0"/>
              </a:spcBef>
              <a:spcAft>
                <a:spcPts val="0"/>
              </a:spcAft>
              <a:buSzPts val="1400"/>
              <a:buFont typeface="Arial"/>
              <a:buNone/>
              <a:defRPr sz="1800" b="0" i="0" u="none" strike="noStrike" cap="none"/>
            </a:lvl6pPr>
            <a:lvl7pPr marL="3200400" marR="0" lvl="6" indent="-228600" algn="l" rtl="0">
              <a:spcBef>
                <a:spcPts val="0"/>
              </a:spcBef>
              <a:spcAft>
                <a:spcPts val="0"/>
              </a:spcAft>
              <a:buSzPts val="1400"/>
              <a:buFont typeface="Arial"/>
              <a:buNone/>
              <a:defRPr sz="1800" b="0" i="0" u="none" strike="noStrike" cap="none"/>
            </a:lvl7pPr>
            <a:lvl8pPr marL="3657600" marR="0" lvl="7" indent="-228600" algn="l" rtl="0">
              <a:spcBef>
                <a:spcPts val="0"/>
              </a:spcBef>
              <a:spcAft>
                <a:spcPts val="0"/>
              </a:spcAft>
              <a:buSzPts val="1400"/>
              <a:buFont typeface="Arial"/>
              <a:buNone/>
              <a:defRPr sz="1800" b="0" i="0" u="none" strike="noStrike" cap="none"/>
            </a:lvl8pPr>
            <a:lvl9pPr marL="4114800" marR="0" lvl="8" indent="-228600" algn="l" rtl="0">
              <a:spcBef>
                <a:spcPts val="0"/>
              </a:spcBef>
              <a:spcAft>
                <a:spcPts val="0"/>
              </a:spcAft>
              <a:buSzPts val="1400"/>
              <a:buFont typeface="Arial"/>
              <a:buNone/>
              <a:defRPr sz="1800" b="0" i="0" u="none" strike="noStrike" cap="none"/>
            </a:lvl9pPr>
          </a:lstStyle>
          <a:p>
            <a:endParaRPr/>
          </a:p>
        </p:txBody>
      </p:sp>
      <p:sp>
        <p:nvSpPr>
          <p:cNvPr id="7" name="Google Shape;7;n"/>
          <p:cNvSpPr txBox="1">
            <a:spLocks noGrp="1"/>
          </p:cNvSpPr>
          <p:nvPr>
            <p:ph type="ftr" idx="11"/>
          </p:nvPr>
        </p:nvSpPr>
        <p:spPr>
          <a:xfrm>
            <a:off x="0" y="8685211"/>
            <a:ext cx="2971799"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1"/>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800" b="0" i="0" u="none" strike="noStrike" cap="none"/>
          </a:p>
        </p:txBody>
      </p:sp>
      <p:sp>
        <p:nvSpPr>
          <p:cNvPr id="89" name="Google Shape;8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7" name="Google Shape;97;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Font typeface="Arial"/>
              <a:buNone/>
            </a:pPr>
            <a:endParaRPr lang="en-US" sz="1800" b="0" i="0" u="none" strike="noStrike" cap="none"/>
          </a:p>
        </p:txBody>
      </p:sp>
      <p:sp>
        <p:nvSpPr>
          <p:cNvPr id="98" name="Google Shape;98;p8:notes"/>
          <p:cNvSpPr txBox="1"/>
          <p:nvPr/>
        </p:nvSpPr>
        <p:spPr>
          <a:xfrm>
            <a:off x="3884612" y="8685211"/>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11</a:t>
            </a:fld>
            <a:endParaRPr/>
          </a:p>
        </p:txBody>
      </p:sp>
    </p:spTree>
    <p:extLst>
      <p:ext uri="{BB962C8B-B14F-4D97-AF65-F5344CB8AC3E}">
        <p14:creationId xmlns:p14="http://schemas.microsoft.com/office/powerpoint/2010/main" val="2828641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a:t>
            </a:r>
          </a:p>
          <a:p>
            <a:r>
              <a:rPr lang="en-US" dirty="0"/>
              <a:t>Independent foodbanks</a:t>
            </a:r>
          </a:p>
          <a:p>
            <a:r>
              <a:rPr lang="en-US" dirty="0"/>
              <a:t>Local Parents network</a:t>
            </a:r>
          </a:p>
          <a:p>
            <a:r>
              <a:rPr lang="en-US" dirty="0"/>
              <a:t>Estate Community Association</a:t>
            </a:r>
          </a:p>
          <a:p>
            <a:r>
              <a:rPr lang="en-US" dirty="0"/>
              <a:t>Nationality based orgs</a:t>
            </a:r>
          </a:p>
          <a:p>
            <a:r>
              <a:rPr lang="en-US" dirty="0"/>
              <a:t>Youth clubs</a:t>
            </a:r>
          </a:p>
          <a:p>
            <a:r>
              <a:rPr lang="en-US" dirty="0"/>
              <a:t>Dementia cafe</a:t>
            </a:r>
          </a:p>
          <a:p>
            <a:endParaRPr lang="en-GB"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13</a:t>
            </a:fld>
            <a:endParaRPr lang="en-US"/>
          </a:p>
        </p:txBody>
      </p:sp>
    </p:spTree>
    <p:extLst>
      <p:ext uri="{BB962C8B-B14F-4D97-AF65-F5344CB8AC3E}">
        <p14:creationId xmlns:p14="http://schemas.microsoft.com/office/powerpoint/2010/main" val="379394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7" name="Google Shape;97;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Font typeface="Arial"/>
              <a:buNone/>
            </a:pPr>
            <a:endParaRPr lang="en-US" sz="1800" b="0" i="0" u="none" strike="noStrike" cap="none"/>
          </a:p>
        </p:txBody>
      </p:sp>
      <p:sp>
        <p:nvSpPr>
          <p:cNvPr id="98" name="Google Shape;98;p8:notes"/>
          <p:cNvSpPr txBox="1"/>
          <p:nvPr/>
        </p:nvSpPr>
        <p:spPr>
          <a:xfrm>
            <a:off x="3884612" y="8685211"/>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14</a:t>
            </a:fld>
            <a:endParaRPr/>
          </a:p>
        </p:txBody>
      </p:sp>
    </p:spTree>
    <p:extLst>
      <p:ext uri="{BB962C8B-B14F-4D97-AF65-F5344CB8AC3E}">
        <p14:creationId xmlns:p14="http://schemas.microsoft.com/office/powerpoint/2010/main" val="4129878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7" name="Google Shape;97;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Font typeface="Arial"/>
              <a:buNone/>
            </a:pPr>
            <a:endParaRPr sz="1800" b="0" i="0" u="none" strike="noStrike" cap="none"/>
          </a:p>
        </p:txBody>
      </p:sp>
      <p:sp>
        <p:nvSpPr>
          <p:cNvPr id="98" name="Google Shape;98;p8:notes"/>
          <p:cNvSpPr txBox="1"/>
          <p:nvPr/>
        </p:nvSpPr>
        <p:spPr>
          <a:xfrm>
            <a:off x="3884612" y="8685211"/>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16</a:t>
            </a:fld>
            <a:endParaRPr/>
          </a:p>
        </p:txBody>
      </p:sp>
    </p:spTree>
    <p:extLst>
      <p:ext uri="{BB962C8B-B14F-4D97-AF65-F5344CB8AC3E}">
        <p14:creationId xmlns:p14="http://schemas.microsoft.com/office/powerpoint/2010/main" val="3394913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5: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800" b="0" i="0" u="none" strike="noStrike" cap="none"/>
          </a:p>
        </p:txBody>
      </p:sp>
      <p:sp>
        <p:nvSpPr>
          <p:cNvPr id="110" name="Google Shape;110;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a4bf32cd8a_2_31:notes"/>
          <p:cNvSpPr>
            <a:spLocks noGrp="1" noRot="1" noChangeAspect="1"/>
          </p:cNvSpPr>
          <p:nvPr>
            <p:ph type="sldImg" idx="2"/>
          </p:nvPr>
        </p:nvSpPr>
        <p:spPr>
          <a:xfrm>
            <a:off x="1100138" y="295275"/>
            <a:ext cx="3484562" cy="19605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a4bf32cd8a_2_31:notes"/>
          <p:cNvSpPr txBox="1">
            <a:spLocks noGrp="1"/>
          </p:cNvSpPr>
          <p:nvPr>
            <p:ph type="body" idx="1"/>
          </p:nvPr>
        </p:nvSpPr>
        <p:spPr>
          <a:xfrm>
            <a:off x="205010" y="2449162"/>
            <a:ext cx="6225807" cy="7217492"/>
          </a:xfrm>
          <a:prstGeom prst="rect">
            <a:avLst/>
          </a:prstGeom>
        </p:spPr>
        <p:txBody>
          <a:bodyPr spcFirstLastPara="1" wrap="square" lIns="91425" tIns="91425" rIns="91425" bIns="91425" anchor="t" anchorCtr="0">
            <a:noAutofit/>
          </a:bodyPr>
          <a:lstStyle/>
          <a:p>
            <a:pPr marL="0" indent="0">
              <a:buFont typeface="Arial,Sans-Serif"/>
              <a:buNone/>
            </a:pPr>
            <a:endParaRPr lang="en-US" sz="1400" dirty="0"/>
          </a:p>
          <a:p>
            <a:pPr marL="285750" indent="-285750">
              <a:buFont typeface="Arial,Sans-Serif"/>
              <a:buChar char="•"/>
            </a:pPr>
            <a:r>
              <a:rPr lang="en-US" sz="1400" dirty="0"/>
              <a:t>Approach</a:t>
            </a:r>
            <a:r>
              <a:rPr lang="en-US" sz="1400" baseline="0" dirty="0"/>
              <a:t> to partnership work prompted by the organisational realisation that we can’t meet the demand for our services.</a:t>
            </a:r>
          </a:p>
          <a:p>
            <a:pPr marL="285750" indent="-285750">
              <a:buFont typeface="Arial,Sans-Serif"/>
              <a:buChar char="•"/>
            </a:pPr>
            <a:r>
              <a:rPr lang="en-US" sz="1400" baseline="0" dirty="0"/>
              <a:t>Underpinned by our commitment to ensure that although our services are for everyone – </a:t>
            </a:r>
            <a:r>
              <a:rPr lang="en-US" sz="1400" b="1" baseline="0" dirty="0"/>
              <a:t>we want to be here the most for people who need us the most.</a:t>
            </a:r>
          </a:p>
          <a:p>
            <a:pPr marL="285750" indent="-285750">
              <a:buFont typeface="Arial,Sans-Serif"/>
              <a:buChar char="•"/>
            </a:pPr>
            <a:endParaRPr lang="en-US" sz="1400" baseline="0" dirty="0"/>
          </a:p>
          <a:p>
            <a:pPr marL="285750" indent="-285750">
              <a:buFont typeface="Arial,Sans-Serif"/>
              <a:buChar char="•"/>
            </a:pPr>
            <a:r>
              <a:rPr lang="en-US" sz="1400" baseline="0" dirty="0"/>
              <a:t>This realisation led to us putting equal emphasis on preventative work, and on collaboration; began speaking to community and faith groups in our borough.</a:t>
            </a:r>
          </a:p>
          <a:p>
            <a:pPr marL="0" indent="0">
              <a:buFont typeface="Arial,Sans-Serif"/>
              <a:buNone/>
            </a:pPr>
            <a:endParaRPr lang="en-US" sz="1400" baseline="0" dirty="0"/>
          </a:p>
          <a:p>
            <a:pPr marL="285750" indent="-285750">
              <a:buFont typeface="Arial,Sans-Serif"/>
              <a:buChar char="•"/>
            </a:pPr>
            <a:r>
              <a:rPr lang="en-US" sz="1400" baseline="0" dirty="0"/>
              <a:t>Through these conversations we learnt the uncomfortable truth that we were viewed with suspicion by many in  our community. </a:t>
            </a:r>
            <a:r>
              <a:rPr lang="en-US" sz="1400" u="sng" baseline="0" dirty="0"/>
              <a:t>And that </a:t>
            </a:r>
            <a:r>
              <a:rPr lang="en-US" sz="1400" baseline="0" dirty="0"/>
              <a:t>people in need of advice often didn’t come to advice centres. Instead, they sought</a:t>
            </a:r>
            <a:r>
              <a:rPr lang="en-US" sz="1400" dirty="0"/>
              <a:t> help from</a:t>
            </a:r>
            <a:r>
              <a:rPr lang="en-US" sz="1400" baseline="0" dirty="0"/>
              <a:t> trusted people from within their communities. This might be their neighbor, their </a:t>
            </a:r>
            <a:r>
              <a:rPr lang="en-US" sz="1400" dirty="0"/>
              <a:t>vicar</a:t>
            </a:r>
            <a:r>
              <a:rPr lang="en-US" sz="1400" baseline="0" dirty="0"/>
              <a:t>, their Imam, or their boxing coach. </a:t>
            </a:r>
          </a:p>
          <a:p>
            <a:pPr marL="0" indent="0">
              <a:buFont typeface="Arial,Sans-Serif"/>
              <a:buNone/>
            </a:pPr>
            <a:endParaRPr lang="en-US" sz="1400" baseline="0" dirty="0"/>
          </a:p>
          <a:p>
            <a:pPr marL="285750" indent="-285750">
              <a:buFont typeface="Arial,Sans-Serif"/>
              <a:buChar char="•"/>
            </a:pPr>
            <a:r>
              <a:rPr lang="en-US" sz="1400" baseline="0" dirty="0"/>
              <a:t>Equipped with the understanding that we couldn’t do this alone, we talked to community and faith groups across our borough about </a:t>
            </a:r>
            <a:r>
              <a:rPr lang="en-US" sz="1400" b="1" baseline="0" dirty="0"/>
              <a:t>how</a:t>
            </a:r>
            <a:r>
              <a:rPr lang="en-US" sz="1400" baseline="0" dirty="0"/>
              <a:t> we could together address local Hardship and Crisis. </a:t>
            </a:r>
          </a:p>
          <a:p>
            <a:pPr marL="285750" indent="-285750">
              <a:buFont typeface="Arial,Sans-Serif"/>
              <a:buChar char="•"/>
            </a:pPr>
            <a:r>
              <a:rPr lang="en-US" sz="1400" baseline="0" dirty="0"/>
              <a:t>We co-produced a model rooted in local-relationships and network development. </a:t>
            </a:r>
          </a:p>
          <a:p>
            <a:pPr marL="0" indent="0">
              <a:buFont typeface="Arial,Sans-Serif"/>
              <a:buNone/>
            </a:pPr>
            <a:endParaRPr lang="en-US" sz="1400" baseline="0" dirty="0"/>
          </a:p>
        </p:txBody>
      </p:sp>
    </p:spTree>
    <p:extLst>
      <p:ext uri="{BB962C8B-B14F-4D97-AF65-F5344CB8AC3E}">
        <p14:creationId xmlns:p14="http://schemas.microsoft.com/office/powerpoint/2010/main" val="3622526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a4bf32cd8a_2_31:notes"/>
          <p:cNvSpPr>
            <a:spLocks noGrp="1" noRot="1" noChangeAspect="1"/>
          </p:cNvSpPr>
          <p:nvPr>
            <p:ph type="sldImg" idx="2"/>
          </p:nvPr>
        </p:nvSpPr>
        <p:spPr>
          <a:xfrm>
            <a:off x="2001838" y="520700"/>
            <a:ext cx="3568700" cy="20081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a4bf32cd8a_2_31:notes"/>
          <p:cNvSpPr txBox="1">
            <a:spLocks noGrp="1"/>
          </p:cNvSpPr>
          <p:nvPr>
            <p:ph type="body" idx="1"/>
          </p:nvPr>
        </p:nvSpPr>
        <p:spPr>
          <a:xfrm>
            <a:off x="194220" y="2623470"/>
            <a:ext cx="5923688" cy="7208629"/>
          </a:xfrm>
          <a:prstGeom prst="rect">
            <a:avLst/>
          </a:prstGeom>
        </p:spPr>
        <p:txBody>
          <a:bodyPr spcFirstLastPara="1" wrap="square" lIns="91425" tIns="91425" rIns="91425" bIns="91425" anchor="t" anchorCtr="0">
            <a:noAutofit/>
          </a:bodyPr>
          <a:lstStyle/>
          <a:p>
            <a:pPr marL="0" indent="0">
              <a:buNone/>
            </a:pPr>
            <a:endParaRPr lang="en-US" sz="1400" dirty="0"/>
          </a:p>
          <a:p>
            <a:pPr marL="0" indent="0">
              <a:buNone/>
            </a:pPr>
            <a:r>
              <a:rPr lang="en-US" sz="1400" dirty="0"/>
              <a:t>In this model we:</a:t>
            </a:r>
          </a:p>
          <a:p>
            <a:pPr marL="171450" indent="-171450">
              <a:buFontTx/>
              <a:buChar char="-"/>
            </a:pPr>
            <a:r>
              <a:rPr lang="en-US" sz="1400" dirty="0"/>
              <a:t>share our advice knowledge – enabling partners to spot advice issues, provide early information and signposting, </a:t>
            </a:r>
          </a:p>
          <a:p>
            <a:pPr marL="171450" indent="-171450">
              <a:buFontTx/>
              <a:buChar char="-"/>
            </a:pPr>
            <a:r>
              <a:rPr lang="en-US" sz="1400" dirty="0"/>
              <a:t>Provide a trusted referral route into our services, and</a:t>
            </a:r>
          </a:p>
          <a:p>
            <a:pPr marL="171450" indent="-171450">
              <a:buFontTx/>
              <a:buChar char="-"/>
            </a:pPr>
            <a:r>
              <a:rPr lang="en-US" sz="1400" dirty="0"/>
              <a:t>We connect the groups that come into contact with people experiencing hardship. with ourselves and each other.</a:t>
            </a:r>
          </a:p>
          <a:p>
            <a:pPr marL="0" lvl="0" indent="0" algn="l" rtl="0">
              <a:spcBef>
                <a:spcPts val="0"/>
              </a:spcBef>
              <a:spcAft>
                <a:spcPts val="0"/>
              </a:spcAft>
              <a:buNone/>
            </a:pPr>
            <a:endParaRPr lang="en-US" sz="1400" baseline="0" dirty="0"/>
          </a:p>
          <a:p>
            <a:pPr marL="0" lvl="0" indent="0" algn="l" rtl="0">
              <a:spcBef>
                <a:spcPts val="0"/>
              </a:spcBef>
              <a:spcAft>
                <a:spcPts val="0"/>
              </a:spcAft>
              <a:buNone/>
            </a:pPr>
            <a:r>
              <a:rPr lang="en-US" sz="1400" baseline="0" dirty="0"/>
              <a:t>Our statutory sector colleagues – from the local authority and the CCG – value the connectedness that we have, as well as the approach. As the work has progressed so they have become part of our network – for example every Wandsworth social prescribing link worker is part of our referral network.</a:t>
            </a:r>
            <a:endParaRPr lang="en-US" sz="1400" dirty="0"/>
          </a:p>
          <a:p>
            <a:pPr marL="0" lvl="0" indent="0" algn="l" rtl="0">
              <a:spcBef>
                <a:spcPts val="0"/>
              </a:spcBef>
              <a:spcAft>
                <a:spcPts val="0"/>
              </a:spcAft>
              <a:buNone/>
            </a:pPr>
            <a:endParaRPr lang="en-US" sz="1400" dirty="0"/>
          </a:p>
          <a:p>
            <a:pPr marL="0" lvl="0" indent="0" algn="l" rtl="0">
              <a:spcBef>
                <a:spcPts val="0"/>
              </a:spcBef>
              <a:spcAft>
                <a:spcPts val="0"/>
              </a:spcAft>
              <a:buNone/>
            </a:pPr>
            <a:endParaRPr lang="en-US" sz="1400" dirty="0"/>
          </a:p>
        </p:txBody>
      </p:sp>
    </p:spTree>
    <p:extLst>
      <p:ext uri="{BB962C8B-B14F-4D97-AF65-F5344CB8AC3E}">
        <p14:creationId xmlns:p14="http://schemas.microsoft.com/office/powerpoint/2010/main" val="197820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a4bf32cd8a_2_31:notes"/>
          <p:cNvSpPr>
            <a:spLocks noGrp="1" noRot="1" noChangeAspect="1"/>
          </p:cNvSpPr>
          <p:nvPr>
            <p:ph type="sldImg" idx="2"/>
          </p:nvPr>
        </p:nvSpPr>
        <p:spPr>
          <a:xfrm>
            <a:off x="161925" y="496888"/>
            <a:ext cx="3733800" cy="210026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a4bf32cd8a_2_31:notes"/>
          <p:cNvSpPr txBox="1">
            <a:spLocks noGrp="1"/>
          </p:cNvSpPr>
          <p:nvPr>
            <p:ph type="body" idx="1"/>
          </p:nvPr>
        </p:nvSpPr>
        <p:spPr>
          <a:xfrm>
            <a:off x="431599" y="2980707"/>
            <a:ext cx="5761838" cy="7324090"/>
          </a:xfrm>
          <a:prstGeom prst="rect">
            <a:avLst/>
          </a:prstGeom>
        </p:spPr>
        <p:txBody>
          <a:bodyPr spcFirstLastPara="1" wrap="square" lIns="91425" tIns="91425" rIns="91425" bIns="91425" anchor="t" anchorCtr="0">
            <a:noAutofit/>
          </a:bodyPr>
          <a:lstStyle/>
          <a:p>
            <a:pPr marL="171450" indent="-171450">
              <a:buFontTx/>
              <a:buChar char="-"/>
            </a:pPr>
            <a:endParaRPr lang="en-US" sz="1400" baseline="0" dirty="0">
              <a:latin typeface="+mn-lt"/>
            </a:endParaRPr>
          </a:p>
          <a:p>
            <a:pPr marL="0" indent="0">
              <a:buFontTx/>
              <a:buNone/>
            </a:pPr>
            <a:endParaRPr lang="en-US" baseline="0" dirty="0"/>
          </a:p>
          <a:p>
            <a:pPr marL="171450" indent="-171450">
              <a:buFontTx/>
              <a:buChar char="-"/>
            </a:pPr>
            <a:endParaRPr lang="en-US" dirty="0"/>
          </a:p>
          <a:p>
            <a:pPr marL="171450" indent="-171450">
              <a:buFontTx/>
              <a:buChar char="-"/>
            </a:pPr>
            <a:endParaRPr lang="en-US" dirty="0"/>
          </a:p>
        </p:txBody>
      </p:sp>
      <p:sp>
        <p:nvSpPr>
          <p:cNvPr id="2" name="TextBox 1"/>
          <p:cNvSpPr txBox="1"/>
          <p:nvPr/>
        </p:nvSpPr>
        <p:spPr>
          <a:xfrm>
            <a:off x="3981496" y="898124"/>
            <a:ext cx="2481690" cy="1200329"/>
          </a:xfrm>
          <a:prstGeom prst="rect">
            <a:avLst/>
          </a:prstGeom>
          <a:noFill/>
        </p:spPr>
        <p:txBody>
          <a:bodyPr wrap="square" rtlCol="0">
            <a:spAutoFit/>
          </a:bodyPr>
          <a:lstStyle/>
          <a:p>
            <a:r>
              <a:rPr lang="en-GB" sz="900" u="sng" dirty="0"/>
              <a:t>Disclaimer: </a:t>
            </a:r>
            <a:r>
              <a:rPr lang="en-GB" sz="900" dirty="0"/>
              <a:t>Although Citizens Advice Wandsworth trains volunteers to identify local residents in need of advice and support, find useful information, and refer residents to local services which can assist with help, support or advice, no liability attaches to Citizens Advice for any assistance or service offered by other organisations.</a:t>
            </a:r>
          </a:p>
        </p:txBody>
      </p:sp>
    </p:spTree>
    <p:extLst>
      <p:ext uri="{BB962C8B-B14F-4D97-AF65-F5344CB8AC3E}">
        <p14:creationId xmlns:p14="http://schemas.microsoft.com/office/powerpoint/2010/main" val="2098843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7" name="Google Shape;97;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indent="0"/>
            <a:endParaRPr sz="1800" b="0" i="0" u="none" strike="noStrike" cap="none"/>
          </a:p>
        </p:txBody>
      </p:sp>
      <p:sp>
        <p:nvSpPr>
          <p:cNvPr id="98" name="Google Shape;98;p8:notes"/>
          <p:cNvSpPr txBox="1"/>
          <p:nvPr/>
        </p:nvSpPr>
        <p:spPr>
          <a:xfrm>
            <a:off x="3884612" y="8685211"/>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a:t>
            </a:fld>
            <a:endParaRPr/>
          </a:p>
        </p:txBody>
      </p:sp>
    </p:spTree>
    <p:extLst>
      <p:ext uri="{BB962C8B-B14F-4D97-AF65-F5344CB8AC3E}">
        <p14:creationId xmlns:p14="http://schemas.microsoft.com/office/powerpoint/2010/main" val="1915679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7" name="Google Shape;97;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indent="0"/>
            <a:r>
              <a:rPr lang="en-US" sz="1800" b="0" i="0" u="none" strike="noStrike" cap="none" dirty="0"/>
              <a:t>We have</a:t>
            </a:r>
            <a:r>
              <a:rPr lang="en-US" sz="1800" b="0" i="0" u="none" strike="noStrike" cap="none" baseline="0" dirty="0"/>
              <a:t> restructured the training modules reducing the AFA introduction to one day session. This is because we received many feedback saying that a 2 days session was a commitment too big both for attendees and for the trainers. And also the costs of the venue were too high.</a:t>
            </a:r>
            <a:r>
              <a:rPr lang="en-US" dirty="0"/>
              <a:t> </a:t>
            </a:r>
            <a:endParaRPr lang="en-US" sz="1800" b="0" i="0" u="none" strike="noStrike" cap="none" baseline="0" dirty="0"/>
          </a:p>
          <a:p>
            <a:pPr marL="0" marR="0" lvl="0" indent="0" algn="l">
              <a:spcBef>
                <a:spcPts val="0"/>
              </a:spcBef>
              <a:spcAft>
                <a:spcPts val="0"/>
              </a:spcAft>
              <a:buFont typeface="Arial"/>
              <a:buNone/>
            </a:pPr>
            <a:endParaRPr lang="en-US" sz="1800" b="0" i="0" u="none" strike="noStrike" cap="none" dirty="0"/>
          </a:p>
          <a:p>
            <a:r>
              <a:rPr lang="en-US" dirty="0"/>
              <a:t>AFA update:1 to 6 months after AFA introduction. </a:t>
            </a:r>
            <a:br>
              <a:rPr lang="en-US" dirty="0"/>
            </a:br>
            <a:r>
              <a:rPr lang="en-US"/>
              <a:t>delivered jointly to the two cohorts ‘intro </a:t>
            </a:r>
            <a:r>
              <a:rPr lang="en-GB" dirty="0"/>
              <a:t>attendees’</a:t>
            </a:r>
            <a:endParaRPr lang="en-US" dirty="0"/>
          </a:p>
          <a:p>
            <a:pPr marL="0" indent="0"/>
            <a:endParaRPr lang="en-US" dirty="0"/>
          </a:p>
          <a:p>
            <a:pPr marL="0" indent="0"/>
            <a:endParaRPr lang="en-US"/>
          </a:p>
        </p:txBody>
      </p:sp>
      <p:sp>
        <p:nvSpPr>
          <p:cNvPr id="98" name="Google Shape;98;p8:notes"/>
          <p:cNvSpPr txBox="1"/>
          <p:nvPr/>
        </p:nvSpPr>
        <p:spPr>
          <a:xfrm>
            <a:off x="3884612" y="8685211"/>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8</a:t>
            </a:fld>
            <a:endParaRPr lang="en-US"/>
          </a:p>
        </p:txBody>
      </p:sp>
    </p:spTree>
    <p:extLst>
      <p:ext uri="{BB962C8B-B14F-4D97-AF65-F5344CB8AC3E}">
        <p14:creationId xmlns:p14="http://schemas.microsoft.com/office/powerpoint/2010/main" val="773543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9</a:t>
            </a:fld>
            <a:endParaRPr lang="en-US"/>
          </a:p>
        </p:txBody>
      </p:sp>
    </p:spTree>
    <p:extLst>
      <p:ext uri="{BB962C8B-B14F-4D97-AF65-F5344CB8AC3E}">
        <p14:creationId xmlns:p14="http://schemas.microsoft.com/office/powerpoint/2010/main" val="261347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800" b="0" i="0" u="none" strike="noStrike" cap="none"/>
          </a:p>
        </p:txBody>
      </p:sp>
      <p:sp>
        <p:nvSpPr>
          <p:cNvPr id="104" name="Google Shape;10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Heritage cover slide">
  <p:cSld name="Heritage cover slide">
    <p:spTree>
      <p:nvGrpSpPr>
        <p:cNvPr id="1" name="Shape 12"/>
        <p:cNvGrpSpPr/>
        <p:nvPr/>
      </p:nvGrpSpPr>
      <p:grpSpPr>
        <a:xfrm>
          <a:off x="0" y="0"/>
          <a:ext cx="0" cy="0"/>
          <a:chOff x="0" y="0"/>
          <a:chExt cx="0" cy="0"/>
        </a:xfrm>
      </p:grpSpPr>
      <p:sp>
        <p:nvSpPr>
          <p:cNvPr id="13" name="Google Shape;13;p2"/>
          <p:cNvSpPr txBox="1">
            <a:spLocks noGrp="1"/>
          </p:cNvSpPr>
          <p:nvPr>
            <p:ph type="title"/>
          </p:nvPr>
        </p:nvSpPr>
        <p:spPr>
          <a:xfrm>
            <a:off x="157161" y="215900"/>
            <a:ext cx="5424486" cy="2270124"/>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chemeClr val="dk1"/>
              </a:buClr>
              <a:buSzPts val="1400"/>
              <a:buFont typeface="Open Sans"/>
              <a:buNone/>
              <a:defRPr sz="4400" b="1" i="0" u="none" strike="noStrike" cap="none">
                <a:solidFill>
                  <a:schemeClr val="dk1"/>
                </a:solidFill>
                <a:latin typeface="Open Sans"/>
                <a:ea typeface="Open Sans"/>
                <a:cs typeface="Open Sans"/>
                <a:sym typeface="Open Sans"/>
              </a:defRPr>
            </a:lvl1pPr>
            <a:lvl2pPr lvl="1" indent="0">
              <a:spcBef>
                <a:spcPts val="0"/>
              </a:spcBef>
              <a:spcAft>
                <a:spcPts val="0"/>
              </a:spcAft>
              <a:buSzPts val="1400"/>
              <a:buFont typeface="Arial"/>
              <a:buNone/>
              <a:defRPr sz="1800"/>
            </a:lvl2pPr>
            <a:lvl3pPr lvl="2" indent="0">
              <a:spcBef>
                <a:spcPts val="0"/>
              </a:spcBef>
              <a:spcAft>
                <a:spcPts val="0"/>
              </a:spcAft>
              <a:buSzPts val="1400"/>
              <a:buFont typeface="Arial"/>
              <a:buNone/>
              <a:defRPr sz="1800"/>
            </a:lvl3pPr>
            <a:lvl4pPr lvl="3" indent="0">
              <a:spcBef>
                <a:spcPts val="0"/>
              </a:spcBef>
              <a:spcAft>
                <a:spcPts val="0"/>
              </a:spcAft>
              <a:buSzPts val="1400"/>
              <a:buFont typeface="Arial"/>
              <a:buNone/>
              <a:defRPr sz="1800"/>
            </a:lvl4pPr>
            <a:lvl5pPr lvl="4" indent="0">
              <a:spcBef>
                <a:spcPts val="0"/>
              </a:spcBef>
              <a:spcAft>
                <a:spcPts val="0"/>
              </a:spcAft>
              <a:buSzPts val="1400"/>
              <a:buFont typeface="Arial"/>
              <a:buNone/>
              <a:defRPr sz="1800"/>
            </a:lvl5pPr>
            <a:lvl6pPr lvl="5" indent="0">
              <a:spcBef>
                <a:spcPts val="0"/>
              </a:spcBef>
              <a:spcAft>
                <a:spcPts val="0"/>
              </a:spcAft>
              <a:buSzPts val="1400"/>
              <a:buFont typeface="Arial"/>
              <a:buNone/>
              <a:defRPr sz="1800"/>
            </a:lvl6pPr>
            <a:lvl7pPr lvl="6" indent="0">
              <a:spcBef>
                <a:spcPts val="0"/>
              </a:spcBef>
              <a:spcAft>
                <a:spcPts val="0"/>
              </a:spcAft>
              <a:buSzPts val="1400"/>
              <a:buFont typeface="Arial"/>
              <a:buNone/>
              <a:defRPr sz="1800"/>
            </a:lvl7pPr>
            <a:lvl8pPr lvl="7" indent="0">
              <a:spcBef>
                <a:spcPts val="0"/>
              </a:spcBef>
              <a:spcAft>
                <a:spcPts val="0"/>
              </a:spcAft>
              <a:buSzPts val="1400"/>
              <a:buFont typeface="Arial"/>
              <a:buNone/>
              <a:defRPr sz="1800"/>
            </a:lvl8pPr>
            <a:lvl9pPr lvl="8" indent="0">
              <a:spcBef>
                <a:spcPts val="0"/>
              </a:spcBef>
              <a:spcAft>
                <a:spcPts val="0"/>
              </a:spcAft>
              <a:buSzPts val="1400"/>
              <a:buFont typeface="Arial"/>
              <a:buNone/>
              <a:defRPr sz="1800"/>
            </a:lvl9pPr>
          </a:lstStyle>
          <a:p>
            <a:endParaRPr/>
          </a:p>
        </p:txBody>
      </p:sp>
      <p:sp>
        <p:nvSpPr>
          <p:cNvPr id="14" name="Google Shape;14;p2"/>
          <p:cNvSpPr txBox="1">
            <a:spLocks noGrp="1"/>
          </p:cNvSpPr>
          <p:nvPr>
            <p:ph type="body" idx="1"/>
          </p:nvPr>
        </p:nvSpPr>
        <p:spPr>
          <a:xfrm>
            <a:off x="5775160" y="3923632"/>
            <a:ext cx="3195052" cy="1038224"/>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content slide">
  <p:cSld name="Text content slide">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214610" y="206375"/>
            <a:ext cx="8229600" cy="8574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chemeClr val="dk1"/>
              </a:buClr>
              <a:buSzPts val="1400"/>
              <a:buFont typeface="Open Sans"/>
              <a:buNone/>
              <a:defRPr sz="3200" b="1" i="0" u="none" strike="noStrike" cap="none">
                <a:solidFill>
                  <a:schemeClr val="dk1"/>
                </a:solidFill>
                <a:latin typeface="Open Sans"/>
                <a:ea typeface="Open Sans"/>
                <a:cs typeface="Open Sans"/>
                <a:sym typeface="Open Sans"/>
              </a:defRPr>
            </a:lvl1pPr>
            <a:lvl2pPr lvl="1" indent="0" rtl="0">
              <a:spcBef>
                <a:spcPts val="0"/>
              </a:spcBef>
              <a:spcAft>
                <a:spcPts val="0"/>
              </a:spcAft>
              <a:buSzPts val="1400"/>
              <a:buFont typeface="Arial"/>
              <a:buNone/>
              <a:defRPr sz="1800"/>
            </a:lvl2pPr>
            <a:lvl3pPr lvl="2" indent="0" rtl="0">
              <a:spcBef>
                <a:spcPts val="0"/>
              </a:spcBef>
              <a:spcAft>
                <a:spcPts val="0"/>
              </a:spcAft>
              <a:buSzPts val="1400"/>
              <a:buFont typeface="Arial"/>
              <a:buNone/>
              <a:defRPr sz="1800"/>
            </a:lvl3pPr>
            <a:lvl4pPr lvl="3" indent="0" rtl="0">
              <a:spcBef>
                <a:spcPts val="0"/>
              </a:spcBef>
              <a:spcAft>
                <a:spcPts val="0"/>
              </a:spcAft>
              <a:buSzPts val="1400"/>
              <a:buFont typeface="Arial"/>
              <a:buNone/>
              <a:defRPr sz="1800"/>
            </a:lvl4pPr>
            <a:lvl5pPr lvl="4" indent="0" rtl="0">
              <a:spcBef>
                <a:spcPts val="0"/>
              </a:spcBef>
              <a:spcAft>
                <a:spcPts val="0"/>
              </a:spcAft>
              <a:buSzPts val="1400"/>
              <a:buFont typeface="Arial"/>
              <a:buNone/>
              <a:defRPr sz="1800"/>
            </a:lvl5pPr>
            <a:lvl6pPr lvl="5" indent="0" rtl="0">
              <a:spcBef>
                <a:spcPts val="0"/>
              </a:spcBef>
              <a:spcAft>
                <a:spcPts val="0"/>
              </a:spcAft>
              <a:buSzPts val="1400"/>
              <a:buFont typeface="Arial"/>
              <a:buNone/>
              <a:defRPr sz="1800"/>
            </a:lvl6pPr>
            <a:lvl7pPr lvl="6" indent="0" rtl="0">
              <a:spcBef>
                <a:spcPts val="0"/>
              </a:spcBef>
              <a:spcAft>
                <a:spcPts val="0"/>
              </a:spcAft>
              <a:buSzPts val="1400"/>
              <a:buFont typeface="Arial"/>
              <a:buNone/>
              <a:defRPr sz="1800"/>
            </a:lvl7pPr>
            <a:lvl8pPr lvl="7" indent="0" rtl="0">
              <a:spcBef>
                <a:spcPts val="0"/>
              </a:spcBef>
              <a:spcAft>
                <a:spcPts val="0"/>
              </a:spcAft>
              <a:buSzPts val="1400"/>
              <a:buFont typeface="Arial"/>
              <a:buNone/>
              <a:defRPr sz="1800"/>
            </a:lvl8pPr>
            <a:lvl9pPr lvl="8" indent="0" rtl="0">
              <a:spcBef>
                <a:spcPts val="0"/>
              </a:spcBef>
              <a:spcAft>
                <a:spcPts val="0"/>
              </a:spcAft>
              <a:buSzPts val="1400"/>
              <a:buFont typeface="Arial"/>
              <a:buNone/>
              <a:defRPr sz="1800"/>
            </a:lvl9pPr>
          </a:lstStyle>
          <a:p>
            <a:endParaRPr/>
          </a:p>
        </p:txBody>
      </p:sp>
      <p:sp>
        <p:nvSpPr>
          <p:cNvPr id="20" name="Google Shape;20;p4"/>
          <p:cNvSpPr txBox="1">
            <a:spLocks noGrp="1"/>
          </p:cNvSpPr>
          <p:nvPr>
            <p:ph type="body" idx="1"/>
          </p:nvPr>
        </p:nvSpPr>
        <p:spPr>
          <a:xfrm>
            <a:off x="214610" y="1200150"/>
            <a:ext cx="4109100" cy="33942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2pPr>
            <a:lvl3pPr marL="1371600" marR="0" lvl="2"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3pPr>
            <a:lvl4pPr marL="1828800" marR="0" lvl="3"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4pPr>
            <a:lvl5pPr marL="2286000" marR="0" lvl="4"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fographic or graph content slide">
  <p:cSld name="Infographic or graph content slide">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214610" y="206375"/>
            <a:ext cx="8229600" cy="8574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chemeClr val="dk1"/>
              </a:buClr>
              <a:buSzPts val="1400"/>
              <a:buFont typeface="Open Sans"/>
              <a:buNone/>
              <a:defRPr sz="3200" b="1" i="0" u="none" strike="noStrike" cap="none">
                <a:solidFill>
                  <a:schemeClr val="dk1"/>
                </a:solidFill>
                <a:latin typeface="Open Sans"/>
                <a:ea typeface="Open Sans"/>
                <a:cs typeface="Open Sans"/>
                <a:sym typeface="Open Sans"/>
              </a:defRPr>
            </a:lvl1pPr>
            <a:lvl2pPr lvl="1" indent="0" rtl="0">
              <a:spcBef>
                <a:spcPts val="0"/>
              </a:spcBef>
              <a:spcAft>
                <a:spcPts val="0"/>
              </a:spcAft>
              <a:buSzPts val="1400"/>
              <a:buFont typeface="Arial"/>
              <a:buNone/>
              <a:defRPr sz="1800"/>
            </a:lvl2pPr>
            <a:lvl3pPr lvl="2" indent="0" rtl="0">
              <a:spcBef>
                <a:spcPts val="0"/>
              </a:spcBef>
              <a:spcAft>
                <a:spcPts val="0"/>
              </a:spcAft>
              <a:buSzPts val="1400"/>
              <a:buFont typeface="Arial"/>
              <a:buNone/>
              <a:defRPr sz="1800"/>
            </a:lvl3pPr>
            <a:lvl4pPr lvl="3" indent="0" rtl="0">
              <a:spcBef>
                <a:spcPts val="0"/>
              </a:spcBef>
              <a:spcAft>
                <a:spcPts val="0"/>
              </a:spcAft>
              <a:buSzPts val="1400"/>
              <a:buFont typeface="Arial"/>
              <a:buNone/>
              <a:defRPr sz="1800"/>
            </a:lvl4pPr>
            <a:lvl5pPr lvl="4" indent="0" rtl="0">
              <a:spcBef>
                <a:spcPts val="0"/>
              </a:spcBef>
              <a:spcAft>
                <a:spcPts val="0"/>
              </a:spcAft>
              <a:buSzPts val="1400"/>
              <a:buFont typeface="Arial"/>
              <a:buNone/>
              <a:defRPr sz="1800"/>
            </a:lvl5pPr>
            <a:lvl6pPr lvl="5" indent="0" rtl="0">
              <a:spcBef>
                <a:spcPts val="0"/>
              </a:spcBef>
              <a:spcAft>
                <a:spcPts val="0"/>
              </a:spcAft>
              <a:buSzPts val="1400"/>
              <a:buFont typeface="Arial"/>
              <a:buNone/>
              <a:defRPr sz="1800"/>
            </a:lvl6pPr>
            <a:lvl7pPr lvl="6" indent="0" rtl="0">
              <a:spcBef>
                <a:spcPts val="0"/>
              </a:spcBef>
              <a:spcAft>
                <a:spcPts val="0"/>
              </a:spcAft>
              <a:buSzPts val="1400"/>
              <a:buFont typeface="Arial"/>
              <a:buNone/>
              <a:defRPr sz="1800"/>
            </a:lvl7pPr>
            <a:lvl8pPr lvl="7" indent="0" rtl="0">
              <a:spcBef>
                <a:spcPts val="0"/>
              </a:spcBef>
              <a:spcAft>
                <a:spcPts val="0"/>
              </a:spcAft>
              <a:buSzPts val="1400"/>
              <a:buFont typeface="Arial"/>
              <a:buNone/>
              <a:defRPr sz="1800"/>
            </a:lvl8pPr>
            <a:lvl9pPr lvl="8" indent="0" rtl="0">
              <a:spcBef>
                <a:spcPts val="0"/>
              </a:spcBef>
              <a:spcAft>
                <a:spcPts val="0"/>
              </a:spcAft>
              <a:buSzPts val="1400"/>
              <a:buFont typeface="Arial"/>
              <a:buNone/>
              <a:defRPr sz="1800"/>
            </a:lvl9pPr>
          </a:lstStyle>
          <a:p>
            <a:endParaRPr/>
          </a:p>
        </p:txBody>
      </p:sp>
      <p:sp>
        <p:nvSpPr>
          <p:cNvPr id="23" name="Google Shape;23;p5"/>
          <p:cNvSpPr txBox="1">
            <a:spLocks noGrp="1"/>
          </p:cNvSpPr>
          <p:nvPr>
            <p:ph type="body" idx="1"/>
          </p:nvPr>
        </p:nvSpPr>
        <p:spPr>
          <a:xfrm>
            <a:off x="214312" y="1143000"/>
            <a:ext cx="8704200" cy="38799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2pPr>
            <a:lvl3pPr marL="1371600" marR="0" lvl="2"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3pPr>
            <a:lvl4pPr marL="1828800" marR="0" lvl="3"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4pPr>
            <a:lvl5pPr marL="2286000" marR="0" lvl="4"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3. Plain text – White">
  <p:cSld name="3. Plain text – White">
    <p:bg>
      <p:bgPr>
        <a:noFill/>
        <a:effectLst/>
      </p:bgPr>
    </p:bg>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540000" y="463800"/>
            <a:ext cx="8064000" cy="6132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Clr>
                <a:srgbClr val="006278"/>
              </a:buClr>
              <a:buSzPts val="3000"/>
              <a:buNone/>
              <a:defRPr sz="3000">
                <a:solidFill>
                  <a:srgbClr val="006278"/>
                </a:solidFill>
              </a:defRPr>
            </a:lvl2pPr>
            <a:lvl3pPr lvl="2" rtl="0">
              <a:spcBef>
                <a:spcPts val="0"/>
              </a:spcBef>
              <a:spcAft>
                <a:spcPts val="0"/>
              </a:spcAft>
              <a:buClr>
                <a:srgbClr val="006278"/>
              </a:buClr>
              <a:buSzPts val="3000"/>
              <a:buNone/>
              <a:defRPr sz="3000">
                <a:solidFill>
                  <a:srgbClr val="006278"/>
                </a:solidFill>
              </a:defRPr>
            </a:lvl3pPr>
            <a:lvl4pPr lvl="3" rtl="0">
              <a:spcBef>
                <a:spcPts val="0"/>
              </a:spcBef>
              <a:spcAft>
                <a:spcPts val="0"/>
              </a:spcAft>
              <a:buClr>
                <a:srgbClr val="006278"/>
              </a:buClr>
              <a:buSzPts val="3000"/>
              <a:buNone/>
              <a:defRPr sz="3000">
                <a:solidFill>
                  <a:srgbClr val="006278"/>
                </a:solidFill>
              </a:defRPr>
            </a:lvl4pPr>
            <a:lvl5pPr lvl="4" rtl="0">
              <a:spcBef>
                <a:spcPts val="0"/>
              </a:spcBef>
              <a:spcAft>
                <a:spcPts val="0"/>
              </a:spcAft>
              <a:buClr>
                <a:srgbClr val="006278"/>
              </a:buClr>
              <a:buSzPts val="3000"/>
              <a:buNone/>
              <a:defRPr sz="3000">
                <a:solidFill>
                  <a:srgbClr val="006278"/>
                </a:solidFill>
              </a:defRPr>
            </a:lvl5pPr>
            <a:lvl6pPr lvl="5" rtl="0">
              <a:spcBef>
                <a:spcPts val="0"/>
              </a:spcBef>
              <a:spcAft>
                <a:spcPts val="0"/>
              </a:spcAft>
              <a:buClr>
                <a:srgbClr val="006278"/>
              </a:buClr>
              <a:buSzPts val="3000"/>
              <a:buNone/>
              <a:defRPr sz="3000">
                <a:solidFill>
                  <a:srgbClr val="006278"/>
                </a:solidFill>
              </a:defRPr>
            </a:lvl6pPr>
            <a:lvl7pPr lvl="6" rtl="0">
              <a:spcBef>
                <a:spcPts val="0"/>
              </a:spcBef>
              <a:spcAft>
                <a:spcPts val="0"/>
              </a:spcAft>
              <a:buClr>
                <a:srgbClr val="006278"/>
              </a:buClr>
              <a:buSzPts val="3000"/>
              <a:buNone/>
              <a:defRPr sz="3000">
                <a:solidFill>
                  <a:srgbClr val="006278"/>
                </a:solidFill>
              </a:defRPr>
            </a:lvl7pPr>
            <a:lvl8pPr lvl="7" rtl="0">
              <a:spcBef>
                <a:spcPts val="0"/>
              </a:spcBef>
              <a:spcAft>
                <a:spcPts val="0"/>
              </a:spcAft>
              <a:buClr>
                <a:srgbClr val="006278"/>
              </a:buClr>
              <a:buSzPts val="3000"/>
              <a:buNone/>
              <a:defRPr sz="3000">
                <a:solidFill>
                  <a:srgbClr val="006278"/>
                </a:solidFill>
              </a:defRPr>
            </a:lvl8pPr>
            <a:lvl9pPr lvl="8" rtl="0">
              <a:spcBef>
                <a:spcPts val="0"/>
              </a:spcBef>
              <a:spcAft>
                <a:spcPts val="0"/>
              </a:spcAft>
              <a:buClr>
                <a:srgbClr val="006278"/>
              </a:buClr>
              <a:buSzPts val="3000"/>
              <a:buNone/>
              <a:defRPr sz="3000">
                <a:solidFill>
                  <a:srgbClr val="006278"/>
                </a:solidFill>
              </a:defRPr>
            </a:lvl9pPr>
          </a:lstStyle>
          <a:p>
            <a:endParaRPr/>
          </a:p>
        </p:txBody>
      </p:sp>
      <p:sp>
        <p:nvSpPr>
          <p:cNvPr id="32" name="Google Shape;32;p5"/>
          <p:cNvSpPr txBox="1">
            <a:spLocks noGrp="1"/>
          </p:cNvSpPr>
          <p:nvPr>
            <p:ph type="body" idx="1"/>
          </p:nvPr>
        </p:nvSpPr>
        <p:spPr>
          <a:xfrm>
            <a:off x="540000" y="1367100"/>
            <a:ext cx="8064000" cy="3416400"/>
          </a:xfrm>
          <a:prstGeom prst="rect">
            <a:avLst/>
          </a:prstGeom>
        </p:spPr>
        <p:txBody>
          <a:bodyPr spcFirstLastPara="1" wrap="square" lIns="0" tIns="0" rIns="0" bIns="0" anchor="t" anchorCtr="0">
            <a:noAutofit/>
          </a:bodyPr>
          <a:lstStyle>
            <a:lvl1pPr marL="457200" lvl="0" indent="-342900" rtl="0">
              <a:lnSpc>
                <a:spcPct val="100000"/>
              </a:lnSpc>
              <a:spcBef>
                <a:spcPts val="0"/>
              </a:spcBef>
              <a:spcAft>
                <a:spcPts val="0"/>
              </a:spcAft>
              <a:buSzPts val="1800"/>
              <a:buChar char="●"/>
              <a:defRPr/>
            </a:lvl1pPr>
            <a:lvl2pPr marL="914400" lvl="1" indent="-317500" rtl="0">
              <a:lnSpc>
                <a:spcPct val="100000"/>
              </a:lnSpc>
              <a:spcBef>
                <a:spcPts val="1000"/>
              </a:spcBef>
              <a:spcAft>
                <a:spcPts val="0"/>
              </a:spcAft>
              <a:buSzPts val="1400"/>
              <a:buChar char="○"/>
              <a:defRPr/>
            </a:lvl2pPr>
            <a:lvl3pPr marL="1371600" lvl="2" indent="-317500" rtl="0">
              <a:lnSpc>
                <a:spcPct val="100000"/>
              </a:lnSpc>
              <a:spcBef>
                <a:spcPts val="1000"/>
              </a:spcBef>
              <a:spcAft>
                <a:spcPts val="0"/>
              </a:spcAft>
              <a:buSzPts val="1400"/>
              <a:buChar char="■"/>
              <a:defRPr/>
            </a:lvl3pPr>
            <a:lvl4pPr marL="1828800" lvl="3" indent="-317500" rtl="0">
              <a:lnSpc>
                <a:spcPct val="100000"/>
              </a:lnSpc>
              <a:spcBef>
                <a:spcPts val="1000"/>
              </a:spcBef>
              <a:spcAft>
                <a:spcPts val="0"/>
              </a:spcAft>
              <a:buSzPts val="1400"/>
              <a:buChar char="●"/>
              <a:defRPr/>
            </a:lvl4pPr>
            <a:lvl5pPr marL="2286000" lvl="4" indent="-317500" rtl="0">
              <a:lnSpc>
                <a:spcPct val="100000"/>
              </a:lnSpc>
              <a:spcBef>
                <a:spcPts val="1000"/>
              </a:spcBef>
              <a:spcAft>
                <a:spcPts val="0"/>
              </a:spcAft>
              <a:buSzPts val="1400"/>
              <a:buChar char="○"/>
              <a:defRPr/>
            </a:lvl5pPr>
            <a:lvl6pPr marL="2743200" lvl="5" indent="-317500" rtl="0">
              <a:lnSpc>
                <a:spcPct val="100000"/>
              </a:lnSpc>
              <a:spcBef>
                <a:spcPts val="1000"/>
              </a:spcBef>
              <a:spcAft>
                <a:spcPts val="0"/>
              </a:spcAft>
              <a:buSzPts val="1400"/>
              <a:buChar char="■"/>
              <a:defRPr/>
            </a:lvl6pPr>
            <a:lvl7pPr marL="3200400" lvl="6" indent="-317500" rtl="0">
              <a:lnSpc>
                <a:spcPct val="100000"/>
              </a:lnSpc>
              <a:spcBef>
                <a:spcPts val="1000"/>
              </a:spcBef>
              <a:spcAft>
                <a:spcPts val="0"/>
              </a:spcAft>
              <a:buSzPts val="1400"/>
              <a:buChar char="●"/>
              <a:defRPr/>
            </a:lvl7pPr>
            <a:lvl8pPr marL="3657600" lvl="7" indent="-317500" rtl="0">
              <a:lnSpc>
                <a:spcPct val="100000"/>
              </a:lnSpc>
              <a:spcBef>
                <a:spcPts val="1000"/>
              </a:spcBef>
              <a:spcAft>
                <a:spcPts val="0"/>
              </a:spcAft>
              <a:buSzPts val="1400"/>
              <a:buChar char="○"/>
              <a:defRPr/>
            </a:lvl8pPr>
            <a:lvl9pPr marL="4114800" lvl="8" indent="-317500" rtl="0">
              <a:lnSpc>
                <a:spcPct val="100000"/>
              </a:lnSpc>
              <a:spcBef>
                <a:spcPts val="1000"/>
              </a:spcBef>
              <a:spcAft>
                <a:spcPts val="1000"/>
              </a:spcAft>
              <a:buSzPts val="1400"/>
              <a:buChar char="■"/>
              <a:defRPr/>
            </a:lvl9pPr>
          </a:lstStyle>
          <a:p>
            <a:endParaRPr/>
          </a:p>
        </p:txBody>
      </p:sp>
    </p:spTree>
    <p:extLst>
      <p:ext uri="{BB962C8B-B14F-4D97-AF65-F5344CB8AC3E}">
        <p14:creationId xmlns:p14="http://schemas.microsoft.com/office/powerpoint/2010/main" val="315144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Heritage end slide">
  <p:cSld name="Heritage end slide">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178934" y="206375"/>
            <a:ext cx="8229600" cy="85725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chemeClr val="dk1"/>
              </a:buClr>
              <a:buSzPts val="1400"/>
              <a:buFont typeface="Open Sans"/>
              <a:buNone/>
              <a:defRPr sz="4400" b="1" i="0" u="none" strike="noStrike" cap="none">
                <a:solidFill>
                  <a:schemeClr val="dk1"/>
                </a:solidFill>
                <a:latin typeface="Open Sans"/>
                <a:ea typeface="Open Sans"/>
                <a:cs typeface="Open Sans"/>
                <a:sym typeface="Open Sans"/>
              </a:defRPr>
            </a:lvl1pPr>
            <a:lvl2pPr lvl="1" indent="0">
              <a:spcBef>
                <a:spcPts val="0"/>
              </a:spcBef>
              <a:spcAft>
                <a:spcPts val="0"/>
              </a:spcAft>
              <a:buSzPts val="1400"/>
              <a:buFont typeface="Arial"/>
              <a:buNone/>
              <a:defRPr sz="1800"/>
            </a:lvl2pPr>
            <a:lvl3pPr lvl="2" indent="0">
              <a:spcBef>
                <a:spcPts val="0"/>
              </a:spcBef>
              <a:spcAft>
                <a:spcPts val="0"/>
              </a:spcAft>
              <a:buSzPts val="1400"/>
              <a:buFont typeface="Arial"/>
              <a:buNone/>
              <a:defRPr sz="1800"/>
            </a:lvl3pPr>
            <a:lvl4pPr lvl="3" indent="0">
              <a:spcBef>
                <a:spcPts val="0"/>
              </a:spcBef>
              <a:spcAft>
                <a:spcPts val="0"/>
              </a:spcAft>
              <a:buSzPts val="1400"/>
              <a:buFont typeface="Arial"/>
              <a:buNone/>
              <a:defRPr sz="1800"/>
            </a:lvl4pPr>
            <a:lvl5pPr lvl="4" indent="0">
              <a:spcBef>
                <a:spcPts val="0"/>
              </a:spcBef>
              <a:spcAft>
                <a:spcPts val="0"/>
              </a:spcAft>
              <a:buSzPts val="1400"/>
              <a:buFont typeface="Arial"/>
              <a:buNone/>
              <a:defRPr sz="1800"/>
            </a:lvl5pPr>
            <a:lvl6pPr lvl="5" indent="0">
              <a:spcBef>
                <a:spcPts val="0"/>
              </a:spcBef>
              <a:spcAft>
                <a:spcPts val="0"/>
              </a:spcAft>
              <a:buSzPts val="1400"/>
              <a:buFont typeface="Arial"/>
              <a:buNone/>
              <a:defRPr sz="1800"/>
            </a:lvl6pPr>
            <a:lvl7pPr lvl="6" indent="0">
              <a:spcBef>
                <a:spcPts val="0"/>
              </a:spcBef>
              <a:spcAft>
                <a:spcPts val="0"/>
              </a:spcAft>
              <a:buSzPts val="1400"/>
              <a:buFont typeface="Arial"/>
              <a:buNone/>
              <a:defRPr sz="1800"/>
            </a:lvl7pPr>
            <a:lvl8pPr lvl="7" indent="0">
              <a:spcBef>
                <a:spcPts val="0"/>
              </a:spcBef>
              <a:spcAft>
                <a:spcPts val="0"/>
              </a:spcAft>
              <a:buSzPts val="1400"/>
              <a:buFont typeface="Arial"/>
              <a:buNone/>
              <a:defRPr sz="1800"/>
            </a:lvl8pPr>
            <a:lvl9pPr lvl="8" indent="0">
              <a:spcBef>
                <a:spcPts val="0"/>
              </a:spcBef>
              <a:spcAft>
                <a:spcPts val="0"/>
              </a:spcAft>
              <a:buSzPts val="1400"/>
              <a:buFont typeface="Arial"/>
              <a:buNone/>
              <a:defRPr sz="1800"/>
            </a:lvl9pPr>
          </a:lstStyle>
          <a:p>
            <a:endParaRPr/>
          </a:p>
        </p:txBody>
      </p:sp>
      <p:sp>
        <p:nvSpPr>
          <p:cNvPr id="32" name="Google Shape;32;p7"/>
          <p:cNvSpPr txBox="1">
            <a:spLocks noGrp="1"/>
          </p:cNvSpPr>
          <p:nvPr>
            <p:ph type="body" idx="1"/>
          </p:nvPr>
        </p:nvSpPr>
        <p:spPr>
          <a:xfrm>
            <a:off x="178934" y="1200150"/>
            <a:ext cx="8229600" cy="1553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57161" y="215900"/>
            <a:ext cx="5424486" cy="2270124"/>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chemeClr val="dk1"/>
              </a:buClr>
              <a:buSzPts val="1400"/>
              <a:buFont typeface="Open Sans"/>
              <a:buNone/>
              <a:defRPr sz="4400" b="1" i="0" u="none" strike="noStrike" cap="none">
                <a:solidFill>
                  <a:schemeClr val="dk1"/>
                </a:solidFill>
                <a:latin typeface="Open Sans"/>
                <a:ea typeface="Open Sans"/>
                <a:cs typeface="Open Sans"/>
                <a:sym typeface="Open Sans"/>
              </a:defRPr>
            </a:lvl1pPr>
            <a:lvl2pPr lvl="1" indent="0">
              <a:spcBef>
                <a:spcPts val="0"/>
              </a:spcBef>
              <a:spcAft>
                <a:spcPts val="0"/>
              </a:spcAft>
              <a:buSzPts val="1400"/>
              <a:buFont typeface="Arial"/>
              <a:buNone/>
              <a:defRPr sz="1800"/>
            </a:lvl2pPr>
            <a:lvl3pPr lvl="2" indent="0">
              <a:spcBef>
                <a:spcPts val="0"/>
              </a:spcBef>
              <a:spcAft>
                <a:spcPts val="0"/>
              </a:spcAft>
              <a:buSzPts val="1400"/>
              <a:buFont typeface="Arial"/>
              <a:buNone/>
              <a:defRPr sz="1800"/>
            </a:lvl3pPr>
            <a:lvl4pPr lvl="3" indent="0">
              <a:spcBef>
                <a:spcPts val="0"/>
              </a:spcBef>
              <a:spcAft>
                <a:spcPts val="0"/>
              </a:spcAft>
              <a:buSzPts val="1400"/>
              <a:buFont typeface="Arial"/>
              <a:buNone/>
              <a:defRPr sz="1800"/>
            </a:lvl4pPr>
            <a:lvl5pPr lvl="4" indent="0">
              <a:spcBef>
                <a:spcPts val="0"/>
              </a:spcBef>
              <a:spcAft>
                <a:spcPts val="0"/>
              </a:spcAft>
              <a:buSzPts val="1400"/>
              <a:buFont typeface="Arial"/>
              <a:buNone/>
              <a:defRPr sz="1800"/>
            </a:lvl5pPr>
            <a:lvl6pPr lvl="5" indent="0">
              <a:spcBef>
                <a:spcPts val="0"/>
              </a:spcBef>
              <a:spcAft>
                <a:spcPts val="0"/>
              </a:spcAft>
              <a:buSzPts val="1400"/>
              <a:buFont typeface="Arial"/>
              <a:buNone/>
              <a:defRPr sz="1800"/>
            </a:lvl6pPr>
            <a:lvl7pPr lvl="6" indent="0">
              <a:spcBef>
                <a:spcPts val="0"/>
              </a:spcBef>
              <a:spcAft>
                <a:spcPts val="0"/>
              </a:spcAft>
              <a:buSzPts val="1400"/>
              <a:buFont typeface="Arial"/>
              <a:buNone/>
              <a:defRPr sz="1800"/>
            </a:lvl7pPr>
            <a:lvl8pPr lvl="7" indent="0">
              <a:spcBef>
                <a:spcPts val="0"/>
              </a:spcBef>
              <a:spcAft>
                <a:spcPts val="0"/>
              </a:spcAft>
              <a:buSzPts val="1400"/>
              <a:buFont typeface="Arial"/>
              <a:buNone/>
              <a:defRPr sz="1800"/>
            </a:lvl8pPr>
            <a:lvl9pPr lvl="8" indent="0">
              <a:spcBef>
                <a:spcPts val="0"/>
              </a:spcBef>
              <a:spcAft>
                <a:spcPts val="0"/>
              </a:spcAft>
              <a:buSzPts val="1400"/>
              <a:buFont typeface="Arial"/>
              <a:buNone/>
              <a:defRPr sz="1800"/>
            </a:lvl9pPr>
          </a:lstStyle>
          <a:p>
            <a:endParaRPr/>
          </a:p>
        </p:txBody>
      </p:sp>
      <p:sp>
        <p:nvSpPr>
          <p:cNvPr id="11" name="Google Shape;11;p1"/>
          <p:cNvSpPr txBox="1">
            <a:spLocks noGrp="1"/>
          </p:cNvSpPr>
          <p:nvPr>
            <p:ph type="body" idx="1"/>
          </p:nvPr>
        </p:nvSpPr>
        <p:spPr>
          <a:xfrm>
            <a:off x="5772150" y="3175000"/>
            <a:ext cx="2914649" cy="1419225"/>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214312" y="206375"/>
            <a:ext cx="8229600" cy="8574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chemeClr val="dk1"/>
              </a:buClr>
              <a:buSzPts val="1400"/>
              <a:buFont typeface="Open Sans"/>
              <a:buNone/>
              <a:defRPr sz="3200" b="1" i="0" u="none" strike="noStrike" cap="none">
                <a:solidFill>
                  <a:schemeClr val="dk1"/>
                </a:solidFill>
                <a:latin typeface="Open Sans"/>
                <a:ea typeface="Open Sans"/>
                <a:cs typeface="Open Sans"/>
                <a:sym typeface="Open Sans"/>
              </a:defRPr>
            </a:lvl1pPr>
            <a:lvl2pPr lvl="1" indent="0" rtl="0">
              <a:spcBef>
                <a:spcPts val="0"/>
              </a:spcBef>
              <a:spcAft>
                <a:spcPts val="0"/>
              </a:spcAft>
              <a:buSzPts val="1400"/>
              <a:buFont typeface="Arial"/>
              <a:buNone/>
              <a:defRPr sz="1800"/>
            </a:lvl2pPr>
            <a:lvl3pPr lvl="2" indent="0" rtl="0">
              <a:spcBef>
                <a:spcPts val="0"/>
              </a:spcBef>
              <a:spcAft>
                <a:spcPts val="0"/>
              </a:spcAft>
              <a:buSzPts val="1400"/>
              <a:buFont typeface="Arial"/>
              <a:buNone/>
              <a:defRPr sz="1800"/>
            </a:lvl3pPr>
            <a:lvl4pPr lvl="3" indent="0" rtl="0">
              <a:spcBef>
                <a:spcPts val="0"/>
              </a:spcBef>
              <a:spcAft>
                <a:spcPts val="0"/>
              </a:spcAft>
              <a:buSzPts val="1400"/>
              <a:buFont typeface="Arial"/>
              <a:buNone/>
              <a:defRPr sz="1800"/>
            </a:lvl4pPr>
            <a:lvl5pPr lvl="4" indent="0" rtl="0">
              <a:spcBef>
                <a:spcPts val="0"/>
              </a:spcBef>
              <a:spcAft>
                <a:spcPts val="0"/>
              </a:spcAft>
              <a:buSzPts val="1400"/>
              <a:buFont typeface="Arial"/>
              <a:buNone/>
              <a:defRPr sz="1800"/>
            </a:lvl5pPr>
            <a:lvl6pPr lvl="5" indent="0" rtl="0">
              <a:spcBef>
                <a:spcPts val="0"/>
              </a:spcBef>
              <a:spcAft>
                <a:spcPts val="0"/>
              </a:spcAft>
              <a:buSzPts val="1400"/>
              <a:buFont typeface="Arial"/>
              <a:buNone/>
              <a:defRPr sz="1800"/>
            </a:lvl6pPr>
            <a:lvl7pPr lvl="6" indent="0" rtl="0">
              <a:spcBef>
                <a:spcPts val="0"/>
              </a:spcBef>
              <a:spcAft>
                <a:spcPts val="0"/>
              </a:spcAft>
              <a:buSzPts val="1400"/>
              <a:buFont typeface="Arial"/>
              <a:buNone/>
              <a:defRPr sz="1800"/>
            </a:lvl7pPr>
            <a:lvl8pPr lvl="7" indent="0" rtl="0">
              <a:spcBef>
                <a:spcPts val="0"/>
              </a:spcBef>
              <a:spcAft>
                <a:spcPts val="0"/>
              </a:spcAft>
              <a:buSzPts val="1400"/>
              <a:buFont typeface="Arial"/>
              <a:buNone/>
              <a:defRPr sz="1800"/>
            </a:lvl8pPr>
            <a:lvl9pPr lvl="8" indent="0" rtl="0">
              <a:spcBef>
                <a:spcPts val="0"/>
              </a:spcBef>
              <a:spcAft>
                <a:spcPts val="0"/>
              </a:spcAft>
              <a:buSzPts val="1400"/>
              <a:buFont typeface="Arial"/>
              <a:buNone/>
              <a:defRPr sz="1800"/>
            </a:lvl9pPr>
          </a:lstStyle>
          <a:p>
            <a:endParaRPr/>
          </a:p>
        </p:txBody>
      </p:sp>
      <p:sp>
        <p:nvSpPr>
          <p:cNvPr id="17" name="Google Shape;17;p3"/>
          <p:cNvSpPr txBox="1">
            <a:spLocks noGrp="1"/>
          </p:cNvSpPr>
          <p:nvPr>
            <p:ph type="body" idx="1"/>
          </p:nvPr>
        </p:nvSpPr>
        <p:spPr>
          <a:xfrm>
            <a:off x="214312" y="1200150"/>
            <a:ext cx="4110000" cy="33942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2pPr>
            <a:lvl3pPr marL="1371600" marR="0" lvl="2"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3pPr>
            <a:lvl4pPr marL="1828800" marR="0" lvl="3"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4pPr>
            <a:lvl5pPr marL="2286000" marR="0" lvl="4"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6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4"/>
        <p:cNvGrpSpPr/>
        <p:nvPr/>
      </p:nvGrpSpPr>
      <p:grpSpPr>
        <a:xfrm>
          <a:off x="0" y="0"/>
          <a:ext cx="0" cy="0"/>
          <a:chOff x="0" y="0"/>
          <a:chExt cx="0" cy="0"/>
        </a:xfrm>
      </p:grpSpPr>
      <p:pic>
        <p:nvPicPr>
          <p:cNvPr id="25" name="Google Shape;25;p6" descr="socialmedia_youtube.png"/>
          <p:cNvPicPr preferRelativeResize="0"/>
          <p:nvPr/>
        </p:nvPicPr>
        <p:blipFill rotWithShape="1">
          <a:blip r:embed="rId3">
            <a:alphaModFix/>
          </a:blip>
          <a:srcRect/>
          <a:stretch/>
        </p:blipFill>
        <p:spPr>
          <a:xfrm>
            <a:off x="257175" y="3930650"/>
            <a:ext cx="766762" cy="820737"/>
          </a:xfrm>
          <a:prstGeom prst="rect">
            <a:avLst/>
          </a:prstGeom>
          <a:noFill/>
          <a:ln>
            <a:noFill/>
          </a:ln>
        </p:spPr>
      </p:pic>
      <p:pic>
        <p:nvPicPr>
          <p:cNvPr id="26" name="Google Shape;26;p6"/>
          <p:cNvPicPr preferRelativeResize="0"/>
          <p:nvPr/>
        </p:nvPicPr>
        <p:blipFill rotWithShape="1">
          <a:blip r:embed="rId4">
            <a:alphaModFix/>
          </a:blip>
          <a:srcRect/>
          <a:stretch/>
        </p:blipFill>
        <p:spPr>
          <a:xfrm>
            <a:off x="1192212" y="3930650"/>
            <a:ext cx="766762" cy="820737"/>
          </a:xfrm>
          <a:prstGeom prst="rect">
            <a:avLst/>
          </a:prstGeom>
          <a:noFill/>
          <a:ln>
            <a:noFill/>
          </a:ln>
        </p:spPr>
      </p:pic>
      <p:pic>
        <p:nvPicPr>
          <p:cNvPr id="27" name="Google Shape;27;p6"/>
          <p:cNvPicPr preferRelativeResize="0"/>
          <p:nvPr/>
        </p:nvPicPr>
        <p:blipFill rotWithShape="1">
          <a:blip r:embed="rId5">
            <a:alphaModFix/>
          </a:blip>
          <a:srcRect/>
          <a:stretch/>
        </p:blipFill>
        <p:spPr>
          <a:xfrm>
            <a:off x="2127250" y="3930650"/>
            <a:ext cx="766762" cy="820737"/>
          </a:xfrm>
          <a:prstGeom prst="rect">
            <a:avLst/>
          </a:prstGeom>
          <a:noFill/>
          <a:ln>
            <a:noFill/>
          </a:ln>
        </p:spPr>
      </p:pic>
      <p:sp>
        <p:nvSpPr>
          <p:cNvPr id="28" name="Google Shape;28;p6"/>
          <p:cNvSpPr txBox="1">
            <a:spLocks noGrp="1"/>
          </p:cNvSpPr>
          <p:nvPr>
            <p:ph type="title"/>
          </p:nvPr>
        </p:nvSpPr>
        <p:spPr>
          <a:xfrm>
            <a:off x="457200" y="206375"/>
            <a:ext cx="8229600" cy="85725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chemeClr val="dk1"/>
              </a:buClr>
              <a:buSzPts val="1400"/>
              <a:buFont typeface="Open Sans"/>
              <a:buNone/>
              <a:defRPr sz="4400" b="1" i="0" u="none" strike="noStrike" cap="none">
                <a:solidFill>
                  <a:schemeClr val="dk1"/>
                </a:solidFill>
                <a:latin typeface="Open Sans"/>
                <a:ea typeface="Open Sans"/>
                <a:cs typeface="Open Sans"/>
                <a:sym typeface="Open Sans"/>
              </a:defRPr>
            </a:lvl1pPr>
            <a:lvl2pPr lvl="1" indent="0">
              <a:spcBef>
                <a:spcPts val="0"/>
              </a:spcBef>
              <a:spcAft>
                <a:spcPts val="0"/>
              </a:spcAft>
              <a:buSzPts val="1400"/>
              <a:buFont typeface="Arial"/>
              <a:buNone/>
              <a:defRPr sz="1800"/>
            </a:lvl2pPr>
            <a:lvl3pPr lvl="2" indent="0">
              <a:spcBef>
                <a:spcPts val="0"/>
              </a:spcBef>
              <a:spcAft>
                <a:spcPts val="0"/>
              </a:spcAft>
              <a:buSzPts val="1400"/>
              <a:buFont typeface="Arial"/>
              <a:buNone/>
              <a:defRPr sz="1800"/>
            </a:lvl3pPr>
            <a:lvl4pPr lvl="3" indent="0">
              <a:spcBef>
                <a:spcPts val="0"/>
              </a:spcBef>
              <a:spcAft>
                <a:spcPts val="0"/>
              </a:spcAft>
              <a:buSzPts val="1400"/>
              <a:buFont typeface="Arial"/>
              <a:buNone/>
              <a:defRPr sz="1800"/>
            </a:lvl4pPr>
            <a:lvl5pPr lvl="4" indent="0">
              <a:spcBef>
                <a:spcPts val="0"/>
              </a:spcBef>
              <a:spcAft>
                <a:spcPts val="0"/>
              </a:spcAft>
              <a:buSzPts val="1400"/>
              <a:buFont typeface="Arial"/>
              <a:buNone/>
              <a:defRPr sz="1800"/>
            </a:lvl5pPr>
            <a:lvl6pPr lvl="5" indent="0">
              <a:spcBef>
                <a:spcPts val="0"/>
              </a:spcBef>
              <a:spcAft>
                <a:spcPts val="0"/>
              </a:spcAft>
              <a:buSzPts val="1400"/>
              <a:buFont typeface="Arial"/>
              <a:buNone/>
              <a:defRPr sz="1800"/>
            </a:lvl6pPr>
            <a:lvl7pPr lvl="6" indent="0">
              <a:spcBef>
                <a:spcPts val="0"/>
              </a:spcBef>
              <a:spcAft>
                <a:spcPts val="0"/>
              </a:spcAft>
              <a:buSzPts val="1400"/>
              <a:buFont typeface="Arial"/>
              <a:buNone/>
              <a:defRPr sz="1800"/>
            </a:lvl7pPr>
            <a:lvl8pPr lvl="7" indent="0">
              <a:spcBef>
                <a:spcPts val="0"/>
              </a:spcBef>
              <a:spcAft>
                <a:spcPts val="0"/>
              </a:spcAft>
              <a:buSzPts val="1400"/>
              <a:buFont typeface="Arial"/>
              <a:buNone/>
              <a:defRPr sz="1800"/>
            </a:lvl8pPr>
            <a:lvl9pPr lvl="8" indent="0">
              <a:spcBef>
                <a:spcPts val="0"/>
              </a:spcBef>
              <a:spcAft>
                <a:spcPts val="0"/>
              </a:spcAft>
              <a:buSzPts val="1400"/>
              <a:buFont typeface="Arial"/>
              <a:buNone/>
              <a:defRPr sz="1800"/>
            </a:lvl9pPr>
          </a:lstStyle>
          <a:p>
            <a:endParaRPr/>
          </a:p>
        </p:txBody>
      </p:sp>
      <p:sp>
        <p:nvSpPr>
          <p:cNvPr id="29" name="Google Shape;29;p6"/>
          <p:cNvSpPr txBox="1">
            <a:spLocks noGrp="1"/>
          </p:cNvSpPr>
          <p:nvPr>
            <p:ph type="body" idx="1"/>
          </p:nvPr>
        </p:nvSpPr>
        <p:spPr>
          <a:xfrm>
            <a:off x="457200" y="1200150"/>
            <a:ext cx="8229600" cy="1554162"/>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Lucia.palma@cawandsworth.org"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BB69"/>
        </a:solidFill>
        <a:effectLst/>
      </p:bgPr>
    </p:bg>
    <p:spTree>
      <p:nvGrpSpPr>
        <p:cNvPr id="1" name="Shape 90"/>
        <p:cNvGrpSpPr/>
        <p:nvPr/>
      </p:nvGrpSpPr>
      <p:grpSpPr>
        <a:xfrm>
          <a:off x="0" y="0"/>
          <a:ext cx="0" cy="0"/>
          <a:chOff x="0" y="0"/>
          <a:chExt cx="0" cy="0"/>
        </a:xfrm>
      </p:grpSpPr>
      <p:sp>
        <p:nvSpPr>
          <p:cNvPr id="91" name="Google Shape;91;p22"/>
          <p:cNvSpPr txBox="1">
            <a:spLocks noGrp="1"/>
          </p:cNvSpPr>
          <p:nvPr>
            <p:ph type="title"/>
          </p:nvPr>
        </p:nvSpPr>
        <p:spPr>
          <a:xfrm>
            <a:off x="157160" y="215900"/>
            <a:ext cx="8986840" cy="2270124"/>
          </a:xfrm>
          <a:prstGeom prst="rect">
            <a:avLst/>
          </a:prstGeom>
          <a:noFill/>
          <a:ln>
            <a:noFill/>
          </a:ln>
        </p:spPr>
        <p:txBody>
          <a:bodyPr spcFirstLastPara="1" wrap="square" lIns="91425" tIns="45700" rIns="91425" bIns="45700" anchor="t" anchorCtr="0">
            <a:noAutofit/>
          </a:bodyPr>
          <a:lstStyle/>
          <a:p>
            <a:r>
              <a:rPr lang="en-GB" dirty="0"/>
              <a:t>Advice First Aid</a:t>
            </a:r>
            <a:br>
              <a:rPr lang="en-GB" dirty="0"/>
            </a:br>
            <a:r>
              <a:rPr lang="en-GB" dirty="0"/>
              <a:t>Plans for Y2 and Q&amp;A  </a:t>
            </a:r>
            <a:br>
              <a:rPr lang="en-GB" dirty="0"/>
            </a:br>
            <a:endParaRPr lang="en-US" dirty="0"/>
          </a:p>
        </p:txBody>
      </p:sp>
      <p:sp>
        <p:nvSpPr>
          <p:cNvPr id="92" name="Google Shape;92;p22"/>
          <p:cNvSpPr txBox="1">
            <a:spLocks noGrp="1"/>
          </p:cNvSpPr>
          <p:nvPr>
            <p:ph type="body" idx="1"/>
          </p:nvPr>
        </p:nvSpPr>
        <p:spPr>
          <a:xfrm>
            <a:off x="6737684" y="3689684"/>
            <a:ext cx="2294173" cy="908270"/>
          </a:xfrm>
          <a:prstGeom prst="rect">
            <a:avLst/>
          </a:prstGeom>
          <a:noFill/>
          <a:ln>
            <a:noFill/>
          </a:ln>
        </p:spPr>
        <p:txBody>
          <a:bodyPr spcFirstLastPara="1" wrap="square" lIns="91425" tIns="45700" rIns="91425" bIns="45700" anchor="t" anchorCtr="0">
            <a:noAutofit/>
          </a:bodyPr>
          <a:lstStyle/>
          <a:p>
            <a:pPr marL="0" indent="0">
              <a:spcBef>
                <a:spcPts val="0"/>
              </a:spcBef>
            </a:pPr>
            <a:r>
              <a:rPr lang="en-US" dirty="0"/>
              <a:t>1 November 2023</a:t>
            </a:r>
          </a:p>
          <a:p>
            <a:pPr marL="0" indent="0">
              <a:spcBef>
                <a:spcPts val="0"/>
              </a:spcBef>
            </a:pPr>
            <a:r>
              <a:rPr lang="en-US" dirty="0"/>
              <a:t>Lucia Palma</a:t>
            </a:r>
          </a:p>
        </p:txBody>
      </p:sp>
      <p:pic>
        <p:nvPicPr>
          <p:cNvPr id="5" name="Picture 2" descr="cid:image002.png@01D8CCED.B03CF5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339" y="3383092"/>
            <a:ext cx="1477328" cy="143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stretch>
            <a:fillRect/>
          </a:stretch>
        </p:blipFill>
        <p:spPr>
          <a:xfrm>
            <a:off x="1775938" y="3565834"/>
            <a:ext cx="1977460" cy="1006166"/>
          </a:xfrm>
          <a:prstGeom prst="rect">
            <a:avLst/>
          </a:prstGeom>
        </p:spPr>
      </p:pic>
      <p:pic>
        <p:nvPicPr>
          <p:cNvPr id="7" name="Picture 6"/>
          <p:cNvPicPr>
            <a:picLocks noChangeAspect="1"/>
          </p:cNvPicPr>
          <p:nvPr/>
        </p:nvPicPr>
        <p:blipFill>
          <a:blip r:embed="rId5"/>
          <a:stretch>
            <a:fillRect/>
          </a:stretch>
        </p:blipFill>
        <p:spPr>
          <a:xfrm>
            <a:off x="4227625" y="3572862"/>
            <a:ext cx="2021003" cy="1046658"/>
          </a:xfrm>
          <a:prstGeom prst="rect">
            <a:avLst/>
          </a:prstGeom>
          <a:solidFill>
            <a:schemeClr val="bg1"/>
          </a:solid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4"/>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r>
              <a:rPr lang="en-US"/>
              <a:t>Learning 1 – Support required in different Key Areas</a:t>
            </a:r>
          </a:p>
        </p:txBody>
      </p:sp>
      <p:sp>
        <p:nvSpPr>
          <p:cNvPr id="107" name="Google Shape;107;p24"/>
          <p:cNvSpPr txBox="1">
            <a:spLocks noGrp="1"/>
          </p:cNvSpPr>
          <p:nvPr>
            <p:ph type="body" idx="1"/>
          </p:nvPr>
        </p:nvSpPr>
        <p:spPr>
          <a:xfrm>
            <a:off x="676769" y="1240047"/>
            <a:ext cx="7794571" cy="3481552"/>
          </a:xfrm>
          <a:prstGeom prst="rect">
            <a:avLst/>
          </a:prstGeom>
          <a:noFill/>
          <a:ln>
            <a:noFill/>
          </a:ln>
        </p:spPr>
        <p:txBody>
          <a:bodyPr spcFirstLastPara="1" wrap="square" lIns="91425" tIns="45700" rIns="91425" bIns="45700" anchor="t" anchorCtr="0">
            <a:noAutofit/>
          </a:bodyPr>
          <a:lstStyle/>
          <a:p>
            <a:pPr algn="just"/>
            <a:r>
              <a:rPr lang="en-US" dirty="0"/>
              <a:t>Different level of support can be offered in these key areas:</a:t>
            </a:r>
          </a:p>
          <a:p>
            <a:endParaRPr lang="en-US" dirty="0"/>
          </a:p>
          <a:p>
            <a:pPr marL="1600200" lvl="2" indent="-457200">
              <a:lnSpc>
                <a:spcPct val="150000"/>
              </a:lnSpc>
              <a:buFont typeface="+mj-lt"/>
              <a:buAutoNum type="arabicPeriod"/>
            </a:pPr>
            <a:r>
              <a:rPr lang="en-US" dirty="0"/>
              <a:t>Engagement/Promotion</a:t>
            </a:r>
            <a:endParaRPr lang="en-GB" dirty="0"/>
          </a:p>
          <a:p>
            <a:pPr marL="1600200" lvl="2" indent="-457200">
              <a:lnSpc>
                <a:spcPct val="150000"/>
              </a:lnSpc>
              <a:buFont typeface="+mj-lt"/>
              <a:buAutoNum type="arabicPeriod"/>
            </a:pPr>
            <a:r>
              <a:rPr lang="en-US" dirty="0"/>
              <a:t>Admin/Organization</a:t>
            </a:r>
            <a:endParaRPr lang="en-GB" dirty="0"/>
          </a:p>
          <a:p>
            <a:pPr marL="1600200" lvl="2" indent="-457200">
              <a:lnSpc>
                <a:spcPct val="150000"/>
              </a:lnSpc>
              <a:buFont typeface="+mj-lt"/>
              <a:buAutoNum type="arabicPeriod"/>
            </a:pPr>
            <a:r>
              <a:rPr lang="en-US" dirty="0"/>
              <a:t>Training delivery</a:t>
            </a:r>
            <a:endParaRPr lang="en-GB" dirty="0"/>
          </a:p>
          <a:p>
            <a:pPr marL="1600200" lvl="2" indent="-457200">
              <a:lnSpc>
                <a:spcPct val="150000"/>
              </a:lnSpc>
              <a:buFont typeface="+mj-lt"/>
              <a:buAutoNum type="arabicPeriod"/>
            </a:pPr>
            <a:r>
              <a:rPr lang="en-US" dirty="0"/>
              <a:t>Evaluation and follow up</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3"/>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r>
              <a:rPr lang="en-US"/>
              <a:t>Learning 2 - Benefits of capacity-building option</a:t>
            </a:r>
            <a:endParaRPr/>
          </a:p>
        </p:txBody>
      </p:sp>
      <p:sp>
        <p:nvSpPr>
          <p:cNvPr id="2" name="Text Placeholder 1"/>
          <p:cNvSpPr>
            <a:spLocks noGrp="1"/>
          </p:cNvSpPr>
          <p:nvPr>
            <p:ph type="body" idx="1"/>
          </p:nvPr>
        </p:nvSpPr>
        <p:spPr>
          <a:xfrm>
            <a:off x="214610" y="1200150"/>
            <a:ext cx="8229302" cy="3394200"/>
          </a:xfrm>
        </p:spPr>
        <p:txBody>
          <a:bodyPr/>
          <a:lstStyle/>
          <a:p>
            <a:pPr fontAlgn="base"/>
            <a:r>
              <a:rPr lang="en-GB"/>
              <a:t>Reach</a:t>
            </a:r>
            <a:r>
              <a:rPr lang="en-US"/>
              <a:t>​</a:t>
            </a:r>
          </a:p>
          <a:p>
            <a:pPr fontAlgn="base"/>
            <a:r>
              <a:rPr lang="en-GB"/>
              <a:t>Reputation</a:t>
            </a:r>
            <a:r>
              <a:rPr lang="en-US"/>
              <a:t>​</a:t>
            </a:r>
          </a:p>
          <a:p>
            <a:pPr fontAlgn="base"/>
            <a:r>
              <a:rPr lang="en-GB"/>
              <a:t>New Funding</a:t>
            </a:r>
            <a:r>
              <a:rPr lang="en-US"/>
              <a:t>​ opportunities</a:t>
            </a:r>
          </a:p>
          <a:p>
            <a:pPr fontAlgn="base"/>
            <a:r>
              <a:rPr lang="en-US"/>
              <a:t>Higher referrals quality</a:t>
            </a:r>
          </a:p>
          <a:p>
            <a:pPr fontAlgn="base"/>
            <a:r>
              <a:rPr lang="en-GB"/>
              <a:t>​​</a:t>
            </a:r>
          </a:p>
          <a:p>
            <a:pPr fontAlgn="base"/>
            <a:r>
              <a:rPr lang="en-GB"/>
              <a:t>More insight</a:t>
            </a:r>
            <a:r>
              <a:rPr lang="en-US"/>
              <a:t>​</a:t>
            </a:r>
          </a:p>
          <a:p>
            <a:pPr fontAlgn="base"/>
            <a:r>
              <a:rPr lang="en-GB"/>
              <a:t>Greater influence</a:t>
            </a:r>
            <a:r>
              <a:rPr lang="en-US"/>
              <a:t>​</a:t>
            </a:r>
          </a:p>
          <a:p>
            <a:pPr fontAlgn="base"/>
            <a:r>
              <a:rPr lang="en-GB"/>
              <a:t>Workforce personal development  </a:t>
            </a:r>
            <a:r>
              <a:rPr lang="en-US"/>
              <a:t>​</a:t>
            </a:r>
          </a:p>
          <a:p>
            <a:pPr fontAlgn="base"/>
            <a:r>
              <a:rPr lang="en-GB"/>
              <a:t>A more diverse staff and volunteer team</a:t>
            </a:r>
            <a:r>
              <a:rPr lang="en-US"/>
              <a:t>​</a:t>
            </a:r>
          </a:p>
        </p:txBody>
      </p:sp>
    </p:spTree>
    <p:extLst>
      <p:ext uri="{BB962C8B-B14F-4D97-AF65-F5344CB8AC3E}">
        <p14:creationId xmlns:p14="http://schemas.microsoft.com/office/powerpoint/2010/main" val="3472981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CFBD1-2769-DC94-040C-635446681B6A}"/>
              </a:ext>
            </a:extLst>
          </p:cNvPr>
          <p:cNvSpPr>
            <a:spLocks noGrp="1"/>
          </p:cNvSpPr>
          <p:nvPr>
            <p:ph type="title"/>
          </p:nvPr>
        </p:nvSpPr>
        <p:spPr/>
        <p:txBody>
          <a:bodyPr/>
          <a:lstStyle/>
          <a:p>
            <a:r>
              <a:rPr lang="en-GB"/>
              <a:t>Learning 3 – Managing Capacity</a:t>
            </a:r>
          </a:p>
        </p:txBody>
      </p:sp>
      <p:sp>
        <p:nvSpPr>
          <p:cNvPr id="3" name="Text Placeholder 2">
            <a:extLst>
              <a:ext uri="{FF2B5EF4-FFF2-40B4-BE49-F238E27FC236}">
                <a16:creationId xmlns:a16="http://schemas.microsoft.com/office/drawing/2014/main" id="{25DD59ED-CF69-594B-F71F-944B3998F7D8}"/>
              </a:ext>
            </a:extLst>
          </p:cNvPr>
          <p:cNvSpPr>
            <a:spLocks noGrp="1"/>
          </p:cNvSpPr>
          <p:nvPr>
            <p:ph type="body" idx="1"/>
          </p:nvPr>
        </p:nvSpPr>
        <p:spPr>
          <a:xfrm>
            <a:off x="308905" y="1347951"/>
            <a:ext cx="8314833" cy="2183524"/>
          </a:xfrm>
        </p:spPr>
        <p:txBody>
          <a:bodyPr/>
          <a:lstStyle/>
          <a:p>
            <a:r>
              <a:rPr lang="en-US" dirty="0"/>
              <a:t> </a:t>
            </a:r>
            <a:endParaRPr lang="en-GB" dirty="0"/>
          </a:p>
          <a:p>
            <a:r>
              <a:rPr lang="en-GB" dirty="0"/>
              <a:t>There may be a reduction in advice capacity for long term good</a:t>
            </a:r>
          </a:p>
          <a:p>
            <a:endParaRPr lang="en-US" dirty="0"/>
          </a:p>
          <a:p>
            <a:r>
              <a:rPr lang="en-US" dirty="0"/>
              <a:t>Important to consider it from initial phase of project</a:t>
            </a:r>
          </a:p>
          <a:p>
            <a:endParaRPr lang="en-US" dirty="0"/>
          </a:p>
          <a:p>
            <a:r>
              <a:rPr lang="en-US" dirty="0"/>
              <a:t>Good to highlight positive impacts</a:t>
            </a:r>
          </a:p>
          <a:p>
            <a:endParaRPr lang="en-US" dirty="0"/>
          </a:p>
          <a:p>
            <a:endParaRPr lang="en-GB" dirty="0"/>
          </a:p>
        </p:txBody>
      </p:sp>
    </p:spTree>
    <p:extLst>
      <p:ext uri="{BB962C8B-B14F-4D97-AF65-F5344CB8AC3E}">
        <p14:creationId xmlns:p14="http://schemas.microsoft.com/office/powerpoint/2010/main" val="2399089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CFBD1-2769-DC94-040C-635446681B6A}"/>
              </a:ext>
            </a:extLst>
          </p:cNvPr>
          <p:cNvSpPr>
            <a:spLocks noGrp="1"/>
          </p:cNvSpPr>
          <p:nvPr>
            <p:ph type="title"/>
          </p:nvPr>
        </p:nvSpPr>
        <p:spPr/>
        <p:txBody>
          <a:bodyPr/>
          <a:lstStyle/>
          <a:p>
            <a:r>
              <a:rPr lang="en-GB" dirty="0"/>
              <a:t>Learning 4 – Community engagement</a:t>
            </a:r>
          </a:p>
        </p:txBody>
      </p:sp>
      <p:sp>
        <p:nvSpPr>
          <p:cNvPr id="3" name="Text Placeholder 2">
            <a:extLst>
              <a:ext uri="{FF2B5EF4-FFF2-40B4-BE49-F238E27FC236}">
                <a16:creationId xmlns:a16="http://schemas.microsoft.com/office/drawing/2014/main" id="{25DD59ED-CF69-594B-F71F-944B3998F7D8}"/>
              </a:ext>
            </a:extLst>
          </p:cNvPr>
          <p:cNvSpPr>
            <a:spLocks noGrp="1"/>
          </p:cNvSpPr>
          <p:nvPr>
            <p:ph type="body" idx="1"/>
          </p:nvPr>
        </p:nvSpPr>
        <p:spPr>
          <a:xfrm>
            <a:off x="171993" y="1063775"/>
            <a:ext cx="8314833" cy="2183524"/>
          </a:xfrm>
        </p:spPr>
        <p:txBody>
          <a:bodyPr/>
          <a:lstStyle/>
          <a:p>
            <a:r>
              <a:rPr lang="en-US" dirty="0"/>
              <a:t> </a:t>
            </a:r>
            <a:endParaRPr lang="en-GB" dirty="0"/>
          </a:p>
          <a:p>
            <a:r>
              <a:rPr lang="en-US" dirty="0"/>
              <a:t>These groups are connected with people that would not otherwise engage with advice sector:</a:t>
            </a:r>
          </a:p>
          <a:p>
            <a:endParaRPr lang="en-US" dirty="0"/>
          </a:p>
          <a:p>
            <a:r>
              <a:rPr lang="en-US" dirty="0"/>
              <a:t>Faith groups</a:t>
            </a:r>
          </a:p>
          <a:p>
            <a:endParaRPr lang="en-US" dirty="0"/>
          </a:p>
          <a:p>
            <a:r>
              <a:rPr lang="en-US" dirty="0"/>
              <a:t>Small/new/grass roots community orgs:</a:t>
            </a:r>
            <a:br>
              <a:rPr lang="en-US" dirty="0"/>
            </a:br>
            <a:endParaRPr lang="en-US" dirty="0"/>
          </a:p>
          <a:p>
            <a:endParaRPr lang="en-GB" dirty="0"/>
          </a:p>
        </p:txBody>
      </p:sp>
    </p:spTree>
    <p:extLst>
      <p:ext uri="{BB962C8B-B14F-4D97-AF65-F5344CB8AC3E}">
        <p14:creationId xmlns:p14="http://schemas.microsoft.com/office/powerpoint/2010/main" val="3590380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3"/>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r>
              <a:rPr lang="en-US" dirty="0"/>
              <a:t>AFA Impact on delivery partners</a:t>
            </a:r>
            <a:endParaRPr dirty="0"/>
          </a:p>
        </p:txBody>
      </p:sp>
      <p:sp>
        <p:nvSpPr>
          <p:cNvPr id="2" name="Text Placeholder 1"/>
          <p:cNvSpPr>
            <a:spLocks noGrp="1"/>
          </p:cNvSpPr>
          <p:nvPr>
            <p:ph type="body" idx="1"/>
          </p:nvPr>
        </p:nvSpPr>
        <p:spPr>
          <a:xfrm>
            <a:off x="90389" y="1042498"/>
            <a:ext cx="9053611" cy="3394200"/>
          </a:xfrm>
        </p:spPr>
        <p:txBody>
          <a:bodyPr/>
          <a:lstStyle/>
          <a:p>
            <a:pPr fontAlgn="base"/>
            <a:r>
              <a:rPr lang="en-US" dirty="0"/>
              <a:t>Quote from Project Internal Survey:</a:t>
            </a:r>
          </a:p>
          <a:p>
            <a:pPr marL="179070" indent="0"/>
            <a:r>
              <a:rPr lang="en-US" dirty="0"/>
              <a:t>This training benefited both us and the organizations who attended. The feedback was positive from the attendees, but I felt that it was a </a:t>
            </a:r>
            <a:r>
              <a:rPr lang="en-US" b="1" dirty="0"/>
              <a:t>great opportunity to meet and get to know the community groups</a:t>
            </a:r>
            <a:r>
              <a:rPr lang="en-US" dirty="0"/>
              <a:t>. We had discussion about their services and how we can best help our clients together. I think these trainings should continue as they allow a strong partnership between community services and </a:t>
            </a:r>
            <a:r>
              <a:rPr lang="en-US" b="1" dirty="0"/>
              <a:t>provide an up-to-date knowledge about advice and local support available.</a:t>
            </a:r>
            <a:r>
              <a:rPr lang="en-US" dirty="0"/>
              <a:t> </a:t>
            </a:r>
          </a:p>
          <a:p>
            <a:pPr fontAlgn="base"/>
            <a:endParaRPr lang="en-US" dirty="0"/>
          </a:p>
          <a:p>
            <a:pPr fontAlgn="base"/>
            <a:r>
              <a:rPr lang="en-US" dirty="0"/>
              <a:t>Enfield case study</a:t>
            </a:r>
          </a:p>
          <a:p>
            <a:pPr marL="571500" indent="-342900" fontAlgn="base">
              <a:buFontTx/>
              <a:buChar char="-"/>
            </a:pPr>
            <a:r>
              <a:rPr lang="en-US" dirty="0"/>
              <a:t>Moved from central to cascade model</a:t>
            </a:r>
          </a:p>
          <a:p>
            <a:pPr marL="571500" indent="-342900" fontAlgn="base">
              <a:buFontTx/>
              <a:buChar char="-"/>
            </a:pPr>
            <a:r>
              <a:rPr lang="en-US" dirty="0"/>
              <a:t>Established new outreach sessions </a:t>
            </a:r>
          </a:p>
        </p:txBody>
      </p:sp>
    </p:spTree>
    <p:extLst>
      <p:ext uri="{BB962C8B-B14F-4D97-AF65-F5344CB8AC3E}">
        <p14:creationId xmlns:p14="http://schemas.microsoft.com/office/powerpoint/2010/main" val="1003140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with Corners Rounded 3">
            <a:extLst>
              <a:ext uri="{FF2B5EF4-FFF2-40B4-BE49-F238E27FC236}">
                <a16:creationId xmlns:a16="http://schemas.microsoft.com/office/drawing/2014/main" id="{5003EC7B-D795-7CB3-54E6-B9D60FFDEBEB}"/>
              </a:ext>
            </a:extLst>
          </p:cNvPr>
          <p:cNvSpPr/>
          <p:nvPr/>
        </p:nvSpPr>
        <p:spPr>
          <a:xfrm>
            <a:off x="998653" y="1143000"/>
            <a:ext cx="7089064" cy="2356945"/>
          </a:xfrm>
          <a:prstGeom prst="wedgeRoundRectCallout">
            <a:avLst>
              <a:gd name="adj1" fmla="val -20833"/>
              <a:gd name="adj2" fmla="val 62501"/>
              <a:gd name="adj3" fmla="val 16667"/>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1B30FE5-644D-EB8C-F019-FF05E01A3E40}"/>
              </a:ext>
            </a:extLst>
          </p:cNvPr>
          <p:cNvSpPr>
            <a:spLocks noGrp="1"/>
          </p:cNvSpPr>
          <p:nvPr>
            <p:ph type="title"/>
          </p:nvPr>
        </p:nvSpPr>
        <p:spPr/>
        <p:txBody>
          <a:bodyPr/>
          <a:lstStyle/>
          <a:p>
            <a:r>
              <a:rPr lang="en-GB" dirty="0"/>
              <a:t>AFA impact on community partners</a:t>
            </a:r>
          </a:p>
        </p:txBody>
      </p:sp>
      <p:sp>
        <p:nvSpPr>
          <p:cNvPr id="3" name="Text Placeholder 2">
            <a:extLst>
              <a:ext uri="{FF2B5EF4-FFF2-40B4-BE49-F238E27FC236}">
                <a16:creationId xmlns:a16="http://schemas.microsoft.com/office/drawing/2014/main" id="{A21D65B4-8A69-B6FD-6DE8-6F1911593702}"/>
              </a:ext>
            </a:extLst>
          </p:cNvPr>
          <p:cNvSpPr>
            <a:spLocks noGrp="1"/>
          </p:cNvSpPr>
          <p:nvPr>
            <p:ph type="body" idx="1"/>
          </p:nvPr>
        </p:nvSpPr>
        <p:spPr>
          <a:xfrm>
            <a:off x="1006531" y="1143000"/>
            <a:ext cx="7089064" cy="2241040"/>
          </a:xfrm>
        </p:spPr>
        <p:txBody>
          <a:bodyPr/>
          <a:lstStyle/>
          <a:p>
            <a:pPr marL="180975" indent="0"/>
            <a:r>
              <a:rPr lang="en-GB" sz="1800" dirty="0">
                <a:solidFill>
                  <a:schemeClr val="bg1"/>
                </a:solidFill>
                <a:ea typeface="Calibri"/>
                <a:cs typeface="Calibri"/>
              </a:rPr>
              <a:t>Attending the AFA training was a game-changer for our charity. We set up the outreach team but external training was too expensive for our charity. So AFA training was free and the exact right information for an advice first aider. Plus I got the slides so I could make sure my team was trained and up to date with their knowledge. Thank you so much so useful for small charities who don’t have the budgets.</a:t>
            </a:r>
            <a:endParaRPr lang="en-US" sz="1800" dirty="0">
              <a:solidFill>
                <a:schemeClr val="bg1"/>
              </a:solidFill>
            </a:endParaRPr>
          </a:p>
        </p:txBody>
      </p:sp>
    </p:spTree>
    <p:extLst>
      <p:ext uri="{BB962C8B-B14F-4D97-AF65-F5344CB8AC3E}">
        <p14:creationId xmlns:p14="http://schemas.microsoft.com/office/powerpoint/2010/main" val="1206998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3"/>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r>
              <a:rPr lang="en-US"/>
              <a:t>Q&amp;A	</a:t>
            </a:r>
            <a:endParaRPr/>
          </a:p>
        </p:txBody>
      </p:sp>
      <p:sp>
        <p:nvSpPr>
          <p:cNvPr id="101" name="Google Shape;101;p23"/>
          <p:cNvSpPr txBox="1">
            <a:spLocks noGrp="1"/>
          </p:cNvSpPr>
          <p:nvPr>
            <p:ph type="body" idx="1"/>
          </p:nvPr>
        </p:nvSpPr>
        <p:spPr>
          <a:xfrm>
            <a:off x="214312" y="1063775"/>
            <a:ext cx="7405688" cy="3246968"/>
          </a:xfrm>
          <a:prstGeom prst="rect">
            <a:avLst/>
          </a:prstGeom>
          <a:noFill/>
          <a:ln>
            <a:noFill/>
          </a:ln>
        </p:spPr>
        <p:txBody>
          <a:bodyPr spcFirstLastPara="1" wrap="square" lIns="91425" tIns="45700" rIns="91425" bIns="45700" anchor="t" anchorCtr="0">
            <a:noAutofit/>
          </a:bodyPr>
          <a:lstStyle/>
          <a:p>
            <a:pPr marL="457200" lvl="1" indent="0">
              <a:spcBef>
                <a:spcPts val="0"/>
              </a:spcBef>
            </a:pPr>
            <a:endParaRPr lang="en-US"/>
          </a:p>
        </p:txBody>
      </p:sp>
      <p:pic>
        <p:nvPicPr>
          <p:cNvPr id="3" name="Picture 2" descr="Questions &amp; Answers Free Stock Photo - Public Domain Picture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3697" y="1277191"/>
            <a:ext cx="4245128" cy="3183846"/>
          </a:xfrm>
          <a:prstGeom prst="rect">
            <a:avLst/>
          </a:prstGeom>
        </p:spPr>
      </p:pic>
    </p:spTree>
    <p:extLst>
      <p:ext uri="{BB962C8B-B14F-4D97-AF65-F5344CB8AC3E}">
        <p14:creationId xmlns:p14="http://schemas.microsoft.com/office/powerpoint/2010/main" val="2307794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CBB69"/>
        </a:solidFill>
        <a:effectLst/>
      </p:bgPr>
    </p:bg>
    <p:spTree>
      <p:nvGrpSpPr>
        <p:cNvPr id="1" name="Shape 111"/>
        <p:cNvGrpSpPr/>
        <p:nvPr/>
      </p:nvGrpSpPr>
      <p:grpSpPr>
        <a:xfrm>
          <a:off x="0" y="0"/>
          <a:ext cx="0" cy="0"/>
          <a:chOff x="0" y="0"/>
          <a:chExt cx="0" cy="0"/>
        </a:xfrm>
      </p:grpSpPr>
      <p:sp>
        <p:nvSpPr>
          <p:cNvPr id="112" name="Google Shape;112;p25"/>
          <p:cNvSpPr txBox="1">
            <a:spLocks noGrp="1"/>
          </p:cNvSpPr>
          <p:nvPr>
            <p:ph type="title"/>
          </p:nvPr>
        </p:nvSpPr>
        <p:spPr>
          <a:xfrm>
            <a:off x="179386" y="206375"/>
            <a:ext cx="8229600" cy="8572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sz="4400" b="1" i="0" u="none" strike="noStrike" cap="none">
                <a:solidFill>
                  <a:schemeClr val="dk1"/>
                </a:solidFill>
                <a:latin typeface="Open Sans"/>
                <a:ea typeface="Open Sans"/>
                <a:cs typeface="Open Sans"/>
                <a:sym typeface="Open Sans"/>
              </a:rPr>
              <a:t>Thank you</a:t>
            </a:r>
            <a:endParaRPr/>
          </a:p>
        </p:txBody>
      </p:sp>
      <p:sp>
        <p:nvSpPr>
          <p:cNvPr id="113" name="Google Shape;113;p25"/>
          <p:cNvSpPr txBox="1">
            <a:spLocks noGrp="1"/>
          </p:cNvSpPr>
          <p:nvPr>
            <p:ph type="body" idx="1"/>
          </p:nvPr>
        </p:nvSpPr>
        <p:spPr>
          <a:xfrm>
            <a:off x="179386" y="1200150"/>
            <a:ext cx="8229600" cy="15541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Font typeface="Arial"/>
              <a:buNone/>
            </a:pPr>
            <a:r>
              <a:rPr lang="en-US" sz="2000" b="0" i="0" u="none" strike="noStrike" cap="none">
                <a:solidFill>
                  <a:schemeClr val="dk1"/>
                </a:solidFill>
                <a:latin typeface="Open Sans"/>
                <a:ea typeface="Open Sans"/>
                <a:cs typeface="Open Sans"/>
                <a:sym typeface="Open Sans"/>
              </a:rPr>
              <a:t>Lucia Palma</a:t>
            </a:r>
            <a:endParaRPr/>
          </a:p>
          <a:p>
            <a:pPr marL="0" marR="0" lvl="0" indent="0" algn="l" rtl="0">
              <a:lnSpc>
                <a:spcPct val="100000"/>
              </a:lnSpc>
              <a:spcBef>
                <a:spcPts val="400"/>
              </a:spcBef>
              <a:spcAft>
                <a:spcPts val="0"/>
              </a:spcAft>
              <a:buClr>
                <a:schemeClr val="dk1"/>
              </a:buClr>
              <a:buFont typeface="Arial"/>
              <a:buNone/>
            </a:pPr>
            <a:r>
              <a:rPr lang="en-US">
                <a:hlinkClick r:id="rId3"/>
              </a:rPr>
              <a:t>lucia.palma@cawandsworth.org</a:t>
            </a:r>
            <a:endParaRPr lang="en-US" u="sng"/>
          </a:p>
          <a:p>
            <a:pPr marL="0" lvl="0" inden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1ECF-A306-5ACD-DB61-87DD7BF5D449}"/>
              </a:ext>
            </a:extLst>
          </p:cNvPr>
          <p:cNvSpPr>
            <a:spLocks noGrp="1"/>
          </p:cNvSpPr>
          <p:nvPr>
            <p:ph type="title"/>
          </p:nvPr>
        </p:nvSpPr>
        <p:spPr/>
        <p:txBody>
          <a:bodyPr/>
          <a:lstStyle/>
          <a:p>
            <a:r>
              <a:rPr lang="en-GB" dirty="0"/>
              <a:t>Background</a:t>
            </a:r>
          </a:p>
        </p:txBody>
      </p:sp>
      <p:sp>
        <p:nvSpPr>
          <p:cNvPr id="3" name="Text Placeholder 2">
            <a:extLst>
              <a:ext uri="{FF2B5EF4-FFF2-40B4-BE49-F238E27FC236}">
                <a16:creationId xmlns:a16="http://schemas.microsoft.com/office/drawing/2014/main" id="{0C0F2B51-0E3A-4DC8-93F9-7114DE6D6D86}"/>
              </a:ext>
            </a:extLst>
          </p:cNvPr>
          <p:cNvSpPr>
            <a:spLocks noGrp="1"/>
          </p:cNvSpPr>
          <p:nvPr>
            <p:ph type="body" idx="1"/>
          </p:nvPr>
        </p:nvSpPr>
        <p:spPr>
          <a:xfrm>
            <a:off x="214312" y="1143000"/>
            <a:ext cx="8359144" cy="3879900"/>
          </a:xfrm>
        </p:spPr>
        <p:txBody>
          <a:bodyPr/>
          <a:lstStyle/>
          <a:p>
            <a:pPr marL="228600" indent="0">
              <a:spcBef>
                <a:spcPts val="600"/>
              </a:spcBef>
              <a:spcAft>
                <a:spcPts val="800"/>
              </a:spcAft>
            </a:pPr>
            <a:r>
              <a:rPr lang="en-US" dirty="0"/>
              <a:t>GLA Cost of Living Crisis Prevention Project  aims to:</a:t>
            </a:r>
          </a:p>
          <a:p>
            <a:pPr marL="571500" indent="-342900">
              <a:spcBef>
                <a:spcPts val="600"/>
              </a:spcBef>
              <a:spcAft>
                <a:spcPts val="800"/>
              </a:spcAft>
              <a:buFont typeface="Calibri"/>
              <a:buChar char="-"/>
            </a:pPr>
            <a:r>
              <a:rPr lang="en-US" dirty="0"/>
              <a:t>Give access to advice to people who wouldn't otherwise be able to access it/aren't currently accessing advice</a:t>
            </a:r>
          </a:p>
          <a:p>
            <a:pPr marL="571500" indent="-342900">
              <a:spcBef>
                <a:spcPts val="600"/>
              </a:spcBef>
              <a:spcAft>
                <a:spcPts val="800"/>
              </a:spcAft>
              <a:buFont typeface="Calibri"/>
              <a:buChar char="-"/>
            </a:pPr>
            <a:r>
              <a:rPr lang="en-GB" dirty="0"/>
              <a:t>Focus on outreach and engagement with </a:t>
            </a:r>
            <a:br>
              <a:rPr lang="en-GB" dirty="0"/>
            </a:br>
            <a:r>
              <a:rPr lang="en-GB" dirty="0"/>
              <a:t>community organisations </a:t>
            </a:r>
            <a:endParaRPr lang="en-US" dirty="0"/>
          </a:p>
          <a:p>
            <a:pPr marL="571500" indent="-342900">
              <a:spcBef>
                <a:spcPts val="600"/>
              </a:spcBef>
              <a:spcAft>
                <a:spcPts val="800"/>
              </a:spcAft>
              <a:buFont typeface="Calibri"/>
              <a:buChar char="-"/>
            </a:pPr>
            <a:r>
              <a:rPr lang="en-US" dirty="0"/>
              <a:t>Increase partnership between advice organizations</a:t>
            </a:r>
          </a:p>
          <a:p>
            <a:pPr marL="571500" indent="-342900">
              <a:spcBef>
                <a:spcPts val="600"/>
              </a:spcBef>
              <a:spcAft>
                <a:spcPts val="800"/>
              </a:spcAft>
              <a:buFont typeface="Calibri"/>
              <a:buChar char="-"/>
            </a:pPr>
            <a:endParaRPr lang="en-US" dirty="0"/>
          </a:p>
          <a:p>
            <a:pPr marL="228600" indent="0">
              <a:spcBef>
                <a:spcPts val="600"/>
              </a:spcBef>
              <a:spcAft>
                <a:spcPts val="800"/>
              </a:spcAft>
            </a:pPr>
            <a:r>
              <a:rPr lang="en-US" dirty="0"/>
              <a:t>Advice First Aid is key element to reach overall Project aims</a:t>
            </a:r>
          </a:p>
        </p:txBody>
      </p:sp>
    </p:spTree>
    <p:extLst>
      <p:ext uri="{BB962C8B-B14F-4D97-AF65-F5344CB8AC3E}">
        <p14:creationId xmlns:p14="http://schemas.microsoft.com/office/powerpoint/2010/main" val="3345587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a:off x="203533" y="174170"/>
            <a:ext cx="8886759" cy="674915"/>
          </a:xfrm>
          <a:prstGeom prst="rect">
            <a:avLst/>
          </a:prstGeom>
        </p:spPr>
        <p:txBody>
          <a:bodyPr spcFirstLastPara="1" wrap="square" lIns="0" tIns="0" rIns="0" bIns="0" anchor="t" anchorCtr="0">
            <a:noAutofit/>
          </a:bodyPr>
          <a:lstStyle/>
          <a:p>
            <a:r>
              <a:rPr lang="en-GB" dirty="0"/>
              <a:t>Citizens Advice London - investing in partnerships</a:t>
            </a:r>
            <a:endParaRPr dirty="0"/>
          </a:p>
        </p:txBody>
      </p:sp>
      <p:sp>
        <p:nvSpPr>
          <p:cNvPr id="118" name="Google Shape;118;p16"/>
          <p:cNvSpPr txBox="1">
            <a:spLocks noGrp="1"/>
          </p:cNvSpPr>
          <p:nvPr>
            <p:ph type="body" idx="1"/>
          </p:nvPr>
        </p:nvSpPr>
        <p:spPr>
          <a:xfrm>
            <a:off x="203533" y="1674747"/>
            <a:ext cx="7850157" cy="3468753"/>
          </a:xfrm>
          <a:prstGeom prst="rect">
            <a:avLst/>
          </a:prstGeom>
        </p:spPr>
        <p:txBody>
          <a:bodyPr spcFirstLastPara="1" wrap="square" lIns="0" tIns="0" rIns="0" bIns="0" anchor="t" anchorCtr="0">
            <a:noAutofit/>
          </a:bodyPr>
          <a:lstStyle/>
          <a:p>
            <a:pPr marL="0" indent="0">
              <a:buNone/>
            </a:pPr>
            <a:r>
              <a:rPr lang="en-GB" b="1" dirty="0">
                <a:solidFill>
                  <a:schemeClr val="dk1"/>
                </a:solidFill>
              </a:rPr>
              <a:t>Because:  </a:t>
            </a:r>
          </a:p>
          <a:p>
            <a:pPr marL="0" indent="0">
              <a:buNone/>
            </a:pPr>
            <a:endParaRPr lang="en-GB" b="1" dirty="0">
              <a:solidFill>
                <a:schemeClr val="dk1"/>
              </a:solidFill>
            </a:endParaRPr>
          </a:p>
          <a:p>
            <a:pPr marL="285750" indent="-285750"/>
            <a:r>
              <a:rPr lang="en-US" dirty="0">
                <a:solidFill>
                  <a:schemeClr val="dk1"/>
                </a:solidFill>
              </a:rPr>
              <a:t>We know that we can never meet the demand for our services.</a:t>
            </a:r>
          </a:p>
          <a:p>
            <a:pPr marL="0" indent="0">
              <a:buNone/>
            </a:pPr>
            <a:endParaRPr lang="en-GB" dirty="0">
              <a:solidFill>
                <a:schemeClr val="dk1"/>
              </a:solidFill>
            </a:endParaRPr>
          </a:p>
          <a:p>
            <a:pPr marL="285750" indent="-285750"/>
            <a:r>
              <a:rPr lang="en-GB" dirty="0">
                <a:solidFill>
                  <a:schemeClr val="dk1"/>
                </a:solidFill>
              </a:rPr>
              <a:t>We know that people in need of advice often don't come to advice agencies.</a:t>
            </a:r>
          </a:p>
          <a:p>
            <a:pPr marL="0" indent="0">
              <a:buNone/>
            </a:pPr>
            <a:endParaRPr lang="en-GB" dirty="0">
              <a:solidFill>
                <a:schemeClr val="dk1"/>
              </a:solidFill>
            </a:endParaRPr>
          </a:p>
          <a:p>
            <a:pPr marL="285750" indent="-285750"/>
            <a:r>
              <a:rPr lang="en-GB" dirty="0"/>
              <a:t>We know we don't have all the solutions; co-production is best</a:t>
            </a:r>
            <a:r>
              <a:rPr lang="en-GB" sz="1800" dirty="0"/>
              <a:t>.</a:t>
            </a:r>
            <a:endParaRPr lang="en-US" sz="1800" dirty="0"/>
          </a:p>
          <a:p>
            <a:pPr marL="285750" indent="-285750"/>
            <a:endParaRPr lang="en-US" dirty="0"/>
          </a:p>
          <a:p>
            <a:pPr marL="285750" indent="-285750"/>
            <a:endParaRPr lang="en-GB" dirty="0">
              <a:solidFill>
                <a:schemeClr val="dk1"/>
              </a:solidFill>
            </a:endParaRPr>
          </a:p>
          <a:p>
            <a:pPr marL="285750" indent="-285750"/>
            <a:endParaRPr lang="en-GB" dirty="0"/>
          </a:p>
          <a:p>
            <a:pPr marL="285750" indent="-285750"/>
            <a:endParaRPr lang="en-US" dirty="0">
              <a:solidFill>
                <a:schemeClr val="dk1"/>
              </a:solidFill>
            </a:endParaRPr>
          </a:p>
          <a:p>
            <a:pPr marL="285750" indent="-285750"/>
            <a:endParaRPr lang="en-GB" b="1" dirty="0">
              <a:solidFill>
                <a:schemeClr val="dk1"/>
              </a:solidFill>
            </a:endParaRPr>
          </a:p>
          <a:p>
            <a:pPr marL="285750" indent="-285750"/>
            <a:endParaRPr lang="en-GB" b="1" dirty="0">
              <a:solidFill>
                <a:schemeClr val="dk1"/>
              </a:solidFill>
            </a:endParaRPr>
          </a:p>
          <a:p>
            <a:pPr marL="0" indent="0">
              <a:buNone/>
            </a:pPr>
            <a:endParaRPr lang="en-GB" b="1" dirty="0">
              <a:solidFill>
                <a:schemeClr val="dk1"/>
              </a:solidFill>
            </a:endParaRPr>
          </a:p>
          <a:p>
            <a:pPr marL="285750" indent="-285750"/>
            <a:endParaRPr lang="en-GB" b="1" dirty="0"/>
          </a:p>
          <a:p>
            <a:pPr marL="285750" lvl="0" indent="-285750" algn="l">
              <a:spcAft>
                <a:spcPts val="0"/>
              </a:spcAft>
            </a:pPr>
            <a:endParaRPr lang="en-GB" b="1" dirty="0">
              <a:solidFill>
                <a:schemeClr val="dk1"/>
              </a:solidFill>
            </a:endParaRPr>
          </a:p>
          <a:p>
            <a:pPr marL="285750" indent="-285750"/>
            <a:endParaRPr lang="en-GB" b="1" dirty="0">
              <a:solidFill>
                <a:schemeClr val="dk1"/>
              </a:solidFill>
            </a:endParaRPr>
          </a:p>
          <a:p>
            <a:pPr marL="285750" indent="-285750"/>
            <a:endParaRPr lang="en-GB" b="1" dirty="0"/>
          </a:p>
          <a:p>
            <a:pPr marL="0" indent="0">
              <a:spcBef>
                <a:spcPts val="1000"/>
              </a:spcBef>
              <a:buNone/>
            </a:pPr>
            <a:endParaRPr lang="en-GB" dirty="0"/>
          </a:p>
          <a:p>
            <a:pPr marL="0" indent="0">
              <a:spcBef>
                <a:spcPts val="1000"/>
              </a:spcBef>
              <a:spcAft>
                <a:spcPts val="1000"/>
              </a:spcAft>
              <a:buNone/>
            </a:pPr>
            <a:endParaRPr lang="en-US" dirty="0"/>
          </a:p>
        </p:txBody>
      </p:sp>
      <p:sp>
        <p:nvSpPr>
          <p:cNvPr id="4" name="TextBox 3">
            <a:extLst>
              <a:ext uri="{FF2B5EF4-FFF2-40B4-BE49-F238E27FC236}">
                <a16:creationId xmlns:a16="http://schemas.microsoft.com/office/drawing/2014/main" id="{1E8DD072-4DC5-42C6-A22D-A2DC69578556}"/>
              </a:ext>
            </a:extLst>
          </p:cNvPr>
          <p:cNvSpPr txBox="1"/>
          <p:nvPr/>
        </p:nvSpPr>
        <p:spPr>
          <a:xfrm>
            <a:off x="4461575" y="3182260"/>
            <a:ext cx="4593771"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000" b="1" dirty="0">
              <a:solidFill>
                <a:schemeClr val="dk1"/>
              </a:solidFill>
              <a:latin typeface="Open Sans"/>
              <a:ea typeface="Open Sans"/>
            </a:endParaRPr>
          </a:p>
          <a:p>
            <a:endParaRPr lang="en-US" sz="1100" dirty="0">
              <a:solidFill>
                <a:srgbClr val="44546A"/>
              </a:solidFill>
              <a:latin typeface="Open Sans"/>
              <a:ea typeface="Open Sans"/>
              <a:cs typeface="Open Sans"/>
            </a:endParaRPr>
          </a:p>
          <a:p>
            <a:endParaRPr lang="en-US" sz="1100" dirty="0">
              <a:solidFill>
                <a:srgbClr val="44546A"/>
              </a:solidFill>
              <a:latin typeface="Open Sans"/>
              <a:ea typeface="Open Sans"/>
              <a:cs typeface="Open Sans"/>
            </a:endParaRPr>
          </a:p>
          <a:p>
            <a:endParaRPr lang="en-US" sz="1100" dirty="0">
              <a:solidFill>
                <a:srgbClr val="44546A"/>
              </a:solidFill>
              <a:latin typeface="Open Sans"/>
              <a:ea typeface="Open Sans"/>
              <a:cs typeface="Open Sans"/>
            </a:endParaRPr>
          </a:p>
          <a:p>
            <a:endParaRPr lang="en-US" sz="1100" dirty="0">
              <a:solidFill>
                <a:srgbClr val="44546A"/>
              </a:solidFill>
              <a:latin typeface="Open Sans"/>
              <a:ea typeface="Open Sans"/>
              <a:cs typeface="Open Sans"/>
            </a:endParaRPr>
          </a:p>
        </p:txBody>
      </p:sp>
    </p:spTree>
    <p:extLst>
      <p:ext uri="{BB962C8B-B14F-4D97-AF65-F5344CB8AC3E}">
        <p14:creationId xmlns:p14="http://schemas.microsoft.com/office/powerpoint/2010/main" val="91254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a:off x="211949" y="137229"/>
            <a:ext cx="6290121" cy="613200"/>
          </a:xfrm>
          <a:prstGeom prst="rect">
            <a:avLst/>
          </a:prstGeom>
        </p:spPr>
        <p:txBody>
          <a:bodyPr spcFirstLastPara="1" wrap="square" lIns="0" tIns="0" rIns="0" bIns="0" anchor="t" anchorCtr="0">
            <a:noAutofit/>
          </a:bodyPr>
          <a:lstStyle/>
          <a:p>
            <a:r>
              <a:rPr lang="en-GB" dirty="0"/>
              <a:t>What we want to do</a:t>
            </a:r>
            <a:endParaRPr dirty="0"/>
          </a:p>
        </p:txBody>
      </p:sp>
      <p:sp>
        <p:nvSpPr>
          <p:cNvPr id="118" name="Google Shape;118;p16"/>
          <p:cNvSpPr txBox="1">
            <a:spLocks noGrp="1"/>
          </p:cNvSpPr>
          <p:nvPr>
            <p:ph type="body" idx="1"/>
          </p:nvPr>
        </p:nvSpPr>
        <p:spPr>
          <a:xfrm>
            <a:off x="206193" y="662351"/>
            <a:ext cx="9143995" cy="4766673"/>
          </a:xfrm>
          <a:prstGeom prst="rect">
            <a:avLst/>
          </a:prstGeom>
        </p:spPr>
        <p:txBody>
          <a:bodyPr spcFirstLastPara="1" wrap="square" lIns="0" tIns="0" rIns="0" bIns="0" anchor="t" anchorCtr="0">
            <a:noAutofit/>
          </a:bodyPr>
          <a:lstStyle/>
          <a:p>
            <a:pPr marL="0" indent="0">
              <a:buNone/>
            </a:pPr>
            <a:r>
              <a:rPr lang="en-GB" dirty="0"/>
              <a:t>1. </a:t>
            </a:r>
            <a:r>
              <a:rPr lang="en-GB" b="1" dirty="0"/>
              <a:t>Increase the capacity </a:t>
            </a:r>
            <a:r>
              <a:rPr lang="en-GB" dirty="0"/>
              <a:t>of faith, community, voluntary and statutory partners to:</a:t>
            </a:r>
            <a:endParaRPr lang="en-US" dirty="0"/>
          </a:p>
          <a:p>
            <a:pPr marL="0" indent="0">
              <a:buNone/>
            </a:pPr>
            <a:r>
              <a:rPr lang="en-GB" dirty="0"/>
              <a:t>- Spot advice issues, </a:t>
            </a:r>
          </a:p>
          <a:p>
            <a:pPr marL="0" indent="0">
              <a:buNone/>
            </a:pPr>
            <a:r>
              <a:rPr lang="en-GB" dirty="0"/>
              <a:t>- Provide accurate and useful information, and signposting</a:t>
            </a:r>
          </a:p>
          <a:p>
            <a:pPr marL="0" indent="0">
              <a:buNone/>
            </a:pPr>
            <a:r>
              <a:rPr lang="en-GB" dirty="0"/>
              <a:t>- Know how, and when, to refer to specialist advice providers.</a:t>
            </a:r>
          </a:p>
          <a:p>
            <a:pPr marL="285750" indent="-285750"/>
            <a:endParaRPr lang="en-GB" dirty="0"/>
          </a:p>
          <a:p>
            <a:pPr marL="0" indent="0">
              <a:buNone/>
            </a:pPr>
            <a:r>
              <a:rPr lang="en-US" dirty="0">
                <a:solidFill>
                  <a:schemeClr val="tx1"/>
                </a:solidFill>
              </a:rPr>
              <a:t>2. </a:t>
            </a:r>
            <a:r>
              <a:rPr lang="en-US" b="1" dirty="0">
                <a:solidFill>
                  <a:schemeClr val="tx1"/>
                </a:solidFill>
              </a:rPr>
              <a:t>Build trust </a:t>
            </a:r>
            <a:r>
              <a:rPr lang="en-US" dirty="0">
                <a:solidFill>
                  <a:schemeClr val="tx1"/>
                </a:solidFill>
              </a:rPr>
              <a:t>in local Citizens Advice services: </a:t>
            </a:r>
          </a:p>
          <a:p>
            <a:pPr marL="114300" indent="0">
              <a:buNone/>
            </a:pPr>
            <a:r>
              <a:rPr lang="en-US" dirty="0">
                <a:solidFill>
                  <a:schemeClr val="tx1"/>
                </a:solidFill>
              </a:rPr>
              <a:t>– Trust that our advice is kind, non-judgmental, confidential and impactful. </a:t>
            </a:r>
          </a:p>
          <a:p>
            <a:pPr marL="114300" indent="0">
              <a:buNone/>
            </a:pPr>
            <a:r>
              <a:rPr lang="en-US" dirty="0">
                <a:solidFill>
                  <a:schemeClr val="tx1"/>
                </a:solidFill>
              </a:rPr>
              <a:t>and</a:t>
            </a:r>
          </a:p>
          <a:p>
            <a:pPr marL="114300" indent="0">
              <a:buNone/>
            </a:pPr>
            <a:r>
              <a:rPr lang="en-US" dirty="0">
                <a:solidFill>
                  <a:schemeClr val="tx1"/>
                </a:solidFill>
              </a:rPr>
              <a:t>- That our services are accessible</a:t>
            </a:r>
            <a:endParaRPr lang="en-GB" dirty="0">
              <a:solidFill>
                <a:schemeClr val="tx1"/>
              </a:solidFill>
            </a:endParaRPr>
          </a:p>
          <a:p>
            <a:pPr marL="285750" indent="-285750"/>
            <a:endParaRPr lang="en-US" dirty="0">
              <a:solidFill>
                <a:schemeClr val="tx1"/>
              </a:solidFill>
            </a:endParaRPr>
          </a:p>
          <a:p>
            <a:pPr marL="0" indent="0">
              <a:buNone/>
            </a:pPr>
            <a:r>
              <a:rPr lang="en-GB" dirty="0"/>
              <a:t>3. </a:t>
            </a:r>
            <a:r>
              <a:rPr lang="en-GB" b="1" dirty="0"/>
              <a:t>Develop local networks</a:t>
            </a:r>
            <a:r>
              <a:rPr lang="en-GB" dirty="0"/>
              <a:t>; building stronger links between groups and agencies, and reduce the risk of residents falling between the cracks in services.</a:t>
            </a:r>
          </a:p>
          <a:p>
            <a:pPr marL="0" lvl="0" indent="0" algn="l">
              <a:buNone/>
            </a:pPr>
            <a:endParaRPr lang="en-GB" dirty="0">
              <a:solidFill>
                <a:schemeClr val="dk1"/>
              </a:solidFill>
            </a:endParaRPr>
          </a:p>
          <a:p>
            <a:pPr marL="0" indent="0">
              <a:buNone/>
            </a:pPr>
            <a:endParaRPr lang="en-GB" dirty="0"/>
          </a:p>
          <a:p>
            <a:pPr marL="0" indent="0">
              <a:spcBef>
                <a:spcPts val="1000"/>
              </a:spcBef>
              <a:spcAft>
                <a:spcPts val="1000"/>
              </a:spcAft>
              <a:buNone/>
            </a:pPr>
            <a:endParaRPr lang="en-US" dirty="0"/>
          </a:p>
        </p:txBody>
      </p:sp>
    </p:spTree>
    <p:extLst>
      <p:ext uri="{BB962C8B-B14F-4D97-AF65-F5344CB8AC3E}">
        <p14:creationId xmlns:p14="http://schemas.microsoft.com/office/powerpoint/2010/main" val="3965568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title"/>
          </p:nvPr>
        </p:nvSpPr>
        <p:spPr>
          <a:xfrm>
            <a:off x="203200" y="137229"/>
            <a:ext cx="8196693" cy="613200"/>
          </a:xfrm>
          <a:prstGeom prst="rect">
            <a:avLst/>
          </a:prstGeom>
        </p:spPr>
        <p:txBody>
          <a:bodyPr spcFirstLastPara="1" wrap="square" lIns="0" tIns="0" rIns="0" bIns="0" anchor="t" anchorCtr="0">
            <a:noAutofit/>
          </a:bodyPr>
          <a:lstStyle/>
          <a:p>
            <a:r>
              <a:rPr lang="en-GB" dirty="0"/>
              <a:t>What is Advice First Aid (AFA) training? </a:t>
            </a:r>
            <a:endParaRPr dirty="0"/>
          </a:p>
        </p:txBody>
      </p:sp>
      <p:sp>
        <p:nvSpPr>
          <p:cNvPr id="118" name="Google Shape;118;p16"/>
          <p:cNvSpPr txBox="1">
            <a:spLocks noGrp="1"/>
          </p:cNvSpPr>
          <p:nvPr>
            <p:ph type="body" idx="1"/>
          </p:nvPr>
        </p:nvSpPr>
        <p:spPr>
          <a:xfrm>
            <a:off x="203200" y="1021432"/>
            <a:ext cx="8604612" cy="3781942"/>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dirty="0"/>
              <a:t>AFA Aims to support people in non-advice roles to:</a:t>
            </a:r>
          </a:p>
          <a:p>
            <a:pPr marL="342900">
              <a:spcBef>
                <a:spcPts val="1000"/>
              </a:spcBef>
              <a:spcAft>
                <a:spcPts val="1000"/>
              </a:spcAft>
            </a:pPr>
            <a:r>
              <a:rPr lang="en-US" dirty="0"/>
              <a:t>Develop core advice skills (confidentiality, listening, impartiality)</a:t>
            </a:r>
          </a:p>
          <a:p>
            <a:pPr marL="342900">
              <a:spcBef>
                <a:spcPts val="1000"/>
              </a:spcBef>
              <a:spcAft>
                <a:spcPts val="1000"/>
              </a:spcAft>
            </a:pPr>
            <a:r>
              <a:rPr lang="en-US" dirty="0"/>
              <a:t>Spot advice issues (covers main advice areas)</a:t>
            </a:r>
          </a:p>
          <a:p>
            <a:pPr marL="342900">
              <a:spcBef>
                <a:spcPts val="1000"/>
              </a:spcBef>
              <a:spcAft>
                <a:spcPts val="1000"/>
              </a:spcAft>
            </a:pPr>
            <a:r>
              <a:rPr lang="en-US" dirty="0"/>
              <a:t>Provide information and signposting assistance </a:t>
            </a:r>
          </a:p>
          <a:p>
            <a:pPr marL="342900">
              <a:spcBef>
                <a:spcPts val="1000"/>
              </a:spcBef>
              <a:spcAft>
                <a:spcPts val="1000"/>
              </a:spcAft>
            </a:pPr>
            <a:r>
              <a:rPr lang="en-US" dirty="0"/>
              <a:t>Know when and how to refer to our services, and</a:t>
            </a:r>
          </a:p>
          <a:p>
            <a:pPr marL="342900">
              <a:spcBef>
                <a:spcPts val="1000"/>
              </a:spcBef>
              <a:spcAft>
                <a:spcPts val="1000"/>
              </a:spcAft>
            </a:pPr>
            <a:r>
              <a:rPr lang="en-US" dirty="0"/>
              <a:t>about other relevant local and national  services.</a:t>
            </a:r>
          </a:p>
          <a:p>
            <a:pPr marL="342900">
              <a:spcBef>
                <a:spcPts val="1000"/>
              </a:spcBef>
              <a:spcAft>
                <a:spcPts val="1000"/>
              </a:spcAft>
            </a:pPr>
            <a:endParaRPr lang="en-US" dirty="0"/>
          </a:p>
          <a:p>
            <a:pPr marL="342900">
              <a:spcBef>
                <a:spcPts val="1000"/>
              </a:spcBef>
              <a:spcAft>
                <a:spcPts val="1000"/>
              </a:spcAft>
            </a:pPr>
            <a:endParaRPr lang="en-US" dirty="0"/>
          </a:p>
          <a:p>
            <a:pPr marL="342900">
              <a:spcBef>
                <a:spcPts val="1000"/>
              </a:spcBef>
              <a:spcAft>
                <a:spcPts val="1000"/>
              </a:spcAft>
            </a:pPr>
            <a:endParaRPr dirty="0"/>
          </a:p>
        </p:txBody>
      </p:sp>
    </p:spTree>
    <p:extLst>
      <p:ext uri="{BB962C8B-B14F-4D97-AF65-F5344CB8AC3E}">
        <p14:creationId xmlns:p14="http://schemas.microsoft.com/office/powerpoint/2010/main" val="408951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3"/>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r>
              <a:rPr lang="en-US" dirty="0"/>
              <a:t>AFA Year 1 Delivery </a:t>
            </a:r>
            <a:endParaRPr dirty="0"/>
          </a:p>
        </p:txBody>
      </p:sp>
      <p:sp>
        <p:nvSpPr>
          <p:cNvPr id="101" name="Google Shape;101;p23"/>
          <p:cNvSpPr txBox="1">
            <a:spLocks noGrp="1"/>
          </p:cNvSpPr>
          <p:nvPr>
            <p:ph type="body" idx="1"/>
          </p:nvPr>
        </p:nvSpPr>
        <p:spPr>
          <a:xfrm>
            <a:off x="510363" y="1307805"/>
            <a:ext cx="8695358" cy="3153232"/>
          </a:xfrm>
          <a:prstGeom prst="rect">
            <a:avLst/>
          </a:prstGeom>
          <a:noFill/>
          <a:ln>
            <a:noFill/>
          </a:ln>
        </p:spPr>
        <p:txBody>
          <a:bodyPr spcFirstLastPara="1" wrap="square" lIns="91425" tIns="45700" rIns="91425" bIns="45700" anchor="t" anchorCtr="0">
            <a:noAutofit/>
          </a:bodyPr>
          <a:lstStyle/>
          <a:p>
            <a:pPr marL="0" indent="0">
              <a:spcBef>
                <a:spcPts val="0"/>
              </a:spcBef>
            </a:pPr>
            <a:endParaRPr lang="en-US"/>
          </a:p>
          <a:p>
            <a:pPr marL="0" indent="0">
              <a:spcBef>
                <a:spcPts val="0"/>
              </a:spcBef>
            </a:pPr>
            <a:r>
              <a:rPr lang="en-US"/>
              <a:t>Very </a:t>
            </a:r>
            <a:r>
              <a:rPr lang="en-GB"/>
              <a:t>successful AFA</a:t>
            </a:r>
            <a:r>
              <a:rPr lang="en-US"/>
              <a:t> Y1 delivery:</a:t>
            </a:r>
          </a:p>
        </p:txBody>
      </p:sp>
      <p:sp>
        <p:nvSpPr>
          <p:cNvPr id="2" name="TextBox 1"/>
          <p:cNvSpPr txBox="1"/>
          <p:nvPr/>
        </p:nvSpPr>
        <p:spPr>
          <a:xfrm flipH="1">
            <a:off x="1699206" y="2050571"/>
            <a:ext cx="6209880" cy="2120645"/>
          </a:xfrm>
          <a:prstGeom prst="rect">
            <a:avLst/>
          </a:prstGeom>
          <a:noFill/>
        </p:spPr>
        <p:txBody>
          <a:bodyPr wrap="square" lIns="91440" tIns="45720" rIns="91440" bIns="45720" rtlCol="0" anchor="t">
            <a:spAutoFit/>
          </a:bodyPr>
          <a:lstStyle/>
          <a:p>
            <a:pPr marL="342900" indent="-342900">
              <a:lnSpc>
                <a:spcPct val="150000"/>
              </a:lnSpc>
              <a:spcBef>
                <a:spcPts val="600"/>
              </a:spcBef>
              <a:buChar char="•"/>
            </a:pPr>
            <a:r>
              <a:rPr lang="en-US" sz="2000" dirty="0">
                <a:solidFill>
                  <a:schemeClr val="dk1"/>
                </a:solidFill>
                <a:latin typeface="Open Sans"/>
                <a:ea typeface="Open Sans"/>
                <a:cs typeface="Open Sans"/>
                <a:sym typeface="Open Sans"/>
              </a:rPr>
              <a:t>39 sessions delivered </a:t>
            </a:r>
          </a:p>
          <a:p>
            <a:pPr marL="342900" indent="-342900">
              <a:lnSpc>
                <a:spcPct val="150000"/>
              </a:lnSpc>
              <a:spcBef>
                <a:spcPts val="600"/>
              </a:spcBef>
              <a:buFont typeface="Arial"/>
              <a:buChar char="•"/>
            </a:pPr>
            <a:r>
              <a:rPr lang="en-US" sz="2000" dirty="0">
                <a:solidFill>
                  <a:schemeClr val="dk1"/>
                </a:solidFill>
                <a:latin typeface="Open Sans"/>
                <a:ea typeface="Open Sans"/>
                <a:cs typeface="Open Sans"/>
              </a:rPr>
              <a:t>508 total attendees </a:t>
            </a:r>
          </a:p>
          <a:p>
            <a:pPr marL="342900" indent="-342900">
              <a:lnSpc>
                <a:spcPct val="150000"/>
              </a:lnSpc>
              <a:spcBef>
                <a:spcPts val="600"/>
              </a:spcBef>
              <a:buChar char="•"/>
            </a:pPr>
            <a:r>
              <a:rPr lang="en-US" sz="2000" dirty="0">
                <a:solidFill>
                  <a:schemeClr val="dk1"/>
                </a:solidFill>
                <a:latin typeface="Open Sans"/>
                <a:ea typeface="Open Sans"/>
                <a:cs typeface="Open Sans"/>
              </a:rPr>
              <a:t>21 boroughs</a:t>
            </a:r>
          </a:p>
          <a:p>
            <a:pPr marL="342900" indent="-342900">
              <a:lnSpc>
                <a:spcPct val="150000"/>
              </a:lnSpc>
              <a:spcBef>
                <a:spcPts val="600"/>
              </a:spcBef>
              <a:buChar char="•"/>
            </a:pPr>
            <a:r>
              <a:rPr lang="en-US" sz="2000" dirty="0">
                <a:solidFill>
                  <a:schemeClr val="dk1"/>
                </a:solidFill>
                <a:latin typeface="Open Sans"/>
                <a:ea typeface="Open Sans"/>
                <a:cs typeface="Open Sans"/>
              </a:rPr>
              <a:t>7 LCAs adopted the 'Capacity building model'</a:t>
            </a:r>
          </a:p>
        </p:txBody>
      </p:sp>
    </p:spTree>
    <p:extLst>
      <p:ext uri="{BB962C8B-B14F-4D97-AF65-F5344CB8AC3E}">
        <p14:creationId xmlns:p14="http://schemas.microsoft.com/office/powerpoint/2010/main" val="1702676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3"/>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r>
              <a:rPr lang="en-US" dirty="0"/>
              <a:t>Year 2 AFA program</a:t>
            </a:r>
            <a:endParaRPr dirty="0"/>
          </a:p>
        </p:txBody>
      </p:sp>
      <p:sp>
        <p:nvSpPr>
          <p:cNvPr id="2" name="Text Placeholder 1"/>
          <p:cNvSpPr>
            <a:spLocks noGrp="1"/>
          </p:cNvSpPr>
          <p:nvPr>
            <p:ph type="body" idx="1"/>
          </p:nvPr>
        </p:nvSpPr>
        <p:spPr>
          <a:xfrm>
            <a:off x="214610" y="1200150"/>
            <a:ext cx="6173908" cy="3394200"/>
          </a:xfrm>
        </p:spPr>
        <p:txBody>
          <a:bodyPr/>
          <a:lstStyle/>
          <a:p>
            <a:pPr marL="571500" indent="-342900">
              <a:buFont typeface="Arial" panose="020B0604020202020204" pitchFamily="34" charset="0"/>
              <a:buChar char="•"/>
            </a:pPr>
            <a:r>
              <a:rPr lang="en-US" dirty="0"/>
              <a:t>‘</a:t>
            </a:r>
            <a:r>
              <a:rPr lang="en-US" b="1" dirty="0"/>
              <a:t>Introduction to AFA</a:t>
            </a:r>
            <a:r>
              <a:rPr lang="en-US" dirty="0"/>
              <a:t>' one day session  - local</a:t>
            </a:r>
            <a:br>
              <a:rPr lang="en-US" dirty="0"/>
            </a:br>
            <a:endParaRPr lang="en-GB"/>
          </a:p>
          <a:p>
            <a:pPr marL="571500" indent="-342900">
              <a:buFont typeface="Arial" panose="020B0604020202020204" pitchFamily="34" charset="0"/>
              <a:buChar char="•"/>
            </a:pPr>
            <a:r>
              <a:rPr lang="en-US" dirty="0"/>
              <a:t>‘</a:t>
            </a:r>
            <a:r>
              <a:rPr lang="en-US" b="1" dirty="0"/>
              <a:t>AFA update</a:t>
            </a:r>
            <a:r>
              <a:rPr lang="en-US" dirty="0"/>
              <a:t>’ half day session – local</a:t>
            </a:r>
            <a:endParaRPr lang="en-GB" dirty="0"/>
          </a:p>
          <a:p>
            <a:pPr marL="228600" indent="0"/>
            <a:endParaRPr lang="en-GB"/>
          </a:p>
          <a:p>
            <a:pPr marL="228600" indent="0">
              <a:buFont typeface="Arial" panose="020B0604020202020204" pitchFamily="34" charset="0"/>
            </a:pPr>
            <a:endParaRPr lang="en-GB" dirty="0"/>
          </a:p>
          <a:p>
            <a:pPr marL="571500" indent="-342900">
              <a:buFont typeface="Arial" panose="020B0604020202020204" pitchFamily="34" charset="0"/>
              <a:buChar char="•"/>
            </a:pPr>
            <a:r>
              <a:rPr lang="en-US" b="1" dirty="0"/>
              <a:t>Bitesize</a:t>
            </a:r>
            <a:r>
              <a:rPr lang="en-US" dirty="0"/>
              <a:t> 2h on-line sessions – Pan-London</a:t>
            </a:r>
            <a:br>
              <a:rPr lang="en-US" dirty="0"/>
            </a:br>
            <a:endParaRPr lang="en-US" dirty="0"/>
          </a:p>
          <a:p>
            <a:pPr marL="571500" indent="-342900">
              <a:buFont typeface="Arial" panose="020B0604020202020204" pitchFamily="34" charset="0"/>
              <a:buChar char="•"/>
            </a:pPr>
            <a:r>
              <a:rPr lang="en-US" b="1" dirty="0"/>
              <a:t>Q&amp;A </a:t>
            </a:r>
            <a:r>
              <a:rPr lang="en-US" dirty="0"/>
              <a:t>on-line sessions –  Pan-London</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9989A-B575-FCFD-F861-CA59BD10A5E6}"/>
              </a:ext>
            </a:extLst>
          </p:cNvPr>
          <p:cNvSpPr>
            <a:spLocks noGrp="1"/>
          </p:cNvSpPr>
          <p:nvPr>
            <p:ph type="title"/>
          </p:nvPr>
        </p:nvSpPr>
        <p:spPr/>
        <p:txBody>
          <a:bodyPr/>
          <a:lstStyle/>
          <a:p>
            <a:r>
              <a:rPr lang="en-US"/>
              <a:t>Delivery options</a:t>
            </a:r>
          </a:p>
        </p:txBody>
      </p:sp>
      <p:sp>
        <p:nvSpPr>
          <p:cNvPr id="4" name="AutoShape 2" descr="https://ukc-powerpoint.officeapps.live.com/pods/GetClipboardImage.ashx?Id=c8efdb80-c370-49cb-a2e5-110ac93e24db&amp;DC=GUK5&amp;pkey=a0feaf22-46cb-4dbb-a38a-c3e2cf88c290&amp;wdwaccluster=GUK5"/>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ukc-powerpoint.officeapps.live.com/pods/GetClipboardImage.ashx?Id=c8efdb80-c370-49cb-a2e5-110ac93e24db&amp;DC=GUK5&amp;pkey=a0feaf22-46cb-4dbb-a38a-c3e2cf88c290&amp;wdwaccluster=GUK5"/>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https://ukc-powerpoint.officeapps.live.com/pods/GetClipboardImage.ashx?Id=c8efdb80-c370-49cb-a2e5-110ac93e24db&amp;DC=GUK5&amp;pkey=a0feaf22-46cb-4dbb-a38a-c3e2cf88c290&amp;wdwaccluster=GUK5"/>
          <p:cNvSpPr>
            <a:spLocks noChangeAspect="1" noChangeArrowheads="1"/>
          </p:cNvSpPr>
          <p:nvPr/>
        </p:nvSpPr>
        <p:spPr bwMode="auto">
          <a:xfrm>
            <a:off x="51752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755289752"/>
              </p:ext>
            </p:extLst>
          </p:nvPr>
        </p:nvGraphicFramePr>
        <p:xfrm>
          <a:off x="178403" y="1067815"/>
          <a:ext cx="8843677" cy="3565145"/>
        </p:xfrm>
        <a:graphic>
          <a:graphicData uri="http://schemas.openxmlformats.org/drawingml/2006/table">
            <a:tbl>
              <a:tblPr firstRow="1" firstCol="1" bandRow="1"/>
              <a:tblGrid>
                <a:gridCol w="4416544">
                  <a:extLst>
                    <a:ext uri="{9D8B030D-6E8A-4147-A177-3AD203B41FA5}">
                      <a16:colId xmlns:a16="http://schemas.microsoft.com/office/drawing/2014/main" val="2115125819"/>
                    </a:ext>
                  </a:extLst>
                </a:gridCol>
                <a:gridCol w="4427133">
                  <a:extLst>
                    <a:ext uri="{9D8B030D-6E8A-4147-A177-3AD203B41FA5}">
                      <a16:colId xmlns:a16="http://schemas.microsoft.com/office/drawing/2014/main" val="2706181595"/>
                    </a:ext>
                  </a:extLst>
                </a:gridCol>
              </a:tblGrid>
              <a:tr h="645371">
                <a:tc>
                  <a:txBody>
                    <a:bodyPr/>
                    <a:lstStyle/>
                    <a:p>
                      <a:pPr marL="0" marR="0" lvl="0" indent="0" algn="ctr" rtl="0">
                        <a:lnSpc>
                          <a:spcPct val="107000"/>
                        </a:lnSpc>
                        <a:spcBef>
                          <a:spcPts val="0"/>
                        </a:spcBef>
                        <a:spcAft>
                          <a:spcPts val="0"/>
                        </a:spcAft>
                        <a:buSzTx/>
                        <a:buFont typeface="Arial"/>
                        <a:buNone/>
                      </a:pPr>
                      <a:r>
                        <a:rPr lang="en-US" sz="1800" b="1">
                          <a:solidFill>
                            <a:srgbClr val="44546A"/>
                          </a:solidFill>
                          <a:effectLst/>
                          <a:latin typeface="Open Sans"/>
                          <a:ea typeface="Calibri"/>
                          <a:cs typeface="Times New Roman"/>
                        </a:rPr>
                        <a:t>‘Standard’ Option :  </a:t>
                      </a:r>
                      <a:br>
                        <a:rPr lang="en-US" sz="1800" b="1">
                          <a:solidFill>
                            <a:srgbClr val="44546A"/>
                          </a:solidFill>
                          <a:effectLst/>
                          <a:latin typeface="Open Sans"/>
                          <a:ea typeface="Calibri"/>
                          <a:cs typeface="Times New Roman"/>
                        </a:rPr>
                      </a:br>
                      <a:r>
                        <a:rPr lang="en-US" sz="1800" b="1">
                          <a:solidFill>
                            <a:srgbClr val="44546A"/>
                          </a:solidFill>
                          <a:effectLst/>
                          <a:latin typeface="Open Sans"/>
                          <a:ea typeface="Calibri"/>
                          <a:cs typeface="Times New Roman"/>
                        </a:rPr>
                        <a:t>Capacity building </a:t>
                      </a:r>
                      <a:r>
                        <a:rPr lang="en-US" sz="1800" b="1" baseline="0">
                          <a:solidFill>
                            <a:srgbClr val="44546A"/>
                          </a:solidFill>
                          <a:effectLst/>
                          <a:latin typeface="Open Sans"/>
                          <a:ea typeface="Calibri"/>
                          <a:cs typeface="Times New Roman"/>
                        </a:rPr>
                        <a:t>model</a:t>
                      </a:r>
                      <a:endParaRPr lang="en-US" sz="1800" b="1">
                        <a:solidFill>
                          <a:srgbClr val="44546A"/>
                        </a:solidFill>
                        <a:effectLst/>
                        <a:latin typeface="Open Sans"/>
                        <a:ea typeface="Calibri"/>
                        <a:cs typeface="Times New Roman"/>
                      </a:endParaRPr>
                    </a:p>
                  </a:txBody>
                  <a:tcPr marL="44124" marR="44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rtl="0">
                        <a:lnSpc>
                          <a:spcPct val="107000"/>
                        </a:lnSpc>
                        <a:spcBef>
                          <a:spcPts val="0"/>
                        </a:spcBef>
                        <a:spcAft>
                          <a:spcPts val="0"/>
                        </a:spcAft>
                        <a:buSzTx/>
                        <a:buFont typeface="Arial"/>
                        <a:buNone/>
                      </a:pPr>
                      <a:r>
                        <a:rPr lang="en-US" sz="1800" b="1">
                          <a:solidFill>
                            <a:srgbClr val="44546A"/>
                          </a:solidFill>
                          <a:effectLst/>
                          <a:latin typeface="Open Sans"/>
                          <a:ea typeface="Calibri"/>
                          <a:cs typeface="Times New Roman"/>
                        </a:rPr>
                        <a:t>'Extra support' Option: </a:t>
                      </a:r>
                      <a:br>
                        <a:rPr lang="en-US" sz="1800" b="1">
                          <a:solidFill>
                            <a:srgbClr val="44546A"/>
                          </a:solidFill>
                          <a:effectLst/>
                          <a:latin typeface="Open Sans"/>
                          <a:ea typeface="Calibri"/>
                          <a:cs typeface="Times New Roman"/>
                        </a:rPr>
                      </a:br>
                      <a:r>
                        <a:rPr lang="en-US" sz="1800" b="1">
                          <a:solidFill>
                            <a:srgbClr val="44546A"/>
                          </a:solidFill>
                          <a:effectLst/>
                          <a:latin typeface="Open Sans"/>
                          <a:ea typeface="Calibri"/>
                          <a:cs typeface="Times New Roman"/>
                        </a:rPr>
                        <a:t>Centralized model</a:t>
                      </a:r>
                    </a:p>
                    <a:p>
                      <a:pPr marL="0" marR="0" lvl="0" indent="0" algn="ctr">
                        <a:lnSpc>
                          <a:spcPct val="107000"/>
                        </a:lnSpc>
                        <a:spcBef>
                          <a:spcPts val="0"/>
                        </a:spcBef>
                        <a:spcAft>
                          <a:spcPts val="0"/>
                        </a:spcAft>
                        <a:buSzTx/>
                        <a:buFont typeface="Arial"/>
                        <a:buNone/>
                      </a:pPr>
                      <a:endParaRPr lang="en-US" sz="1800" b="1">
                        <a:solidFill>
                          <a:srgbClr val="44546A"/>
                        </a:solidFill>
                        <a:effectLst/>
                        <a:latin typeface="Open Sans"/>
                        <a:ea typeface="Calibri"/>
                        <a:cs typeface="Times New Roman"/>
                      </a:endParaRPr>
                    </a:p>
                  </a:txBody>
                  <a:tcPr marL="44124" marR="44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950044"/>
                  </a:ext>
                </a:extLst>
              </a:tr>
              <a:tr h="2684654">
                <a:tc>
                  <a:txBody>
                    <a:bodyPr/>
                    <a:lstStyle/>
                    <a:p>
                      <a:pPr marL="0" marR="0" lvl="0" indent="0" algn="l" defTabSz="914400" rtl="0">
                        <a:lnSpc>
                          <a:spcPct val="107000"/>
                        </a:lnSpc>
                        <a:spcBef>
                          <a:spcPts val="0"/>
                        </a:spcBef>
                        <a:spcAft>
                          <a:spcPts val="600"/>
                        </a:spcAft>
                        <a:buClr>
                          <a:srgbClr val="000000"/>
                        </a:buClr>
                        <a:buSzTx/>
                        <a:buFont typeface="Arial" panose="020B0604020202020204" pitchFamily="34" charset="0"/>
                        <a:buNone/>
                        <a:tabLst/>
                        <a:defRPr/>
                      </a:pPr>
                      <a:endParaRPr lang="en-US" sz="1600" b="0" dirty="0">
                        <a:solidFill>
                          <a:srgbClr val="44546A"/>
                        </a:solidFill>
                        <a:effectLst/>
                        <a:latin typeface="Open Sans"/>
                        <a:ea typeface="Calibri"/>
                        <a:cs typeface="Times New Roman"/>
                      </a:endParaRPr>
                    </a:p>
                    <a:p>
                      <a:pPr marL="0" marR="0" lvl="0" indent="0" algn="l" defTabSz="914400" rtl="0">
                        <a:lnSpc>
                          <a:spcPct val="107000"/>
                        </a:lnSpc>
                        <a:spcBef>
                          <a:spcPts val="0"/>
                        </a:spcBef>
                        <a:spcAft>
                          <a:spcPts val="600"/>
                        </a:spcAft>
                        <a:buClr>
                          <a:srgbClr val="000000"/>
                        </a:buClr>
                        <a:buSzTx/>
                        <a:buFont typeface="Arial" panose="020B0604020202020204" pitchFamily="34" charset="0"/>
                        <a:buNone/>
                        <a:tabLst/>
                        <a:defRPr/>
                      </a:pPr>
                      <a:endParaRPr lang="en-US" sz="1600" b="0" dirty="0">
                        <a:solidFill>
                          <a:srgbClr val="44546A"/>
                        </a:solidFill>
                        <a:effectLst/>
                        <a:latin typeface="Open Sans"/>
                        <a:ea typeface="Calibri"/>
                        <a:cs typeface="Times New Roman"/>
                      </a:endParaRPr>
                    </a:p>
                    <a:p>
                      <a:pPr marL="285750" marR="0" lvl="0" indent="-285750" algn="l" rtl="0">
                        <a:lnSpc>
                          <a:spcPct val="107000"/>
                        </a:lnSpc>
                        <a:spcBef>
                          <a:spcPts val="0"/>
                        </a:spcBef>
                        <a:spcAft>
                          <a:spcPts val="600"/>
                        </a:spcAft>
                        <a:buClr>
                          <a:srgbClr val="000000"/>
                        </a:buClr>
                        <a:buSzTx/>
                        <a:buFont typeface="Arial" panose="020B0604020202020204" pitchFamily="34" charset="0"/>
                        <a:buChar char="•"/>
                      </a:pPr>
                      <a:r>
                        <a:rPr lang="en-US" sz="1600" b="0" dirty="0">
                          <a:solidFill>
                            <a:srgbClr val="44546A"/>
                          </a:solidFill>
                          <a:effectLst/>
                          <a:latin typeface="Open Sans"/>
                          <a:ea typeface="Calibri"/>
                          <a:cs typeface="Times New Roman"/>
                        </a:rPr>
                        <a:t>CAW delivers training for trainers</a:t>
                      </a:r>
                    </a:p>
                    <a:p>
                      <a:pPr marL="0" marR="0" lvl="0" indent="0" algn="l" rtl="0">
                        <a:lnSpc>
                          <a:spcPct val="107000"/>
                        </a:lnSpc>
                        <a:spcBef>
                          <a:spcPts val="0"/>
                        </a:spcBef>
                        <a:spcAft>
                          <a:spcPts val="600"/>
                        </a:spcAft>
                        <a:buClr>
                          <a:srgbClr val="000000"/>
                        </a:buClr>
                        <a:buSzTx/>
                        <a:buFont typeface="Arial" panose="020B0604020202020204" pitchFamily="34" charset="0"/>
                        <a:buNone/>
                      </a:pPr>
                      <a:endParaRPr lang="en-US" sz="1600" b="0" dirty="0">
                        <a:solidFill>
                          <a:srgbClr val="44546A"/>
                        </a:solidFill>
                        <a:effectLst/>
                        <a:latin typeface="Open Sans"/>
                        <a:ea typeface="Calibri"/>
                        <a:cs typeface="Times New Roman"/>
                      </a:endParaRPr>
                    </a:p>
                    <a:p>
                      <a:pPr marL="342900" lvl="0" indent="-342900">
                        <a:lnSpc>
                          <a:spcPct val="107000"/>
                        </a:lnSpc>
                        <a:spcAft>
                          <a:spcPts val="600"/>
                        </a:spcAft>
                        <a:buFont typeface="Arial" panose="020B0604020202020204" pitchFamily="34" charset="0"/>
                        <a:buChar char="●"/>
                      </a:pPr>
                      <a:r>
                        <a:rPr lang="en-US" sz="1600" b="0" dirty="0">
                          <a:solidFill>
                            <a:srgbClr val="44546A"/>
                          </a:solidFill>
                          <a:effectLst/>
                          <a:latin typeface="Open Sans"/>
                          <a:ea typeface="Calibri"/>
                          <a:cs typeface="Times New Roman"/>
                        </a:rPr>
                        <a:t>Local LCAs deliver the training in their areas</a:t>
                      </a:r>
                    </a:p>
                    <a:p>
                      <a:pPr marL="342900" lvl="0" indent="-342900">
                        <a:lnSpc>
                          <a:spcPct val="107000"/>
                        </a:lnSpc>
                        <a:spcAft>
                          <a:spcPts val="600"/>
                        </a:spcAft>
                        <a:buFont typeface="Arial" panose="020B0604020202020204" pitchFamily="34" charset="0"/>
                        <a:buChar char="●"/>
                      </a:pPr>
                      <a:endParaRPr lang="en-US" sz="1600" b="0" dirty="0">
                        <a:solidFill>
                          <a:srgbClr val="44546A"/>
                        </a:solidFill>
                        <a:effectLst/>
                        <a:latin typeface="Open Sans"/>
                        <a:ea typeface="Calibri"/>
                        <a:cs typeface="Times New Roman"/>
                      </a:endParaRPr>
                    </a:p>
                  </a:txBody>
                  <a:tcPr marL="44124" marR="44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7000"/>
                        </a:lnSpc>
                        <a:spcBef>
                          <a:spcPts val="0"/>
                        </a:spcBef>
                        <a:spcAft>
                          <a:spcPts val="600"/>
                        </a:spcAft>
                        <a:buClr>
                          <a:srgbClr val="000000"/>
                        </a:buClr>
                        <a:buSzTx/>
                        <a:buFont typeface="Arial" panose="020B0604020202020204" pitchFamily="34" charset="0"/>
                        <a:buChar char="●"/>
                        <a:tabLst/>
                        <a:defRPr/>
                      </a:pPr>
                      <a:r>
                        <a:rPr lang="en-US" sz="1600" b="0" dirty="0">
                          <a:solidFill>
                            <a:srgbClr val="44546A"/>
                          </a:solidFill>
                          <a:effectLst/>
                          <a:latin typeface="Open Sans"/>
                          <a:ea typeface="Calibri"/>
                          <a:cs typeface="Times New Roman"/>
                        </a:rPr>
                        <a:t>LCA has no resources</a:t>
                      </a:r>
                      <a:r>
                        <a:rPr lang="en-US" sz="1600" b="0" baseline="0" dirty="0">
                          <a:solidFill>
                            <a:srgbClr val="44546A"/>
                          </a:solidFill>
                          <a:effectLst/>
                          <a:latin typeface="Open Sans"/>
                          <a:ea typeface="Calibri"/>
                          <a:cs typeface="Times New Roman"/>
                        </a:rPr>
                        <a:t> to deliver the training</a:t>
                      </a:r>
                      <a:endParaRPr lang="en-US" sz="1600" b="0" dirty="0">
                        <a:solidFill>
                          <a:srgbClr val="44546A"/>
                        </a:solidFill>
                        <a:effectLst/>
                        <a:latin typeface="Open Sans"/>
                        <a:ea typeface="Calibri"/>
                        <a:cs typeface="Times New Roman"/>
                      </a:endParaRPr>
                    </a:p>
                    <a:p>
                      <a:pPr marL="0" lvl="0" indent="0">
                        <a:lnSpc>
                          <a:spcPct val="107000"/>
                        </a:lnSpc>
                        <a:spcAft>
                          <a:spcPts val="600"/>
                        </a:spcAft>
                        <a:buFont typeface="Arial" panose="020B0604020202020204" pitchFamily="34" charset="0"/>
                        <a:buNone/>
                      </a:pPr>
                      <a:endParaRPr lang="en-US" sz="1600" b="0" dirty="0">
                        <a:solidFill>
                          <a:srgbClr val="44546A"/>
                        </a:solidFill>
                        <a:effectLst/>
                        <a:latin typeface="Open Sans"/>
                        <a:ea typeface="Calibri"/>
                        <a:cs typeface="Times New Roman"/>
                      </a:endParaRPr>
                    </a:p>
                    <a:p>
                      <a:pPr marL="342900" lvl="0" indent="-342900">
                        <a:lnSpc>
                          <a:spcPct val="107000"/>
                        </a:lnSpc>
                        <a:spcAft>
                          <a:spcPts val="600"/>
                        </a:spcAft>
                        <a:buFont typeface="Arial" panose="020B0604020202020204" pitchFamily="34" charset="0"/>
                        <a:buChar char="●"/>
                      </a:pPr>
                      <a:r>
                        <a:rPr lang="en-US" sz="1600" b="0" dirty="0">
                          <a:solidFill>
                            <a:srgbClr val="44546A"/>
                          </a:solidFill>
                          <a:effectLst/>
                          <a:latin typeface="Open Sans"/>
                          <a:ea typeface="Calibri"/>
                          <a:cs typeface="Times New Roman"/>
                        </a:rPr>
                        <a:t>LCAs work with a CAW trainer to add local information to the AFA course</a:t>
                      </a:r>
                      <a:endParaRPr lang="en-GB" sz="1600" b="0" dirty="0">
                        <a:effectLst/>
                        <a:latin typeface="Calibri"/>
                        <a:ea typeface="Calibri"/>
                        <a:cs typeface="Times New Roman"/>
                      </a:endParaRPr>
                    </a:p>
                    <a:p>
                      <a:pPr marL="342900" marR="0" lvl="0" indent="-342900" algn="l" defTabSz="914400" rtl="0" eaLnBrk="1" fontAlgn="auto" latinLnBrk="0" hangingPunct="1">
                        <a:lnSpc>
                          <a:spcPct val="107000"/>
                        </a:lnSpc>
                        <a:spcBef>
                          <a:spcPts val="0"/>
                        </a:spcBef>
                        <a:spcAft>
                          <a:spcPts val="600"/>
                        </a:spcAft>
                        <a:buClr>
                          <a:srgbClr val="000000"/>
                        </a:buClr>
                        <a:buSzTx/>
                        <a:buFont typeface="Arial" panose="020B0604020202020204" pitchFamily="34" charset="0"/>
                        <a:buChar char="●"/>
                        <a:tabLst/>
                        <a:defRPr/>
                      </a:pPr>
                      <a:endParaRPr lang="en-US" sz="1600" b="0" dirty="0">
                        <a:solidFill>
                          <a:srgbClr val="44546A"/>
                        </a:solidFill>
                        <a:effectLst/>
                        <a:latin typeface="Open Sans"/>
                        <a:ea typeface="Calibri"/>
                        <a:cs typeface="Times New Roman"/>
                      </a:endParaRPr>
                    </a:p>
                    <a:p>
                      <a:pPr marL="342900" marR="0" lvl="0" indent="-342900" algn="l" defTabSz="914400" rtl="0" eaLnBrk="1" fontAlgn="auto" latinLnBrk="0" hangingPunct="1">
                        <a:lnSpc>
                          <a:spcPct val="107000"/>
                        </a:lnSpc>
                        <a:spcBef>
                          <a:spcPts val="0"/>
                        </a:spcBef>
                        <a:spcAft>
                          <a:spcPts val="600"/>
                        </a:spcAft>
                        <a:buClr>
                          <a:srgbClr val="000000"/>
                        </a:buClr>
                        <a:buSzTx/>
                        <a:buFont typeface="Arial" panose="020B0604020202020204" pitchFamily="34" charset="0"/>
                        <a:buChar char="●"/>
                        <a:tabLst/>
                        <a:defRPr/>
                      </a:pPr>
                      <a:r>
                        <a:rPr lang="en-US" sz="1600" b="0" dirty="0">
                          <a:solidFill>
                            <a:srgbClr val="44546A"/>
                          </a:solidFill>
                          <a:effectLst/>
                          <a:latin typeface="Open Sans"/>
                          <a:ea typeface="Calibri"/>
                          <a:cs typeface="Times New Roman"/>
                        </a:rPr>
                        <a:t>CAW trainer delivers the</a:t>
                      </a:r>
                      <a:r>
                        <a:rPr lang="en-US" sz="1600" b="0" baseline="0" dirty="0">
                          <a:solidFill>
                            <a:srgbClr val="44546A"/>
                          </a:solidFill>
                          <a:effectLst/>
                          <a:latin typeface="Open Sans"/>
                          <a:ea typeface="Calibri"/>
                          <a:cs typeface="Times New Roman"/>
                        </a:rPr>
                        <a:t> </a:t>
                      </a:r>
                      <a:r>
                        <a:rPr lang="en-US" sz="1600" b="0" dirty="0">
                          <a:solidFill>
                            <a:srgbClr val="44546A"/>
                          </a:solidFill>
                          <a:effectLst/>
                          <a:latin typeface="Open Sans"/>
                          <a:ea typeface="Calibri"/>
                          <a:cs typeface="Times New Roman"/>
                        </a:rPr>
                        <a:t>training,</a:t>
                      </a:r>
                      <a:br>
                        <a:rPr lang="en-US" sz="1600" b="0" dirty="0">
                          <a:solidFill>
                            <a:srgbClr val="44546A"/>
                          </a:solidFill>
                          <a:effectLst/>
                          <a:latin typeface="Open Sans"/>
                          <a:ea typeface="Calibri"/>
                          <a:cs typeface="Times New Roman"/>
                        </a:rPr>
                      </a:br>
                      <a:r>
                        <a:rPr lang="en-US" sz="1600" b="0" dirty="0">
                          <a:solidFill>
                            <a:srgbClr val="44546A"/>
                          </a:solidFill>
                          <a:effectLst/>
                          <a:latin typeface="Open Sans"/>
                          <a:ea typeface="Calibri"/>
                          <a:cs typeface="Times New Roman"/>
                        </a:rPr>
                        <a:t>supported by LCA</a:t>
                      </a:r>
                      <a:endParaRPr lang="en-GB" sz="1600" b="0" dirty="0">
                        <a:effectLst/>
                        <a:latin typeface="Calibri"/>
                        <a:ea typeface="Calibri"/>
                        <a:cs typeface="Times New Roman"/>
                      </a:endParaRPr>
                    </a:p>
                  </a:txBody>
                  <a:tcPr marL="44124" marR="44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4986813"/>
                  </a:ext>
                </a:extLst>
              </a:tr>
            </a:tbl>
          </a:graphicData>
        </a:graphic>
      </p:graphicFrame>
    </p:spTree>
    <p:extLst>
      <p:ext uri="{BB962C8B-B14F-4D97-AF65-F5344CB8AC3E}">
        <p14:creationId xmlns:p14="http://schemas.microsoft.com/office/powerpoint/2010/main" val="2294323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B56B-5652-BC8B-BBBE-7B157578279D}"/>
              </a:ext>
            </a:extLst>
          </p:cNvPr>
          <p:cNvSpPr>
            <a:spLocks noGrp="1"/>
          </p:cNvSpPr>
          <p:nvPr>
            <p:ph type="title"/>
          </p:nvPr>
        </p:nvSpPr>
        <p:spPr/>
        <p:txBody>
          <a:bodyPr/>
          <a:lstStyle/>
          <a:p>
            <a:r>
              <a:rPr lang="en-GB"/>
              <a:t>What Advice First Aid can achieve   </a:t>
            </a:r>
          </a:p>
        </p:txBody>
      </p:sp>
      <p:sp>
        <p:nvSpPr>
          <p:cNvPr id="3" name="Text Placeholder 2">
            <a:extLst>
              <a:ext uri="{FF2B5EF4-FFF2-40B4-BE49-F238E27FC236}">
                <a16:creationId xmlns:a16="http://schemas.microsoft.com/office/drawing/2014/main" id="{D4C74944-F241-641F-E25C-FCD09A85FB46}"/>
              </a:ext>
            </a:extLst>
          </p:cNvPr>
          <p:cNvSpPr>
            <a:spLocks noGrp="1"/>
          </p:cNvSpPr>
          <p:nvPr>
            <p:ph type="body" idx="1"/>
          </p:nvPr>
        </p:nvSpPr>
        <p:spPr>
          <a:xfrm>
            <a:off x="214312" y="1095702"/>
            <a:ext cx="8704200" cy="3879900"/>
          </a:xfrm>
        </p:spPr>
        <p:txBody>
          <a:bodyPr/>
          <a:lstStyle/>
          <a:p>
            <a:r>
              <a:rPr lang="en-GB" sz="1600" dirty="0">
                <a:latin typeface="Arial"/>
                <a:cs typeface="Arial"/>
              </a:rPr>
              <a:t>Internal survey told us the benefits of Advice First Aid for delivery organisations include: </a:t>
            </a:r>
          </a:p>
          <a:p>
            <a:endParaRPr lang="en-GB" sz="1600" dirty="0">
              <a:latin typeface="Arial"/>
              <a:cs typeface="Arial"/>
            </a:endParaRPr>
          </a:p>
          <a:p>
            <a:pPr marL="285750" indent="-285750">
              <a:buFont typeface="Arial" panose="020B0604020202020204" pitchFamily="34" charset="0"/>
              <a:buChar char="•"/>
            </a:pPr>
            <a:r>
              <a:rPr lang="en-US" sz="1600" dirty="0">
                <a:latin typeface="Arial"/>
                <a:cs typeface="Arial"/>
              </a:rPr>
              <a:t>Building networks with community partners and increasing capacity to support local people </a:t>
            </a:r>
            <a:endParaRPr lang="en-GB" sz="1600" dirty="0">
              <a:latin typeface="Arial"/>
              <a:cs typeface="Arial"/>
            </a:endParaRPr>
          </a:p>
          <a:p>
            <a:pPr marL="285750" indent="-285750">
              <a:buFont typeface="Arial" panose="020B0604020202020204" pitchFamily="34" charset="0"/>
              <a:buChar char="•"/>
            </a:pPr>
            <a:r>
              <a:rPr lang="en-US" sz="1600" dirty="0">
                <a:latin typeface="Arial"/>
                <a:cs typeface="Arial"/>
              </a:rPr>
              <a:t>Increasing local understanding of your services (and service limitations) </a:t>
            </a:r>
            <a:endParaRPr lang="en-GB" sz="1600" dirty="0">
              <a:latin typeface="Arial"/>
              <a:cs typeface="Arial"/>
            </a:endParaRPr>
          </a:p>
          <a:p>
            <a:pPr marL="285750" indent="-285750">
              <a:buFont typeface="Arial" panose="020B0604020202020204" pitchFamily="34" charset="0"/>
              <a:buChar char="•"/>
            </a:pPr>
            <a:r>
              <a:rPr lang="en-US" sz="1600" dirty="0">
                <a:latin typeface="Arial"/>
                <a:cs typeface="Arial"/>
              </a:rPr>
              <a:t>Helping community partners identify when to refer to Citizens Advice and when to refer elsewhere </a:t>
            </a:r>
            <a:endParaRPr lang="en-GB" sz="1600" dirty="0">
              <a:latin typeface="Arial"/>
              <a:cs typeface="Arial"/>
            </a:endParaRPr>
          </a:p>
          <a:p>
            <a:pPr marL="285750" indent="-285750">
              <a:buFont typeface="Arial" panose="020B0604020202020204" pitchFamily="34" charset="0"/>
              <a:buChar char="•"/>
            </a:pPr>
            <a:r>
              <a:rPr lang="en-US" sz="1600" dirty="0">
                <a:latin typeface="Arial"/>
                <a:cs typeface="Arial"/>
              </a:rPr>
              <a:t>Enabling community partners to share information from the Citizens Advice website with their visitors </a:t>
            </a:r>
          </a:p>
          <a:p>
            <a:pPr marL="285750" indent="-285750">
              <a:buFont typeface="Arial" panose="020B0604020202020204" pitchFamily="34" charset="0"/>
              <a:buChar char="•"/>
            </a:pPr>
            <a:r>
              <a:rPr lang="en-US" sz="1600" dirty="0">
                <a:latin typeface="Arial"/>
                <a:cs typeface="Arial"/>
              </a:rPr>
              <a:t>Empowering community partners to provide information and help to their visitors when referral for advice is not needed </a:t>
            </a:r>
          </a:p>
          <a:p>
            <a:pPr marL="285750" indent="-285750">
              <a:buFont typeface="Arial" panose="020B0604020202020204" pitchFamily="34" charset="0"/>
              <a:buChar char="•"/>
            </a:pPr>
            <a:r>
              <a:rPr lang="en-US" sz="1600" dirty="0">
                <a:latin typeface="Arial"/>
                <a:cs typeface="Arial"/>
              </a:rPr>
              <a:t>Sharing information about local sources of information and advice </a:t>
            </a:r>
            <a:endParaRPr lang="en-GB" sz="1600" dirty="0">
              <a:latin typeface="Arial"/>
              <a:cs typeface="Arial"/>
            </a:endParaRPr>
          </a:p>
          <a:p>
            <a:pPr marL="285750" indent="-285750">
              <a:buFont typeface="Arial" panose="020B0604020202020204" pitchFamily="34" charset="0"/>
              <a:buChar char="•"/>
            </a:pPr>
            <a:r>
              <a:rPr lang="en-US" sz="1600" dirty="0">
                <a:latin typeface="Arial"/>
                <a:cs typeface="Arial"/>
              </a:rPr>
              <a:t>Putting commitments to equity, diversity and inclusion into practice </a:t>
            </a:r>
            <a:endParaRPr lang="en-GB" sz="1600" dirty="0">
              <a:latin typeface="Arial"/>
              <a:cs typeface="Arial"/>
            </a:endParaRPr>
          </a:p>
          <a:p>
            <a:pPr marL="285750" indent="-285750">
              <a:buFont typeface="Arial" panose="020B0604020202020204" pitchFamily="34" charset="0"/>
              <a:buChar char="•"/>
            </a:pPr>
            <a:r>
              <a:rPr lang="en-US" sz="1600" dirty="0">
                <a:latin typeface="Arial"/>
                <a:cs typeface="Arial"/>
              </a:rPr>
              <a:t>Demonstrating capacity building work in your community </a:t>
            </a:r>
            <a:endParaRPr lang="en-GB" sz="1600" dirty="0">
              <a:latin typeface="Arial"/>
              <a:cs typeface="Arial"/>
            </a:endParaRPr>
          </a:p>
          <a:p>
            <a:pPr indent="0"/>
            <a:endParaRPr lang="en-GB" sz="1600" dirty="0">
              <a:latin typeface="Arial"/>
              <a:cs typeface="Arial"/>
            </a:endParaRPr>
          </a:p>
          <a:p>
            <a:endParaRPr lang="en-US" sz="1600" dirty="0">
              <a:latin typeface="Arial"/>
              <a:cs typeface="Arial"/>
            </a:endParaRPr>
          </a:p>
        </p:txBody>
      </p:sp>
    </p:spTree>
    <p:extLst>
      <p:ext uri="{BB962C8B-B14F-4D97-AF65-F5344CB8AC3E}">
        <p14:creationId xmlns:p14="http://schemas.microsoft.com/office/powerpoint/2010/main" val="3196927267"/>
      </p:ext>
    </p:extLst>
  </p:cSld>
  <p:clrMapOvr>
    <a:masterClrMapping/>
  </p:clrMapOvr>
</p:sld>
</file>

<file path=ppt/theme/theme1.xml><?xml version="1.0" encoding="utf-8"?>
<a:theme xmlns:a="http://schemas.openxmlformats.org/drawingml/2006/main" name="1_Cover slides">
  <a:themeElements>
    <a:clrScheme name="Citizens Advice">
      <a:dk1>
        <a:srgbClr val="183E70"/>
      </a:dk1>
      <a:lt1>
        <a:srgbClr val="FFFFFF"/>
      </a:lt1>
      <a:dk2>
        <a:srgbClr val="183E70"/>
      </a:dk2>
      <a:lt2>
        <a:srgbClr val="F0A756"/>
      </a:lt2>
      <a:accent1>
        <a:srgbClr val="3C3249"/>
      </a:accent1>
      <a:accent2>
        <a:srgbClr val="90C893"/>
      </a:accent2>
      <a:accent3>
        <a:srgbClr val="094755"/>
      </a:accent3>
      <a:accent4>
        <a:srgbClr val="F3BFA4"/>
      </a:accent4>
      <a:accent5>
        <a:srgbClr val="00694C"/>
      </a:accent5>
      <a:accent6>
        <a:srgbClr val="AFA8C6"/>
      </a:accent6>
      <a:hlink>
        <a:srgbClr val="0000FF"/>
      </a:hlink>
      <a:folHlink>
        <a:srgbClr val="C1C1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slides">
  <a:themeElements>
    <a:clrScheme name="Citizens Advice">
      <a:dk1>
        <a:srgbClr val="183E70"/>
      </a:dk1>
      <a:lt1>
        <a:srgbClr val="FFFFFF"/>
      </a:lt1>
      <a:dk2>
        <a:srgbClr val="183E70"/>
      </a:dk2>
      <a:lt2>
        <a:srgbClr val="F0A756"/>
      </a:lt2>
      <a:accent1>
        <a:srgbClr val="3C3249"/>
      </a:accent1>
      <a:accent2>
        <a:srgbClr val="90C893"/>
      </a:accent2>
      <a:accent3>
        <a:srgbClr val="094755"/>
      </a:accent3>
      <a:accent4>
        <a:srgbClr val="F3BFA4"/>
      </a:accent4>
      <a:accent5>
        <a:srgbClr val="00694C"/>
      </a:accent5>
      <a:accent6>
        <a:srgbClr val="AFA8C6"/>
      </a:accent6>
      <a:hlink>
        <a:srgbClr val="0000FF"/>
      </a:hlink>
      <a:folHlink>
        <a:srgbClr val="C1C1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nd slides">
  <a:themeElements>
    <a:clrScheme name="Citizens Advice">
      <a:dk1>
        <a:srgbClr val="183E70"/>
      </a:dk1>
      <a:lt1>
        <a:srgbClr val="FFFFFF"/>
      </a:lt1>
      <a:dk2>
        <a:srgbClr val="183E70"/>
      </a:dk2>
      <a:lt2>
        <a:srgbClr val="F0A756"/>
      </a:lt2>
      <a:accent1>
        <a:srgbClr val="3C3249"/>
      </a:accent1>
      <a:accent2>
        <a:srgbClr val="90C893"/>
      </a:accent2>
      <a:accent3>
        <a:srgbClr val="094755"/>
      </a:accent3>
      <a:accent4>
        <a:srgbClr val="F3BFA4"/>
      </a:accent4>
      <a:accent5>
        <a:srgbClr val="00694C"/>
      </a:accent5>
      <a:accent6>
        <a:srgbClr val="AFA8C6"/>
      </a:accent6>
      <a:hlink>
        <a:srgbClr val="0000FF"/>
      </a:hlink>
      <a:folHlink>
        <a:srgbClr val="C1C1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a3217b7-54d1-4729-9f29-79051f971f85" xsi:nil="true"/>
    <lcf76f155ced4ddcb4097134ff3c332f xmlns="1262ff01-654c-440a-8fc0-a92151655632">
      <Terms xmlns="http://schemas.microsoft.com/office/infopath/2007/PartnerControls"/>
    </lcf76f155ced4ddcb4097134ff3c332f>
    <_Flow_SignoffStatus xmlns="1262ff01-654c-440a-8fc0-a9215165563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E7931CBFD98774193548D16A7B50955" ma:contentTypeVersion="19" ma:contentTypeDescription="Create a new document." ma:contentTypeScope="" ma:versionID="222d56c119a3aff11e0962e098225dd2">
  <xsd:schema xmlns:xsd="http://www.w3.org/2001/XMLSchema" xmlns:xs="http://www.w3.org/2001/XMLSchema" xmlns:p="http://schemas.microsoft.com/office/2006/metadata/properties" xmlns:ns2="1262ff01-654c-440a-8fc0-a92151655632" xmlns:ns3="fa3217b7-54d1-4729-9f29-79051f971f85" targetNamespace="http://schemas.microsoft.com/office/2006/metadata/properties" ma:root="true" ma:fieldsID="8a5a1ed2692672aeca101b840c491a88" ns2:_="" ns3:_="">
    <xsd:import namespace="1262ff01-654c-440a-8fc0-a92151655632"/>
    <xsd:import namespace="fa3217b7-54d1-4729-9f29-79051f971f8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_Flow_SignoffStatu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62ff01-654c-440a-8fc0-a921516556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_Flow_SignoffStatus" ma:index="20" nillable="true" ma:displayName="Sign-off status" ma:internalName="Sign_x002d_off_x0020_status">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3cccb91-e698-4839-84d0-dd710aa632fe"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3217b7-54d1-4729-9f29-79051f971f8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92697b-0fbf-46e9-9337-ece848855a29}" ma:internalName="TaxCatchAll" ma:showField="CatchAllData" ma:web="fa3217b7-54d1-4729-9f29-79051f971f8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D84DF6-EA9C-4059-91C3-49FD785B97B0}">
  <ds:schemaRefs>
    <ds:schemaRef ds:uri="http://schemas.microsoft.com/sharepoint/v3/contenttype/forms"/>
  </ds:schemaRefs>
</ds:datastoreItem>
</file>

<file path=customXml/itemProps2.xml><?xml version="1.0" encoding="utf-8"?>
<ds:datastoreItem xmlns:ds="http://schemas.openxmlformats.org/officeDocument/2006/customXml" ds:itemID="{2BE52D36-887A-46D6-9F45-3BA926890087}">
  <ds:schemaRefs>
    <ds:schemaRef ds:uri="http://purl.org/dc/terms/"/>
    <ds:schemaRef ds:uri="http://schemas.openxmlformats.org/package/2006/metadata/core-properties"/>
    <ds:schemaRef ds:uri="http://purl.org/dc/dcmitype/"/>
    <ds:schemaRef ds:uri="fa3217b7-54d1-4729-9f29-79051f971f85"/>
    <ds:schemaRef ds:uri="http://purl.org/dc/elements/1.1/"/>
    <ds:schemaRef ds:uri="http://schemas.microsoft.com/office/2006/metadata/properties"/>
    <ds:schemaRef ds:uri="http://schemas.microsoft.com/office/2006/documentManagement/types"/>
    <ds:schemaRef ds:uri="http://schemas.microsoft.com/office/infopath/2007/PartnerControls"/>
    <ds:schemaRef ds:uri="1262ff01-654c-440a-8fc0-a92151655632"/>
    <ds:schemaRef ds:uri="http://www.w3.org/XML/1998/namespace"/>
  </ds:schemaRefs>
</ds:datastoreItem>
</file>

<file path=customXml/itemProps3.xml><?xml version="1.0" encoding="utf-8"?>
<ds:datastoreItem xmlns:ds="http://schemas.openxmlformats.org/officeDocument/2006/customXml" ds:itemID="{45FE3567-3321-4136-A1FF-11C449E790E5}">
  <ds:schemaRefs>
    <ds:schemaRef ds:uri="1262ff01-654c-440a-8fc0-a92151655632"/>
    <ds:schemaRef ds:uri="fa3217b7-54d1-4729-9f29-79051f971f8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1321</Words>
  <Application>Microsoft Office PowerPoint</Application>
  <PresentationFormat>On-screen Show (16:9)</PresentationFormat>
  <Paragraphs>173</Paragraphs>
  <Slides>17</Slides>
  <Notes>14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Open Sans</vt:lpstr>
      <vt:lpstr>Calibri</vt:lpstr>
      <vt:lpstr>Arial</vt:lpstr>
      <vt:lpstr>Arial,Sans-Serif</vt:lpstr>
      <vt:lpstr>1_Cover slides</vt:lpstr>
      <vt:lpstr>Content slides</vt:lpstr>
      <vt:lpstr>1_End slides</vt:lpstr>
      <vt:lpstr>Advice First Aid Plans for Y2 and Q&amp;A   </vt:lpstr>
      <vt:lpstr>Background</vt:lpstr>
      <vt:lpstr>Citizens Advice London - investing in partnerships</vt:lpstr>
      <vt:lpstr>What we want to do</vt:lpstr>
      <vt:lpstr>What is Advice First Aid (AFA) training? </vt:lpstr>
      <vt:lpstr>AFA Year 1 Delivery </vt:lpstr>
      <vt:lpstr>Year 2 AFA program</vt:lpstr>
      <vt:lpstr>Delivery options</vt:lpstr>
      <vt:lpstr>What Advice First Aid can achieve   </vt:lpstr>
      <vt:lpstr>Learning 1 – Support required in different Key Areas</vt:lpstr>
      <vt:lpstr>Learning 2 - Benefits of capacity-building option</vt:lpstr>
      <vt:lpstr>Learning 3 – Managing Capacity</vt:lpstr>
      <vt:lpstr>Learning 4 – Community engagement</vt:lpstr>
      <vt:lpstr>AFA Impact on delivery partners</vt:lpstr>
      <vt:lpstr>AFA impact on community partners</vt:lpstr>
      <vt:lpstr>Q&amp;A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your heading here]</dc:title>
  <dc:creator>Mary-Ann Foxwell</dc:creator>
  <cp:lastModifiedBy>James Sandbach</cp:lastModifiedBy>
  <cp:revision>76</cp:revision>
  <dcterms:modified xsi:type="dcterms:W3CDTF">2024-03-21T11:54:30Z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0x0101001E7931CBFD98774193548D16A7B50955</vt:lpwstr>
  </property>
  <property fmtid="{D5CDD505-2E9C-101B-9397-08002B2CF9AE}" pid="3" name="MediaServiceImageTags">
    <vt:lpwstr/>
  </property>
</Properties>
</file>