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59" r:id="rId5"/>
    <p:sldMasterId id="2147483661" r:id="rId6"/>
    <p:sldMasterId id="2147483662" r:id="rId7"/>
    <p:sldMasterId id="2147483663" r:id="rId8"/>
    <p:sldMasterId id="2147483664" r:id="rId9"/>
    <p:sldMasterId id="2147483665" r:id="rId10"/>
    <p:sldMasterId id="2147483666" r:id="rId11"/>
    <p:sldMasterId id="2147483667" r:id="rId12"/>
    <p:sldMasterId id="2147483668" r:id="rId13"/>
  </p:sldMasterIdLst>
  <p:notesMasterIdLst>
    <p:notesMasterId r:id="rId35"/>
  </p:notesMasterIdLst>
  <p:sldIdLst>
    <p:sldId id="268" r:id="rId14"/>
    <p:sldId id="258" r:id="rId15"/>
    <p:sldId id="265" r:id="rId16"/>
    <p:sldId id="286" r:id="rId17"/>
    <p:sldId id="283" r:id="rId18"/>
    <p:sldId id="287" r:id="rId19"/>
    <p:sldId id="284" r:id="rId20"/>
    <p:sldId id="288" r:id="rId21"/>
    <p:sldId id="266" r:id="rId22"/>
    <p:sldId id="273" r:id="rId23"/>
    <p:sldId id="281" r:id="rId24"/>
    <p:sldId id="282" r:id="rId25"/>
    <p:sldId id="264" r:id="rId26"/>
    <p:sldId id="289" r:id="rId27"/>
    <p:sldId id="261" r:id="rId28"/>
    <p:sldId id="274" r:id="rId29"/>
    <p:sldId id="277" r:id="rId30"/>
    <p:sldId id="275" r:id="rId31"/>
    <p:sldId id="278" r:id="rId32"/>
    <p:sldId id="290" r:id="rId33"/>
    <p:sldId id="279"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0027C-0591-4B6E-A60F-C542A29ED0DF}" v="141" dt="2022-03-14T11:15:43.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310" autoAdjust="0"/>
  </p:normalViewPr>
  <p:slideViewPr>
    <p:cSldViewPr snapToGrid="0">
      <p:cViewPr varScale="1">
        <p:scale>
          <a:sx n="141" d="100"/>
          <a:sy n="141" d="100"/>
        </p:scale>
        <p:origin x="2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4.fntdata"/><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font" Target="fonts/font1.fntdata"/><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font" Target="fonts/font6.fntdata"/></Relationships>
</file>

<file path=ppt/charts/_rels/chart1.xml.rels><?xml version="1.0" encoding="UTF-8" standalone="yes"?>
<Relationships xmlns="http://schemas.openxmlformats.org/package/2006/relationships"><Relationship Id="rId1" Type="http://schemas.openxmlformats.org/officeDocument/2006/relationships/oleObject" Target="https://cawand.sharepoint.com/sites/AllStaff/Shared%20Documents/Research%20and%20Campaigns/Data/Tracking%20hardship,%20rent%20and%20CTax%20arrears/Total%20Hardship%20cases%20to%20end%20FEB%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spc="0" baseline="0">
                <a:solidFill>
                  <a:schemeClr val="tx1">
                    <a:lumMod val="65000"/>
                    <a:lumOff val="35000"/>
                  </a:schemeClr>
                </a:solidFill>
                <a:latin typeface="+mn-lt"/>
                <a:ea typeface="+mn-ea"/>
                <a:cs typeface="+mn-cs"/>
              </a:defRPr>
            </a:pPr>
            <a:r>
              <a:rPr lang="en-GB"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Hardship issue count by month to end Feb 2022</a:t>
            </a:r>
            <a:r>
              <a:rPr lang="en-GB" sz="1400" b="1"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GB"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(including fuel related debt) </a:t>
            </a:r>
          </a:p>
        </c:rich>
      </c:tx>
      <c:layout>
        <c:manualLayout>
          <c:xMode val="edge"/>
          <c:yMode val="edge"/>
          <c:x val="0.11470460827438199"/>
          <c:y val="1.1422624982180255E-2"/>
        </c:manualLayout>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name>6</c:name>
            <c:spPr>
              <a:ln w="44450" cap="rnd">
                <a:solidFill>
                  <a:schemeClr val="accent2"/>
                </a:solidFill>
                <a:prstDash val="sysDot"/>
              </a:ln>
              <a:effectLst/>
            </c:spPr>
            <c:trendlineType val="movingAvg"/>
            <c:period val="6"/>
            <c:dispRSqr val="0"/>
            <c:dispEq val="0"/>
          </c:trendline>
          <c:cat>
            <c:strRef>
              <c:f>'hardship items'!$D$3:$AX$3</c:f>
              <c:strCache>
                <c:ptCount val="47"/>
                <c:pt idx="0">
                  <c:v>Apr-18</c:v>
                </c:pt>
                <c:pt idx="1">
                  <c:v>May-18</c:v>
                </c:pt>
                <c:pt idx="2">
                  <c:v>Jun-18</c:v>
                </c:pt>
                <c:pt idx="3">
                  <c:v>Jul-18</c:v>
                </c:pt>
                <c:pt idx="4">
                  <c:v>Aug-18</c:v>
                </c:pt>
                <c:pt idx="5">
                  <c:v>Sep-18</c:v>
                </c:pt>
                <c:pt idx="6">
                  <c:v>Oct-18</c:v>
                </c:pt>
                <c:pt idx="7">
                  <c:v> Nov 18</c:v>
                </c:pt>
                <c:pt idx="8">
                  <c:v>Dec-18</c:v>
                </c:pt>
                <c:pt idx="9">
                  <c:v>Jan-19</c:v>
                </c:pt>
                <c:pt idx="10">
                  <c:v>Feb-19</c:v>
                </c:pt>
                <c:pt idx="11">
                  <c:v> March 19</c:v>
                </c:pt>
                <c:pt idx="12">
                  <c:v>Apr-19</c:v>
                </c:pt>
                <c:pt idx="13">
                  <c:v>May-19</c:v>
                </c:pt>
                <c:pt idx="14">
                  <c:v> June 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pt idx="33">
                  <c:v>Jan-21</c:v>
                </c:pt>
                <c:pt idx="34">
                  <c:v>Frtb 21</c:v>
                </c:pt>
                <c:pt idx="35">
                  <c:v>Mar-21</c:v>
                </c:pt>
                <c:pt idx="36">
                  <c:v>Apr-21</c:v>
                </c:pt>
                <c:pt idx="37">
                  <c:v>May-21</c:v>
                </c:pt>
                <c:pt idx="38">
                  <c:v>Jun-21</c:v>
                </c:pt>
                <c:pt idx="39">
                  <c:v>Jul-21</c:v>
                </c:pt>
                <c:pt idx="40">
                  <c:v>Aug-21</c:v>
                </c:pt>
                <c:pt idx="41">
                  <c:v>Sep-21</c:v>
                </c:pt>
                <c:pt idx="42">
                  <c:v>Oct-21</c:v>
                </c:pt>
                <c:pt idx="43">
                  <c:v>Nov-21</c:v>
                </c:pt>
                <c:pt idx="44">
                  <c:v>Dec-21</c:v>
                </c:pt>
                <c:pt idx="45">
                  <c:v>Jan-22</c:v>
                </c:pt>
                <c:pt idx="46">
                  <c:v>Feb-22</c:v>
                </c:pt>
              </c:strCache>
            </c:strRef>
          </c:cat>
          <c:val>
            <c:numRef>
              <c:f>'hardship items'!$D$43:$AX$43</c:f>
              <c:numCache>
                <c:formatCode>General</c:formatCode>
                <c:ptCount val="47"/>
                <c:pt idx="0">
                  <c:v>45</c:v>
                </c:pt>
                <c:pt idx="1">
                  <c:v>26</c:v>
                </c:pt>
                <c:pt idx="2">
                  <c:v>37</c:v>
                </c:pt>
                <c:pt idx="3">
                  <c:v>39</c:v>
                </c:pt>
                <c:pt idx="4">
                  <c:v>28</c:v>
                </c:pt>
                <c:pt idx="5">
                  <c:v>29</c:v>
                </c:pt>
                <c:pt idx="6">
                  <c:v>31</c:v>
                </c:pt>
                <c:pt idx="7">
                  <c:v>35</c:v>
                </c:pt>
                <c:pt idx="8">
                  <c:v>30</c:v>
                </c:pt>
                <c:pt idx="9">
                  <c:v>33</c:v>
                </c:pt>
                <c:pt idx="10">
                  <c:v>26</c:v>
                </c:pt>
                <c:pt idx="11">
                  <c:v>39</c:v>
                </c:pt>
                <c:pt idx="12">
                  <c:v>42</c:v>
                </c:pt>
                <c:pt idx="13">
                  <c:v>53</c:v>
                </c:pt>
                <c:pt idx="14">
                  <c:v>70</c:v>
                </c:pt>
                <c:pt idx="15">
                  <c:v>67</c:v>
                </c:pt>
                <c:pt idx="16">
                  <c:v>38</c:v>
                </c:pt>
                <c:pt idx="17">
                  <c:v>53</c:v>
                </c:pt>
                <c:pt idx="18">
                  <c:v>57</c:v>
                </c:pt>
                <c:pt idx="19">
                  <c:v>58</c:v>
                </c:pt>
                <c:pt idx="20">
                  <c:v>60</c:v>
                </c:pt>
                <c:pt idx="21">
                  <c:v>66</c:v>
                </c:pt>
                <c:pt idx="22">
                  <c:v>50</c:v>
                </c:pt>
                <c:pt idx="23">
                  <c:v>71</c:v>
                </c:pt>
                <c:pt idx="24">
                  <c:v>134</c:v>
                </c:pt>
                <c:pt idx="25">
                  <c:v>169</c:v>
                </c:pt>
                <c:pt idx="26">
                  <c:v>223</c:v>
                </c:pt>
                <c:pt idx="27">
                  <c:v>165</c:v>
                </c:pt>
                <c:pt idx="28">
                  <c:v>95</c:v>
                </c:pt>
                <c:pt idx="29">
                  <c:v>151</c:v>
                </c:pt>
                <c:pt idx="30">
                  <c:v>195</c:v>
                </c:pt>
                <c:pt idx="31">
                  <c:v>245</c:v>
                </c:pt>
                <c:pt idx="32">
                  <c:v>253</c:v>
                </c:pt>
                <c:pt idx="33">
                  <c:v>223</c:v>
                </c:pt>
                <c:pt idx="34">
                  <c:v>304</c:v>
                </c:pt>
                <c:pt idx="35">
                  <c:v>316</c:v>
                </c:pt>
                <c:pt idx="36">
                  <c:v>250</c:v>
                </c:pt>
                <c:pt idx="37">
                  <c:v>233</c:v>
                </c:pt>
                <c:pt idx="38">
                  <c:v>211</c:v>
                </c:pt>
                <c:pt idx="39">
                  <c:v>220</c:v>
                </c:pt>
                <c:pt idx="40">
                  <c:v>146</c:v>
                </c:pt>
                <c:pt idx="41">
                  <c:v>240</c:v>
                </c:pt>
                <c:pt idx="42">
                  <c:v>242</c:v>
                </c:pt>
                <c:pt idx="43">
                  <c:v>264</c:v>
                </c:pt>
                <c:pt idx="44">
                  <c:v>282</c:v>
                </c:pt>
                <c:pt idx="45">
                  <c:v>277</c:v>
                </c:pt>
                <c:pt idx="46">
                  <c:v>292</c:v>
                </c:pt>
              </c:numCache>
            </c:numRef>
          </c:val>
          <c:smooth val="0"/>
          <c:extLst>
            <c:ext xmlns:c16="http://schemas.microsoft.com/office/drawing/2014/chart" uri="{C3380CC4-5D6E-409C-BE32-E72D297353CC}">
              <c16:uniqueId val="{00000000-E027-441D-A832-B985A6A2B0B4}"/>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359549823"/>
        <c:axId val="1359309455"/>
      </c:lineChart>
      <c:catAx>
        <c:axId val="135954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359309455"/>
        <c:crosses val="autoZero"/>
        <c:auto val="1"/>
        <c:lblAlgn val="ctr"/>
        <c:lblOffset val="100"/>
        <c:noMultiLvlLbl val="0"/>
      </c:catAx>
      <c:valAx>
        <c:axId val="1359309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359549823"/>
        <c:crosses val="autoZero"/>
        <c:crossBetween val="between"/>
      </c:valAx>
    </c:plotArea>
    <c:legend>
      <c:legendPos val="b"/>
      <c:overlay val="0"/>
    </c:legend>
    <c:plotVisOnly val="1"/>
    <c:dispBlanksAs val="gap"/>
    <c:showDLblsOverMax val="0"/>
    <c:extLst/>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Font typeface="Arial"/>
              <a:buNone/>
              <a:defRPr sz="1800" b="0" i="0" u="none" strike="noStrike" cap="none"/>
            </a:lvl1pPr>
            <a:lvl2pPr marL="914400" marR="0" lvl="1" indent="-228600" algn="l" rtl="0">
              <a:spcBef>
                <a:spcPts val="0"/>
              </a:spcBef>
              <a:spcAft>
                <a:spcPts val="0"/>
              </a:spcAft>
              <a:buSzPts val="1400"/>
              <a:buFont typeface="Arial"/>
              <a:buNone/>
              <a:defRPr sz="1800" b="0" i="0" u="none" strike="noStrike" cap="none"/>
            </a:lvl2pPr>
            <a:lvl3pPr marL="1371600" marR="0" lvl="2" indent="-228600" algn="l" rtl="0">
              <a:spcBef>
                <a:spcPts val="0"/>
              </a:spcBef>
              <a:spcAft>
                <a:spcPts val="0"/>
              </a:spcAft>
              <a:buSzPts val="1400"/>
              <a:buFont typeface="Arial"/>
              <a:buNone/>
              <a:defRPr sz="1800" b="0" i="0" u="none" strike="noStrike" cap="none"/>
            </a:lvl3pPr>
            <a:lvl4pPr marL="1828800" marR="0" lvl="3" indent="-228600" algn="l" rtl="0">
              <a:spcBef>
                <a:spcPts val="0"/>
              </a:spcBef>
              <a:spcAft>
                <a:spcPts val="0"/>
              </a:spcAft>
              <a:buSzPts val="1400"/>
              <a:buFont typeface="Arial"/>
              <a:buNone/>
              <a:defRPr sz="1800" b="0" i="0" u="none" strike="noStrike" cap="none"/>
            </a:lvl4pPr>
            <a:lvl5pPr marL="2286000" marR="0" lvl="4" indent="-228600" algn="l" rtl="0">
              <a:spcBef>
                <a:spcPts val="0"/>
              </a:spcBef>
              <a:spcAft>
                <a:spcPts val="0"/>
              </a:spcAft>
              <a:buSzPts val="1400"/>
              <a:buFont typeface="Arial"/>
              <a:buNone/>
              <a:defRPr sz="1800" b="0" i="0" u="none" strike="noStrike" cap="none"/>
            </a:lvl5pPr>
            <a:lvl6pPr marL="2743200" marR="0" lvl="5" indent="-228600" algn="l" rtl="0">
              <a:spcBef>
                <a:spcPts val="0"/>
              </a:spcBef>
              <a:spcAft>
                <a:spcPts val="0"/>
              </a:spcAft>
              <a:buSzPts val="1400"/>
              <a:buFont typeface="Arial"/>
              <a:buNone/>
              <a:defRPr sz="1800" b="0" i="0" u="none" strike="noStrike" cap="none"/>
            </a:lvl6pPr>
            <a:lvl7pPr marL="3200400" marR="0" lvl="6" indent="-228600" algn="l" rtl="0">
              <a:spcBef>
                <a:spcPts val="0"/>
              </a:spcBef>
              <a:spcAft>
                <a:spcPts val="0"/>
              </a:spcAft>
              <a:buSzPts val="1400"/>
              <a:buFont typeface="Arial"/>
              <a:buNone/>
              <a:defRPr sz="1800" b="0" i="0" u="none" strike="noStrike" cap="none"/>
            </a:lvl7pPr>
            <a:lvl8pPr marL="3657600" marR="0" lvl="7" indent="-228600" algn="l" rtl="0">
              <a:spcBef>
                <a:spcPts val="0"/>
              </a:spcBef>
              <a:spcAft>
                <a:spcPts val="0"/>
              </a:spcAft>
              <a:buSzPts val="1400"/>
              <a:buFont typeface="Arial"/>
              <a:buNone/>
              <a:defRPr sz="1800" b="0" i="0" u="none" strike="noStrike" cap="none"/>
            </a:lvl8pPr>
            <a:lvl9pPr marL="4114800" marR="0" lvl="8" indent="-228600" algn="l" rtl="0">
              <a:spcBef>
                <a:spcPts val="0"/>
              </a:spcBef>
              <a:spcAft>
                <a:spcPts val="0"/>
              </a:spcAft>
              <a:buSzPts val="1400"/>
              <a:buFont typeface="Arial"/>
              <a:buNone/>
              <a:defRPr sz="1800" b="0" i="0" u="none" strike="noStrike" cap="none"/>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65408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35857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17313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55674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36475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100138" y="295275"/>
            <a:ext cx="3484562" cy="1960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05010" y="2449162"/>
            <a:ext cx="6225807" cy="7217492"/>
          </a:xfrm>
          <a:prstGeom prst="rect">
            <a:avLst/>
          </a:prstGeom>
        </p:spPr>
        <p:txBody>
          <a:bodyPr spcFirstLastPara="1" wrap="square" lIns="91425" tIns="91425" rIns="91425" bIns="91425" anchor="t" anchorCtr="0">
            <a:noAutofit/>
          </a:bodyPr>
          <a:lstStyle/>
          <a:p>
            <a:pPr marL="0" indent="0">
              <a:buFont typeface="Arial,Sans-Serif"/>
              <a:buNone/>
            </a:pPr>
            <a:endParaRPr lang="en-US" sz="1400" dirty="0"/>
          </a:p>
          <a:p>
            <a:pPr marL="285750" indent="-285750">
              <a:buFont typeface="Arial,Sans-Serif"/>
              <a:buChar char="•"/>
            </a:pPr>
            <a:r>
              <a:rPr lang="en-US" sz="1400" dirty="0"/>
              <a:t>Approach</a:t>
            </a:r>
            <a:r>
              <a:rPr lang="en-US" sz="1400" baseline="0" dirty="0"/>
              <a:t> to partnership work prompted by the organisational realisation that we can’t meet the demand for our services.</a:t>
            </a:r>
          </a:p>
          <a:p>
            <a:pPr marL="285750" indent="-285750">
              <a:buFont typeface="Arial,Sans-Serif"/>
              <a:buChar char="•"/>
            </a:pPr>
            <a:r>
              <a:rPr lang="en-US" sz="1400" baseline="0" dirty="0"/>
              <a:t>Underpinned by our commitment to ensure that although our services are for everyone – </a:t>
            </a:r>
            <a:r>
              <a:rPr lang="en-US" sz="1400" b="1" baseline="0" dirty="0"/>
              <a:t>we want to be here the most for people who need us the most.</a:t>
            </a:r>
          </a:p>
          <a:p>
            <a:pPr marL="285750" indent="-285750">
              <a:buFont typeface="Arial,Sans-Serif"/>
              <a:buChar char="•"/>
            </a:pPr>
            <a:endParaRPr lang="en-US" sz="1400" baseline="0" dirty="0"/>
          </a:p>
          <a:p>
            <a:pPr marL="285750" indent="-285750">
              <a:buFont typeface="Arial,Sans-Serif"/>
              <a:buChar char="•"/>
            </a:pPr>
            <a:r>
              <a:rPr lang="en-US" sz="1400" baseline="0" dirty="0"/>
              <a:t>This realisation led to us putting equal emphasis on preventative work, and on collaboration; began speaking to community and faith groups in our borough.</a:t>
            </a:r>
          </a:p>
          <a:p>
            <a:pPr marL="0" indent="0">
              <a:buFont typeface="Arial,Sans-Serif"/>
              <a:buNone/>
            </a:pPr>
            <a:endParaRPr lang="en-US" sz="1400" baseline="0" dirty="0"/>
          </a:p>
          <a:p>
            <a:pPr marL="285750" indent="-285750">
              <a:buFont typeface="Arial,Sans-Serif"/>
              <a:buChar char="•"/>
            </a:pPr>
            <a:r>
              <a:rPr lang="en-US" sz="1400" baseline="0" dirty="0"/>
              <a:t>Through these conversations we learnt the uncomfortable truth that we were viewed with suspicion by many in  our community. </a:t>
            </a:r>
            <a:r>
              <a:rPr lang="en-US" sz="1400" u="sng" baseline="0" dirty="0"/>
              <a:t>And that </a:t>
            </a:r>
            <a:r>
              <a:rPr lang="en-US" sz="1400" baseline="0" dirty="0"/>
              <a:t>people in need of advice often didn’t come to advice centres. Instead, they sought</a:t>
            </a:r>
            <a:r>
              <a:rPr lang="en-US" sz="1400" dirty="0"/>
              <a:t> help from</a:t>
            </a:r>
            <a:r>
              <a:rPr lang="en-US" sz="1400" baseline="0" dirty="0"/>
              <a:t> trusted people from within their communities. This might be their neighbor, their </a:t>
            </a:r>
            <a:r>
              <a:rPr lang="en-US" sz="1400" dirty="0"/>
              <a:t>vicar</a:t>
            </a:r>
            <a:r>
              <a:rPr lang="en-US" sz="1400" baseline="0" dirty="0"/>
              <a:t>, their Imam, or their boxing coach. </a:t>
            </a:r>
          </a:p>
          <a:p>
            <a:pPr marL="0" indent="0">
              <a:buFont typeface="Arial,Sans-Serif"/>
              <a:buNone/>
            </a:pPr>
            <a:endParaRPr lang="en-US" sz="1400" baseline="0" dirty="0"/>
          </a:p>
          <a:p>
            <a:pPr marL="285750" indent="-285750">
              <a:buFont typeface="Arial,Sans-Serif"/>
              <a:buChar char="•"/>
            </a:pPr>
            <a:r>
              <a:rPr lang="en-US" sz="1400" baseline="0" dirty="0"/>
              <a:t>Equipped with the understanding that we couldn’t do this alone, we talked to community and faith groups across our borough about </a:t>
            </a:r>
            <a:r>
              <a:rPr lang="en-US" sz="1400" b="1" baseline="0" dirty="0"/>
              <a:t>how</a:t>
            </a:r>
            <a:r>
              <a:rPr lang="en-US" sz="1400" baseline="0" dirty="0"/>
              <a:t> we could together address local Hardship and Crisis. </a:t>
            </a:r>
          </a:p>
          <a:p>
            <a:pPr marL="285750" indent="-285750">
              <a:buFont typeface="Arial,Sans-Serif"/>
              <a:buChar char="•"/>
            </a:pPr>
            <a:r>
              <a:rPr lang="en-US" sz="1400" baseline="0" dirty="0"/>
              <a:t>We co-produced a model rooted in local-relationships and network development. </a:t>
            </a:r>
          </a:p>
          <a:p>
            <a:pPr marL="0" indent="0">
              <a:buFont typeface="Arial,Sans-Serif"/>
              <a:buNone/>
            </a:pPr>
            <a:endParaRPr lang="en-US" sz="1400" baseline="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2001838" y="520700"/>
            <a:ext cx="3568700" cy="20081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194220" y="2623470"/>
            <a:ext cx="5923688" cy="7208629"/>
          </a:xfrm>
          <a:prstGeom prst="rect">
            <a:avLst/>
          </a:prstGeom>
        </p:spPr>
        <p:txBody>
          <a:bodyPr spcFirstLastPara="1" wrap="square" lIns="91425" tIns="91425" rIns="91425" bIns="91425" anchor="t" anchorCtr="0">
            <a:noAutofit/>
          </a:bodyPr>
          <a:lstStyle/>
          <a:p>
            <a:pPr marL="0" lvl="0" indent="0">
              <a:buNone/>
              <a:defRPr/>
            </a:pPr>
            <a:r>
              <a:rPr lang="en-GB" sz="1400" dirty="0"/>
              <a:t>This map shows some [by no means all] of the groups, or partners, in our network. </a:t>
            </a:r>
          </a:p>
          <a:p>
            <a:pPr marL="0" lvl="0" indent="0">
              <a:buNone/>
            </a:pPr>
            <a:r>
              <a:rPr lang="en-GB" sz="1400" dirty="0"/>
              <a:t>I’m not sure if you can see the listed partners – but it includes voluntary sector groups, faith and community groups as well as our statutory sector colleagues. The network is growing all the time</a:t>
            </a:r>
          </a:p>
          <a:p>
            <a:pPr marL="0" indent="0">
              <a:buNone/>
            </a:pPr>
            <a:endParaRPr lang="en-US" sz="1400" dirty="0"/>
          </a:p>
          <a:p>
            <a:pPr marL="0" indent="0">
              <a:buNone/>
            </a:pPr>
            <a:r>
              <a:rPr lang="en-US" sz="1400" dirty="0"/>
              <a:t>In this model we:</a:t>
            </a:r>
          </a:p>
          <a:p>
            <a:pPr marL="171450" indent="-171450">
              <a:buFontTx/>
              <a:buChar char="-"/>
            </a:pPr>
            <a:r>
              <a:rPr lang="en-US" sz="1400" dirty="0"/>
              <a:t>share our advice knowledge – enabling partners to spot advice issues, provide early information and signposting, </a:t>
            </a:r>
          </a:p>
          <a:p>
            <a:pPr marL="171450" indent="-171450">
              <a:buFontTx/>
              <a:buChar char="-"/>
            </a:pPr>
            <a:r>
              <a:rPr lang="en-US" sz="1400" dirty="0"/>
              <a:t>Provide a trusted referral route into our services, and</a:t>
            </a:r>
          </a:p>
          <a:p>
            <a:pPr marL="171450" indent="-171450">
              <a:buFontTx/>
              <a:buChar char="-"/>
            </a:pPr>
            <a:r>
              <a:rPr lang="en-US" sz="1400" dirty="0"/>
              <a:t>We connect the groups that come into contact with people experiencing hardship. with ourselves and each other.</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aseline="0" dirty="0"/>
              <a:t>Our statutory sector colleagues – from the local authority and the CCG – value the connectedness that we have, as well as the approach. As the work has progressed so they have become part of our network – for example every Wandsworth social prescribing link worker is part of our referral network.</a:t>
            </a:r>
            <a:endParaRPr lang="en-US" sz="1400" dirty="0"/>
          </a:p>
          <a:p>
            <a:pPr marL="0" lvl="0" indent="0" algn="l" rtl="0">
              <a:spcBef>
                <a:spcPts val="0"/>
              </a:spcBef>
              <a:spcAft>
                <a:spcPts val="0"/>
              </a:spcAft>
              <a:buNone/>
            </a:pPr>
            <a:endParaRPr lang="en-US" sz="1400" dirty="0"/>
          </a:p>
          <a:p>
            <a:pPr marL="0" lvl="0" indent="0" algn="l" rtl="0">
              <a:spcBef>
                <a:spcPts val="0"/>
              </a:spcBef>
              <a:spcAft>
                <a:spcPts val="0"/>
              </a:spcAft>
              <a:buNone/>
            </a:pPr>
            <a:endParaRPr lang="en-US" sz="1400" dirty="0"/>
          </a:p>
        </p:txBody>
      </p:sp>
    </p:spTree>
    <p:extLst>
      <p:ext uri="{BB962C8B-B14F-4D97-AF65-F5344CB8AC3E}">
        <p14:creationId xmlns:p14="http://schemas.microsoft.com/office/powerpoint/2010/main" val="32652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61925" y="496888"/>
            <a:ext cx="3733800" cy="2100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431599" y="2980707"/>
            <a:ext cx="5761838" cy="7324090"/>
          </a:xfrm>
          <a:prstGeom prst="rect">
            <a:avLst/>
          </a:prstGeom>
        </p:spPr>
        <p:txBody>
          <a:bodyPr spcFirstLastPara="1" wrap="square" lIns="91425" tIns="91425" rIns="91425" bIns="91425" anchor="t" anchorCtr="0">
            <a:noAutofit/>
          </a:bodyPr>
          <a:lstStyle/>
          <a:p>
            <a:pPr marL="171450" indent="-171450">
              <a:buFontTx/>
              <a:buChar char="-"/>
            </a:pPr>
            <a:r>
              <a:rPr lang="en-US" sz="1400" dirty="0">
                <a:latin typeface="+mn-lt"/>
              </a:rPr>
              <a:t>We keep high-level investment in the project - The work is overseen by a steering group with representation across the sectors – that includes senior stat sector colleagues [particularly with an eye to the sustainability of the work]</a:t>
            </a:r>
          </a:p>
          <a:p>
            <a:pPr marL="171450" indent="-171450">
              <a:buFontTx/>
              <a:buChar char="-"/>
            </a:pPr>
            <a:endParaRPr lang="en-US" sz="1400" dirty="0">
              <a:latin typeface="+mn-lt"/>
            </a:endParaRPr>
          </a:p>
          <a:p>
            <a:pPr marL="171450" indent="-171450">
              <a:buFontTx/>
              <a:buChar char="-"/>
            </a:pPr>
            <a:endParaRPr lang="en-US" sz="1400" dirty="0">
              <a:latin typeface="+mn-lt"/>
            </a:endParaRPr>
          </a:p>
          <a:p>
            <a:pPr marL="171450" indent="-171450">
              <a:buFontTx/>
              <a:buChar char="-"/>
            </a:pPr>
            <a:r>
              <a:rPr lang="en-US" sz="1400" dirty="0">
                <a:latin typeface="+mn-lt"/>
              </a:rPr>
              <a:t>Advice First Aid training is the main way in</a:t>
            </a:r>
            <a:r>
              <a:rPr lang="en-US" sz="1400" baseline="0" dirty="0">
                <a:latin typeface="+mn-lt"/>
              </a:rPr>
              <a:t> which we </a:t>
            </a:r>
            <a:r>
              <a:rPr lang="en-US" sz="1400" dirty="0">
                <a:latin typeface="+mn-lt"/>
              </a:rPr>
              <a:t>share our advice knowledge</a:t>
            </a:r>
            <a:r>
              <a:rPr lang="en-US" sz="1400" baseline="0" dirty="0">
                <a:latin typeface="+mn-lt"/>
              </a:rPr>
              <a:t> with our partners. </a:t>
            </a:r>
          </a:p>
          <a:p>
            <a:pPr marL="0" indent="0">
              <a:buFontTx/>
              <a:buNone/>
            </a:pPr>
            <a:endParaRPr lang="en-US" sz="1400" baseline="0" dirty="0">
              <a:latin typeface="+mn-lt"/>
            </a:endParaRPr>
          </a:p>
          <a:p>
            <a:pPr marL="171450" indent="-171450">
              <a:buFontTx/>
              <a:buChar char="-"/>
            </a:pPr>
            <a:r>
              <a:rPr lang="en-US" sz="1400" baseline="0" dirty="0">
                <a:latin typeface="+mn-lt"/>
              </a:rPr>
              <a:t>We also bring network members together at regular events and annual conferences. The topics covered are informed by the interests of our community partners</a:t>
            </a:r>
            <a:r>
              <a:rPr lang="en-US" sz="1400" dirty="0">
                <a:latin typeface="+mn-lt"/>
              </a:rPr>
              <a:t> – but tend to be led by our understanding of need. E.g. UC, Housing, </a:t>
            </a:r>
            <a:r>
              <a:rPr lang="en-US" sz="1400" dirty="0" err="1">
                <a:latin typeface="+mn-lt"/>
              </a:rPr>
              <a:t>Covid</a:t>
            </a:r>
            <a:r>
              <a:rPr lang="en-US" sz="1400" dirty="0">
                <a:latin typeface="+mn-lt"/>
              </a:rPr>
              <a:t> changes (furlough etc.)</a:t>
            </a:r>
          </a:p>
          <a:p>
            <a:pPr marL="171450" indent="-171450">
              <a:buFontTx/>
              <a:buChar char="-"/>
            </a:pPr>
            <a:endParaRPr lang="en-US" sz="1400" baseline="0" dirty="0">
              <a:latin typeface="+mn-lt"/>
            </a:endParaRPr>
          </a:p>
          <a:p>
            <a:pPr marL="171450" indent="-171450">
              <a:buFontTx/>
              <a:buChar char="-"/>
            </a:pPr>
            <a:endParaRPr lang="en-US" sz="1400" baseline="0" dirty="0">
              <a:latin typeface="+mn-lt"/>
            </a:endParaRPr>
          </a:p>
          <a:p>
            <a:pPr marL="171450" indent="-171450">
              <a:buFontTx/>
              <a:buChar char="-"/>
            </a:pPr>
            <a:r>
              <a:rPr lang="en-US" sz="1400" baseline="0" dirty="0">
                <a:latin typeface="+mn-lt"/>
              </a:rPr>
              <a:t>We connect our network partners with us, and with each other through these events, as well as through the hosting of an online referral platform. </a:t>
            </a:r>
          </a:p>
          <a:p>
            <a:pPr marL="171450" indent="-171450">
              <a:buFontTx/>
              <a:buChar char="-"/>
            </a:pPr>
            <a:r>
              <a:rPr lang="en-US" sz="1400" baseline="0" dirty="0">
                <a:latin typeface="+mn-lt"/>
              </a:rPr>
              <a:t>This platform links voluntary, statutory, community and faith partners together – it links us and reduces the risks of people falling between the cracks</a:t>
            </a:r>
            <a:r>
              <a:rPr lang="en-US" sz="1400" dirty="0">
                <a:latin typeface="+mn-lt"/>
              </a:rPr>
              <a:t> in services.</a:t>
            </a:r>
            <a:endParaRPr lang="en-US" sz="1400" baseline="0" dirty="0">
              <a:latin typeface="+mn-lt"/>
            </a:endParaRPr>
          </a:p>
          <a:p>
            <a:pPr marL="171450" indent="-171450">
              <a:buFontTx/>
              <a:buChar char="-"/>
            </a:pPr>
            <a:endParaRPr lang="en-US" sz="1400" baseline="0" dirty="0">
              <a:latin typeface="+mn-lt"/>
            </a:endParaRPr>
          </a:p>
          <a:p>
            <a:pPr marL="0" indent="0">
              <a:buFontTx/>
              <a:buNone/>
            </a:pPr>
            <a:endParaRPr lang="en-US" baseline="0" dirty="0"/>
          </a:p>
          <a:p>
            <a:pPr marL="171450" indent="-171450">
              <a:buFontTx/>
              <a:buChar char="-"/>
            </a:pPr>
            <a:endParaRPr lang="en-US" dirty="0"/>
          </a:p>
          <a:p>
            <a:pPr marL="171450" indent="-171450">
              <a:buFontTx/>
              <a:buChar char="-"/>
            </a:pPr>
            <a:endParaRPr lang="en-US" dirty="0"/>
          </a:p>
        </p:txBody>
      </p:sp>
      <p:sp>
        <p:nvSpPr>
          <p:cNvPr id="2" name="TextBox 1"/>
          <p:cNvSpPr txBox="1"/>
          <p:nvPr/>
        </p:nvSpPr>
        <p:spPr>
          <a:xfrm>
            <a:off x="3981496" y="898124"/>
            <a:ext cx="2481690" cy="1200329"/>
          </a:xfrm>
          <a:prstGeom prst="rect">
            <a:avLst/>
          </a:prstGeom>
          <a:noFill/>
        </p:spPr>
        <p:txBody>
          <a:bodyPr wrap="square" rtlCol="0">
            <a:spAutoFit/>
          </a:bodyPr>
          <a:lstStyle/>
          <a:p>
            <a:r>
              <a:rPr lang="en-GB" sz="900" u="sng" dirty="0"/>
              <a:t>Disclaimer: </a:t>
            </a:r>
            <a:r>
              <a:rPr lang="en-GB" sz="900" dirty="0"/>
              <a:t>Although Citizens Advice Wandsworth trains volunteers to identify local residents in need of advice and support, find useful information, and refer residents to local services which can assist with help, support or advice, no liability attaches to Citizens Advice for any assistance or service offered by other organisations.</a:t>
            </a:r>
          </a:p>
        </p:txBody>
      </p:sp>
    </p:spTree>
    <p:extLst>
      <p:ext uri="{BB962C8B-B14F-4D97-AF65-F5344CB8AC3E}">
        <p14:creationId xmlns:p14="http://schemas.microsoft.com/office/powerpoint/2010/main" val="130724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673225" y="436563"/>
            <a:ext cx="3451225" cy="1941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377649" y="2694374"/>
            <a:ext cx="5740259" cy="648776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sz="1400" dirty="0"/>
              <a:t>Trust in us, and connections to us, have grown – and as a result we have increased our reach</a:t>
            </a:r>
            <a:r>
              <a:rPr lang="en-US" sz="1400" baseline="0" dirty="0"/>
              <a:t>. </a:t>
            </a:r>
          </a:p>
          <a:p>
            <a:pPr marL="457200" lvl="1" indent="0">
              <a:buNone/>
            </a:pPr>
            <a:r>
              <a:rPr lang="en-US" sz="1400" dirty="0"/>
              <a:t>We really felt the benefit of this d</a:t>
            </a:r>
            <a:r>
              <a:rPr lang="en-US" sz="1400" baseline="0" dirty="0"/>
              <a:t>uring the pandemic</a:t>
            </a:r>
            <a:r>
              <a:rPr lang="en-US" sz="1400" dirty="0"/>
              <a:t> shut-down period when our partners kept referring people – who we know wouldn’t have been able to navigate our telephone or online platforms.</a:t>
            </a:r>
            <a:endParaRPr lang="en-US" sz="1400" baseline="0" dirty="0"/>
          </a:p>
          <a:p>
            <a:pPr marL="0" lvl="0" indent="0" algn="l" rtl="0">
              <a:spcBef>
                <a:spcPts val="0"/>
              </a:spcBef>
              <a:spcAft>
                <a:spcPts val="0"/>
              </a:spcAft>
              <a:buNone/>
            </a:pPr>
            <a:endParaRPr lang="en-US" sz="1400" baseline="0" dirty="0"/>
          </a:p>
          <a:p>
            <a:pPr marL="171450" lvl="0" indent="-171450" algn="l" rtl="0">
              <a:spcBef>
                <a:spcPts val="0"/>
              </a:spcBef>
              <a:spcAft>
                <a:spcPts val="0"/>
              </a:spcAft>
              <a:buFontTx/>
              <a:buChar char="-"/>
            </a:pPr>
            <a:r>
              <a:rPr lang="en-US" sz="1400" baseline="0" dirty="0"/>
              <a:t>We have a great reputation. The picture shows us winning an award at the last in-person CA conference in Manchester. The man holding the red certificate is </a:t>
            </a:r>
            <a:r>
              <a:rPr lang="en-US" sz="1400" baseline="0" dirty="0" err="1"/>
              <a:t>Abudirahman</a:t>
            </a:r>
            <a:r>
              <a:rPr lang="en-US" sz="1400" baseline="0" dirty="0"/>
              <a:t>; one of our community partners. -- Ongoing engagement in our work from community leaders like Abdirahman is vital to us maintaining our local reputation</a:t>
            </a:r>
            <a:r>
              <a:rPr lang="en-US" sz="1400" dirty="0"/>
              <a:t>.</a:t>
            </a:r>
            <a:endParaRPr lang="en-US" sz="1400" baseline="0" dirty="0"/>
          </a:p>
          <a:p>
            <a:pPr marL="171450" lvl="0" indent="-171450" algn="l" rtl="0">
              <a:spcBef>
                <a:spcPts val="0"/>
              </a:spcBef>
              <a:spcAft>
                <a:spcPts val="0"/>
              </a:spcAft>
              <a:buFontTx/>
              <a:buChar char="-"/>
            </a:pPr>
            <a:endParaRPr lang="en-US" sz="1400" baseline="0" dirty="0"/>
          </a:p>
          <a:p>
            <a:pPr marL="171450" lvl="0" indent="-171450" algn="l" rtl="0">
              <a:spcBef>
                <a:spcPts val="0"/>
              </a:spcBef>
              <a:spcAft>
                <a:spcPts val="0"/>
              </a:spcAft>
              <a:buFontTx/>
              <a:buChar char="-"/>
            </a:pPr>
            <a:r>
              <a:rPr lang="en-US" sz="1400" baseline="0" dirty="0"/>
              <a:t>We listen to the issues our partners, like </a:t>
            </a:r>
            <a:r>
              <a:rPr lang="en-US" sz="1400" baseline="0" dirty="0" err="1"/>
              <a:t>Abdurahiman</a:t>
            </a:r>
            <a:r>
              <a:rPr lang="en-US" sz="1400" baseline="0" dirty="0"/>
              <a:t>, want us to address. Last month we ran a network event on school exclusions – with a particular focus on the disproportionate number of black children and young people impacted. It’s not an area we advise on – but we facilitated</a:t>
            </a:r>
            <a:r>
              <a:rPr lang="en-US" sz="1400" dirty="0"/>
              <a:t> the</a:t>
            </a:r>
            <a:r>
              <a:rPr lang="en-US" sz="1400" baseline="0" dirty="0"/>
              <a:t> session</a:t>
            </a:r>
            <a:r>
              <a:rPr lang="en-US" sz="1400" dirty="0"/>
              <a:t> </a:t>
            </a:r>
            <a:r>
              <a:rPr lang="en-US" sz="1400" baseline="0" dirty="0"/>
              <a:t>– because this is what our partners told us they needed.</a:t>
            </a:r>
          </a:p>
          <a:p>
            <a:pPr marL="171450" lvl="0" indent="-171450" algn="l" rtl="0">
              <a:spcBef>
                <a:spcPts val="0"/>
              </a:spcBef>
              <a:spcAft>
                <a:spcPts val="0"/>
              </a:spcAft>
              <a:buFontTx/>
              <a:buChar char="-"/>
            </a:pPr>
            <a:endParaRPr lang="en-US" sz="1400" baseline="0" dirty="0"/>
          </a:p>
          <a:p>
            <a:pPr marL="171450" lvl="0" indent="-171450" algn="l" rtl="0">
              <a:spcBef>
                <a:spcPts val="0"/>
              </a:spcBef>
              <a:spcAft>
                <a:spcPts val="0"/>
              </a:spcAft>
              <a:buFontTx/>
              <a:buChar char="-"/>
            </a:pPr>
            <a:r>
              <a:rPr lang="en-US" sz="1400" baseline="0" dirty="0"/>
              <a:t>Our advocacy work, and our funding strategy, is informed by this insight we gain from our connectedness with our partners – </a:t>
            </a:r>
            <a:r>
              <a:rPr lang="en-US" sz="1400" dirty="0"/>
              <a:t>this connectedness</a:t>
            </a:r>
            <a:r>
              <a:rPr lang="en-US" sz="1400" baseline="0" dirty="0"/>
              <a:t> gives us legitimacy (as well as responsibility).</a:t>
            </a:r>
          </a:p>
          <a:p>
            <a:pPr marL="0" lvl="0" indent="0" algn="l" rtl="0">
              <a:spcBef>
                <a:spcPts val="0"/>
              </a:spcBef>
              <a:spcAft>
                <a:spcPts val="0"/>
              </a:spcAft>
              <a:buFontTx/>
              <a:buNone/>
            </a:pPr>
            <a:endParaRPr lang="en-US" sz="1400" baseline="0" dirty="0"/>
          </a:p>
          <a:p>
            <a:pPr marL="171450" lvl="0" indent="-171450" algn="l" rtl="0">
              <a:spcBef>
                <a:spcPts val="0"/>
              </a:spcBef>
              <a:spcAft>
                <a:spcPts val="0"/>
              </a:spcAft>
              <a:buFontTx/>
              <a:buChar char="-"/>
            </a:pPr>
            <a:r>
              <a:rPr lang="en-US" sz="1400" baseline="0" dirty="0"/>
              <a:t>With greater insight and trust has come better recruitment. Our team now better reflects our community</a:t>
            </a:r>
            <a:r>
              <a:rPr lang="en-US" sz="1400" dirty="0"/>
              <a:t> in every way, which pays so many dividends.</a:t>
            </a:r>
            <a:endParaRPr sz="1400" dirty="0"/>
          </a:p>
        </p:txBody>
      </p:sp>
    </p:spTree>
    <p:extLst>
      <p:ext uri="{BB962C8B-B14F-4D97-AF65-F5344CB8AC3E}">
        <p14:creationId xmlns:p14="http://schemas.microsoft.com/office/powerpoint/2010/main" val="136121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244600" y="354013"/>
            <a:ext cx="3876675" cy="218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69750" y="2694374"/>
            <a:ext cx="5848158" cy="6487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aseline="0" dirty="0"/>
              <a:t>We endeavour to involve clients in our partnership approach. We ensure their voices are heard  - the image on this slide is of three clients who have told their stories at recent online network sessions.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lvl="0" indent="0">
              <a:buNone/>
              <a:defRPr/>
            </a:pPr>
            <a:r>
              <a:rPr lang="en-US" sz="1400" baseline="0" dirty="0"/>
              <a:t>Client stories are reliably the most impactful part of our events. </a:t>
            </a:r>
          </a:p>
          <a:p>
            <a:pPr marL="0" lvl="0" indent="0">
              <a:buNone/>
              <a:defRPr/>
            </a:pPr>
            <a:endParaRPr lang="en-US" sz="1400" baseline="0" dirty="0"/>
          </a:p>
          <a:p>
            <a:pPr marL="0" lvl="0" indent="0">
              <a:buNone/>
              <a:defRPr/>
            </a:pPr>
            <a:r>
              <a:rPr lang="en-US" sz="1400" baseline="0" dirty="0"/>
              <a:t>They talk about their experiences of hardship to an audience </a:t>
            </a:r>
            <a:r>
              <a:rPr lang="en-US" sz="1400" dirty="0"/>
              <a:t>which </a:t>
            </a:r>
            <a:r>
              <a:rPr lang="en-US" sz="1400" baseline="0" dirty="0"/>
              <a:t>includes the partners whose services might, or might not, have tried to support them, and the policy makers whose departments have too often let them down. </a:t>
            </a:r>
          </a:p>
          <a:p>
            <a:pPr marL="0" lvl="0" indent="0">
              <a:buNone/>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aseline="0" dirty="0"/>
              <a:t>Of course, we too are service providers, and as such listen to our clients as we do our other partners - in order to make our services better.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baseline="0" dirty="0"/>
          </a:p>
        </p:txBody>
      </p:sp>
    </p:spTree>
    <p:extLst>
      <p:ext uri="{BB962C8B-B14F-4D97-AF65-F5344CB8AC3E}">
        <p14:creationId xmlns:p14="http://schemas.microsoft.com/office/powerpoint/2010/main" val="418915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lang="en-GB" sz="1800" b="0" i="0" u="none" strike="noStrike" cap="none" dirty="0"/>
          </a:p>
          <a:p>
            <a:pPr marL="0" marR="0" lvl="0" indent="0" algn="l" rtl="0">
              <a:spcBef>
                <a:spcPts val="0"/>
              </a:spcBef>
              <a:spcAft>
                <a:spcPts val="0"/>
              </a:spcAft>
              <a:buFont typeface="Arial"/>
              <a:buNone/>
            </a:pPr>
            <a:r>
              <a:rPr lang="en-GB" sz="1800" b="0" i="0" u="none" strike="noStrike" cap="none" dirty="0"/>
              <a:t>Although we are 28 separate charities, we are one service</a:t>
            </a: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244600" y="354013"/>
            <a:ext cx="3876675" cy="218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69750" y="2694374"/>
            <a:ext cx="5848158" cy="6487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aseline="0" dirty="0"/>
              <a:t>Will finish by giving you a more quantitative picture of the experiences of our clients. </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aseline="0" dirty="0"/>
              <a:t>Since the beginning of the pandemic we’ve been tracking the hardship experienced by the people who seek advice from us. We use foodbank referral, charity application, discretionary social fund applications and fuel-related debts as proxies.  The graph shows the concerning increase in clients presenting to us in severe hardship.</a:t>
            </a:r>
          </a:p>
          <a:p>
            <a:pPr marL="0" lvl="0" indent="0" algn="l" rtl="0">
              <a:spcBef>
                <a:spcPts val="0"/>
              </a:spcBef>
              <a:spcAft>
                <a:spcPts val="0"/>
              </a:spcAft>
              <a:buNone/>
            </a:pPr>
            <a:endParaRPr lang="en-US" sz="1400" baseline="0" dirty="0"/>
          </a:p>
          <a:p>
            <a:pPr marL="0" lvl="0" indent="0" algn="l" rtl="0">
              <a:spcBef>
                <a:spcPts val="0"/>
              </a:spcBef>
              <a:spcAft>
                <a:spcPts val="0"/>
              </a:spcAft>
              <a:buNone/>
            </a:pPr>
            <a:endParaRPr lang="en-US" sz="1400" baseline="0" dirty="0"/>
          </a:p>
        </p:txBody>
      </p:sp>
    </p:spTree>
    <p:extLst>
      <p:ext uri="{BB962C8B-B14F-4D97-AF65-F5344CB8AC3E}">
        <p14:creationId xmlns:p14="http://schemas.microsoft.com/office/powerpoint/2010/main" val="382999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244600" y="354013"/>
            <a:ext cx="3876675" cy="218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69750" y="2694374"/>
            <a:ext cx="5848158" cy="6487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baseline="0" dirty="0"/>
          </a:p>
        </p:txBody>
      </p:sp>
    </p:spTree>
    <p:extLst>
      <p:ext uri="{BB962C8B-B14F-4D97-AF65-F5344CB8AC3E}">
        <p14:creationId xmlns:p14="http://schemas.microsoft.com/office/powerpoint/2010/main" val="129955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US" b="0" i="0" dirty="0">
                <a:solidFill>
                  <a:srgbClr val="333333"/>
                </a:solidFill>
                <a:effectLst/>
                <a:latin typeface="Open Sans" panose="020B0606030504020204" pitchFamily="34" charset="0"/>
              </a:rPr>
              <a:t>London is one of the most diverse cities in the world. There are more than 300 languages spoken every day,</a:t>
            </a:r>
            <a:r>
              <a:rPr lang="en-US" b="0" i="0" dirty="0">
                <a:solidFill>
                  <a:srgbClr val="202122"/>
                </a:solidFill>
                <a:effectLst/>
                <a:latin typeface="Arial" panose="020B0604020202020204" pitchFamily="34" charset="0"/>
              </a:rPr>
              <a:t> 37% of the population were born outside the UK, multiple faiths, religions and are practiced – communities and faith groups no longer map onto boroughs. Our service aims to ne here for everyone.</a:t>
            </a: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84164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81060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76474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04689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63815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4673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977228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Citizens Advice_Cover_Heritage 1">
    <p:bg>
      <p:bgPr>
        <a:solidFill>
          <a:srgbClr val="FCBB69"/>
        </a:solidFill>
        <a:effectLst/>
      </p:bgPr>
    </p:bg>
    <p:spTree>
      <p:nvGrpSpPr>
        <p:cNvPr id="1" name="Shape 9"/>
        <p:cNvGrpSpPr/>
        <p:nvPr/>
      </p:nvGrpSpPr>
      <p:grpSpPr>
        <a:xfrm>
          <a:off x="0" y="0"/>
          <a:ext cx="0" cy="0"/>
          <a:chOff x="0" y="0"/>
          <a:chExt cx="0" cy="0"/>
        </a:xfrm>
      </p:grpSpPr>
      <p:pic>
        <p:nvPicPr>
          <p:cNvPr id="10" name="Google Shape;10;p2" descr="CA_SpeechBubbles_RGB-03.png"/>
          <p:cNvPicPr preferRelativeResize="0"/>
          <p:nvPr/>
        </p:nvPicPr>
        <p:blipFill rotWithShape="1">
          <a:blip r:embed="rId2">
            <a:alphaModFix/>
          </a:blip>
          <a:srcRect l="16351" t="52999"/>
          <a:stretch/>
        </p:blipFill>
        <p:spPr>
          <a:xfrm>
            <a:off x="0" y="0"/>
            <a:ext cx="6915647" cy="4137522"/>
          </a:xfrm>
          <a:prstGeom prst="rect">
            <a:avLst/>
          </a:prstGeom>
          <a:noFill/>
          <a:ln>
            <a:noFill/>
          </a:ln>
        </p:spPr>
      </p:pic>
      <p:sp>
        <p:nvSpPr>
          <p:cNvPr id="11" name="Google Shape;11;p2"/>
          <p:cNvSpPr txBox="1">
            <a:spLocks noGrp="1"/>
          </p:cNvSpPr>
          <p:nvPr>
            <p:ph type="ctrTitle"/>
          </p:nvPr>
        </p:nvSpPr>
        <p:spPr>
          <a:xfrm>
            <a:off x="443675" y="216475"/>
            <a:ext cx="5661599" cy="28079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CBB69"/>
              </a:buClr>
              <a:buSzPts val="4200"/>
              <a:buFont typeface="Open Sans"/>
              <a:buNone/>
              <a:defRPr sz="4200">
                <a:solidFill>
                  <a:srgbClr val="FCBB69"/>
                </a:solidFill>
                <a:latin typeface="Open Sans"/>
                <a:ea typeface="Open Sans"/>
                <a:cs typeface="Open Sans"/>
                <a:sym typeface="Open Sans"/>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12" name="Google Shape;12;p2" descr="citizensadvice_english_RGB_colour_TransNew.png"/>
          <p:cNvPicPr preferRelativeResize="0"/>
          <p:nvPr/>
        </p:nvPicPr>
        <p:blipFill rotWithShape="1">
          <a:blip r:embed="rId3">
            <a:alphaModFix/>
          </a:blip>
          <a:srcRect/>
          <a:stretch/>
        </p:blipFill>
        <p:spPr>
          <a:xfrm>
            <a:off x="270200" y="3860091"/>
            <a:ext cx="960920" cy="1023127"/>
          </a:xfrm>
          <a:prstGeom prst="rect">
            <a:avLst/>
          </a:prstGeom>
          <a:noFill/>
          <a:ln>
            <a:noFill/>
          </a:ln>
        </p:spPr>
      </p:pic>
      <p:sp>
        <p:nvSpPr>
          <p:cNvPr id="13" name="Google Shape;13;p2"/>
          <p:cNvSpPr txBox="1">
            <a:spLocks noGrp="1"/>
          </p:cNvSpPr>
          <p:nvPr>
            <p:ph type="subTitle" idx="1"/>
          </p:nvPr>
        </p:nvSpPr>
        <p:spPr>
          <a:xfrm>
            <a:off x="5842525" y="3278200"/>
            <a:ext cx="2804100" cy="1473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a:lnSpc>
                <a:spcPct val="100000"/>
              </a:lnSpc>
              <a:spcBef>
                <a:spcPts val="0"/>
              </a:spcBef>
              <a:spcAft>
                <a:spcPts val="0"/>
              </a:spcAft>
              <a:buClr>
                <a:schemeClr val="dk2"/>
              </a:buClr>
              <a:buSzPts val="3000"/>
              <a:buFont typeface="Arial"/>
              <a:buNone/>
              <a:defRPr sz="3000">
                <a:solidFill>
                  <a:schemeClr val="dk2"/>
                </a:solidFill>
              </a:defRPr>
            </a:lvl2pPr>
            <a:lvl3pPr lvl="2" algn="ctr">
              <a:lnSpc>
                <a:spcPct val="100000"/>
              </a:lnSpc>
              <a:spcBef>
                <a:spcPts val="0"/>
              </a:spcBef>
              <a:spcAft>
                <a:spcPts val="0"/>
              </a:spcAft>
              <a:buClr>
                <a:schemeClr val="dk2"/>
              </a:buClr>
              <a:buSzPts val="3000"/>
              <a:buFont typeface="Arial"/>
              <a:buNone/>
              <a:defRPr sz="3000">
                <a:solidFill>
                  <a:schemeClr val="dk2"/>
                </a:solidFill>
              </a:defRPr>
            </a:lvl3pPr>
            <a:lvl4pPr lvl="3" algn="ctr">
              <a:lnSpc>
                <a:spcPct val="100000"/>
              </a:lnSpc>
              <a:spcBef>
                <a:spcPts val="0"/>
              </a:spcBef>
              <a:spcAft>
                <a:spcPts val="0"/>
              </a:spcAft>
              <a:buClr>
                <a:schemeClr val="dk2"/>
              </a:buClr>
              <a:buSzPts val="3000"/>
              <a:buFont typeface="Arial"/>
              <a:buNone/>
              <a:defRPr sz="3000">
                <a:solidFill>
                  <a:schemeClr val="dk2"/>
                </a:solidFill>
              </a:defRPr>
            </a:lvl4pPr>
            <a:lvl5pPr lvl="4" algn="ctr">
              <a:lnSpc>
                <a:spcPct val="100000"/>
              </a:lnSpc>
              <a:spcBef>
                <a:spcPts val="0"/>
              </a:spcBef>
              <a:spcAft>
                <a:spcPts val="0"/>
              </a:spcAft>
              <a:buClr>
                <a:schemeClr val="dk2"/>
              </a:buClr>
              <a:buSzPts val="3000"/>
              <a:buFont typeface="Arial"/>
              <a:buNone/>
              <a:defRPr sz="3000">
                <a:solidFill>
                  <a:schemeClr val="dk2"/>
                </a:solidFill>
              </a:defRPr>
            </a:lvl5pPr>
            <a:lvl6pPr lvl="5" algn="ctr">
              <a:lnSpc>
                <a:spcPct val="100000"/>
              </a:lnSpc>
              <a:spcBef>
                <a:spcPts val="0"/>
              </a:spcBef>
              <a:spcAft>
                <a:spcPts val="0"/>
              </a:spcAft>
              <a:buClr>
                <a:schemeClr val="dk2"/>
              </a:buClr>
              <a:buSzPts val="3000"/>
              <a:buFont typeface="Arial"/>
              <a:buNone/>
              <a:defRPr sz="3000">
                <a:solidFill>
                  <a:schemeClr val="dk2"/>
                </a:solidFill>
              </a:defRPr>
            </a:lvl6pPr>
            <a:lvl7pPr lvl="6" algn="ctr">
              <a:lnSpc>
                <a:spcPct val="100000"/>
              </a:lnSpc>
              <a:spcBef>
                <a:spcPts val="0"/>
              </a:spcBef>
              <a:spcAft>
                <a:spcPts val="0"/>
              </a:spcAft>
              <a:buClr>
                <a:schemeClr val="dk2"/>
              </a:buClr>
              <a:buSzPts val="3000"/>
              <a:buFont typeface="Arial"/>
              <a:buNone/>
              <a:defRPr sz="3000">
                <a:solidFill>
                  <a:schemeClr val="dk2"/>
                </a:solidFill>
              </a:defRPr>
            </a:lvl7pPr>
            <a:lvl8pPr lvl="7" algn="ctr">
              <a:lnSpc>
                <a:spcPct val="100000"/>
              </a:lnSpc>
              <a:spcBef>
                <a:spcPts val="0"/>
              </a:spcBef>
              <a:spcAft>
                <a:spcPts val="0"/>
              </a:spcAft>
              <a:buClr>
                <a:schemeClr val="dk2"/>
              </a:buClr>
              <a:buSzPts val="3000"/>
              <a:buFont typeface="Arial"/>
              <a:buNone/>
              <a:defRPr sz="3000">
                <a:solidFill>
                  <a:schemeClr val="dk2"/>
                </a:solidFill>
              </a:defRPr>
            </a:lvl8pPr>
            <a:lvl9pPr lvl="8" algn="ctr">
              <a:lnSpc>
                <a:spcPct val="100000"/>
              </a:lnSpc>
              <a:spcBef>
                <a:spcPts val="0"/>
              </a:spcBef>
              <a:spcAft>
                <a:spcPts val="0"/>
              </a:spcAft>
              <a:buClr>
                <a:schemeClr val="dk2"/>
              </a:buClr>
              <a:buSzPts val="3000"/>
              <a:buFont typeface="Arial"/>
              <a:buNone/>
              <a:defRPr sz="3000">
                <a:solidFill>
                  <a:schemeClr val="dk2"/>
                </a:solidFill>
              </a:defRPr>
            </a:lvl9pPr>
          </a:lstStyle>
          <a:p>
            <a:endParaRPr/>
          </a:p>
        </p:txBody>
      </p:sp>
    </p:spTree>
    <p:extLst>
      <p:ext uri="{BB962C8B-B14F-4D97-AF65-F5344CB8AC3E}">
        <p14:creationId xmlns:p14="http://schemas.microsoft.com/office/powerpoint/2010/main" val="253655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ventive end slide">
  <p:cSld name="Inventive end slide">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7" name="Google Shape;77;p19"/>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enerous end slide">
  <p:cSld name="Generous end slide">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6" name="Google Shape;86;p21"/>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5"/>
              </a:buClr>
              <a:buSzPts val="1400"/>
              <a:buFont typeface="Arial"/>
              <a:buNone/>
              <a:defRPr sz="2000" b="0" i="0" u="none" strike="noStrike" cap="none">
                <a:solidFill>
                  <a:schemeClr val="accent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Plain text – White">
  <p:cSld name="3. Plain text – White">
    <p:bg>
      <p:bgPr>
        <a:no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Clr>
                <a:srgbClr val="006278"/>
              </a:buClr>
              <a:buSzPts val="3000"/>
              <a:buNone/>
              <a:defRPr sz="3000">
                <a:solidFill>
                  <a:srgbClr val="006278"/>
                </a:solidFill>
              </a:defRPr>
            </a:lvl2pPr>
            <a:lvl3pPr lvl="2" rtl="0">
              <a:spcBef>
                <a:spcPts val="0"/>
              </a:spcBef>
              <a:spcAft>
                <a:spcPts val="0"/>
              </a:spcAft>
              <a:buClr>
                <a:srgbClr val="006278"/>
              </a:buClr>
              <a:buSzPts val="3000"/>
              <a:buNone/>
              <a:defRPr sz="3000">
                <a:solidFill>
                  <a:srgbClr val="006278"/>
                </a:solidFill>
              </a:defRPr>
            </a:lvl3pPr>
            <a:lvl4pPr lvl="3" rtl="0">
              <a:spcBef>
                <a:spcPts val="0"/>
              </a:spcBef>
              <a:spcAft>
                <a:spcPts val="0"/>
              </a:spcAft>
              <a:buClr>
                <a:srgbClr val="006278"/>
              </a:buClr>
              <a:buSzPts val="3000"/>
              <a:buNone/>
              <a:defRPr sz="3000">
                <a:solidFill>
                  <a:srgbClr val="006278"/>
                </a:solidFill>
              </a:defRPr>
            </a:lvl4pPr>
            <a:lvl5pPr lvl="4" rtl="0">
              <a:spcBef>
                <a:spcPts val="0"/>
              </a:spcBef>
              <a:spcAft>
                <a:spcPts val="0"/>
              </a:spcAft>
              <a:buClr>
                <a:srgbClr val="006278"/>
              </a:buClr>
              <a:buSzPts val="3000"/>
              <a:buNone/>
              <a:defRPr sz="3000">
                <a:solidFill>
                  <a:srgbClr val="006278"/>
                </a:solidFill>
              </a:defRPr>
            </a:lvl5pPr>
            <a:lvl6pPr lvl="5" rtl="0">
              <a:spcBef>
                <a:spcPts val="0"/>
              </a:spcBef>
              <a:spcAft>
                <a:spcPts val="0"/>
              </a:spcAft>
              <a:buClr>
                <a:srgbClr val="006278"/>
              </a:buClr>
              <a:buSzPts val="3000"/>
              <a:buNone/>
              <a:defRPr sz="3000">
                <a:solidFill>
                  <a:srgbClr val="006278"/>
                </a:solidFill>
              </a:defRPr>
            </a:lvl6pPr>
            <a:lvl7pPr lvl="6" rtl="0">
              <a:spcBef>
                <a:spcPts val="0"/>
              </a:spcBef>
              <a:spcAft>
                <a:spcPts val="0"/>
              </a:spcAft>
              <a:buClr>
                <a:srgbClr val="006278"/>
              </a:buClr>
              <a:buSzPts val="3000"/>
              <a:buNone/>
              <a:defRPr sz="3000">
                <a:solidFill>
                  <a:srgbClr val="006278"/>
                </a:solidFill>
              </a:defRPr>
            </a:lvl7pPr>
            <a:lvl8pPr lvl="7" rtl="0">
              <a:spcBef>
                <a:spcPts val="0"/>
              </a:spcBef>
              <a:spcAft>
                <a:spcPts val="0"/>
              </a:spcAft>
              <a:buClr>
                <a:srgbClr val="006278"/>
              </a:buClr>
              <a:buSzPts val="3000"/>
              <a:buNone/>
              <a:defRPr sz="3000">
                <a:solidFill>
                  <a:srgbClr val="006278"/>
                </a:solidFill>
              </a:defRPr>
            </a:lvl8pPr>
            <a:lvl9pPr lvl="8" rtl="0">
              <a:spcBef>
                <a:spcPts val="0"/>
              </a:spcBef>
              <a:spcAft>
                <a:spcPts val="0"/>
              </a:spcAft>
              <a:buClr>
                <a:srgbClr val="006278"/>
              </a:buClr>
              <a:buSzPts val="3000"/>
              <a:buNone/>
              <a:defRPr sz="3000">
                <a:solidFill>
                  <a:srgbClr val="006278"/>
                </a:solidFill>
              </a:defRPr>
            </a:lvl9pPr>
          </a:lstStyle>
          <a:p>
            <a:endParaRPr/>
          </a:p>
        </p:txBody>
      </p:sp>
      <p:sp>
        <p:nvSpPr>
          <p:cNvPr id="32" name="Google Shape;32;p5"/>
          <p:cNvSpPr txBox="1">
            <a:spLocks noGrp="1"/>
          </p:cNvSpPr>
          <p:nvPr>
            <p:ph type="body" idx="1"/>
          </p:nvPr>
        </p:nvSpPr>
        <p:spPr>
          <a:xfrm>
            <a:off x="540000" y="1367100"/>
            <a:ext cx="8064000" cy="34164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SzPts val="1800"/>
              <a:buChar char="●"/>
              <a:defRPr/>
            </a:lvl1pPr>
            <a:lvl2pPr marL="914400" lvl="1" indent="-317500" rtl="0">
              <a:lnSpc>
                <a:spcPct val="100000"/>
              </a:lnSpc>
              <a:spcBef>
                <a:spcPts val="1000"/>
              </a:spcBef>
              <a:spcAft>
                <a:spcPts val="0"/>
              </a:spcAft>
              <a:buSzPts val="1400"/>
              <a:buChar char="○"/>
              <a:defRPr/>
            </a:lvl2pPr>
            <a:lvl3pPr marL="1371600" lvl="2" indent="-317500" rtl="0">
              <a:lnSpc>
                <a:spcPct val="100000"/>
              </a:lnSpc>
              <a:spcBef>
                <a:spcPts val="1000"/>
              </a:spcBef>
              <a:spcAft>
                <a:spcPts val="0"/>
              </a:spcAft>
              <a:buSzPts val="1400"/>
              <a:buChar char="■"/>
              <a:defRPr/>
            </a:lvl3pPr>
            <a:lvl4pPr marL="1828800" lvl="3" indent="-317500" rtl="0">
              <a:lnSpc>
                <a:spcPct val="100000"/>
              </a:lnSpc>
              <a:spcBef>
                <a:spcPts val="1000"/>
              </a:spcBef>
              <a:spcAft>
                <a:spcPts val="0"/>
              </a:spcAft>
              <a:buSzPts val="1400"/>
              <a:buChar char="●"/>
              <a:defRPr/>
            </a:lvl4pPr>
            <a:lvl5pPr marL="2286000" lvl="4" indent="-317500" rtl="0">
              <a:lnSpc>
                <a:spcPct val="100000"/>
              </a:lnSpc>
              <a:spcBef>
                <a:spcPts val="1000"/>
              </a:spcBef>
              <a:spcAft>
                <a:spcPts val="0"/>
              </a:spcAft>
              <a:buSzPts val="1400"/>
              <a:buChar char="○"/>
              <a:defRPr/>
            </a:lvl5pPr>
            <a:lvl6pPr marL="2743200" lvl="5" indent="-317500" rtl="0">
              <a:lnSpc>
                <a:spcPct val="100000"/>
              </a:lnSpc>
              <a:spcBef>
                <a:spcPts val="1000"/>
              </a:spcBef>
              <a:spcAft>
                <a:spcPts val="0"/>
              </a:spcAft>
              <a:buSzPts val="1400"/>
              <a:buChar char="■"/>
              <a:defRPr/>
            </a:lvl6pPr>
            <a:lvl7pPr marL="3200400" lvl="6" indent="-317500" rtl="0">
              <a:lnSpc>
                <a:spcPct val="100000"/>
              </a:lnSpc>
              <a:spcBef>
                <a:spcPts val="1000"/>
              </a:spcBef>
              <a:spcAft>
                <a:spcPts val="0"/>
              </a:spcAft>
              <a:buSzPts val="1400"/>
              <a:buChar char="●"/>
              <a:defRPr/>
            </a:lvl7pPr>
            <a:lvl8pPr marL="3657600" lvl="7" indent="-317500" rtl="0">
              <a:lnSpc>
                <a:spcPct val="100000"/>
              </a:lnSpc>
              <a:spcBef>
                <a:spcPts val="1000"/>
              </a:spcBef>
              <a:spcAft>
                <a:spcPts val="0"/>
              </a:spcAft>
              <a:buSzPts val="1400"/>
              <a:buChar char="○"/>
              <a:defRPr/>
            </a:lvl8pPr>
            <a:lvl9pPr marL="4114800" lvl="8" indent="-317500" rtl="0">
              <a:lnSpc>
                <a:spcPct val="100000"/>
              </a:lnSpc>
              <a:spcBef>
                <a:spcPts val="1000"/>
              </a:spcBef>
              <a:spcAft>
                <a:spcPts val="1000"/>
              </a:spcAft>
              <a:buSzPts val="1400"/>
              <a:buChar char="■"/>
              <a:defRPr/>
            </a:lvl9pPr>
          </a:lstStyle>
          <a:p>
            <a:endParaRPr/>
          </a:p>
        </p:txBody>
      </p:sp>
    </p:spTree>
    <p:extLst>
      <p:ext uri="{BB962C8B-B14F-4D97-AF65-F5344CB8AC3E}">
        <p14:creationId xmlns:p14="http://schemas.microsoft.com/office/powerpoint/2010/main" val="51386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04F-864D-44BA-BCB7-9B014017FC4E}"/>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B458A85-E796-4AA2-A262-E5E880980A9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45652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32CF-FDED-48EF-9649-F8E4FE77D00E}"/>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657458-F442-4093-8D67-E5C14FD9C83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554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sponsible cover slide">
  <p:cSld name="Responsible cover slide">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7" name="Google Shape;47;p11"/>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ventive cover slide">
  <p:cSld name="Inventive cover slide">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3" name="Google Shape;53;p13"/>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enerous cover slide">
  <p:cSld name="Generous cover slide">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9" name="Google Shape;59;p15"/>
          <p:cNvSpPr txBox="1">
            <a:spLocks noGrp="1"/>
          </p:cNvSpPr>
          <p:nvPr>
            <p:ph type="body" idx="1"/>
          </p:nvPr>
        </p:nvSpPr>
        <p:spPr>
          <a:xfrm>
            <a:off x="6152444" y="3881260"/>
            <a:ext cx="2753100" cy="1036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694C"/>
              </a:buClr>
              <a:buSzPts val="1400"/>
              <a:buFont typeface="Arial"/>
              <a:buNone/>
              <a:defRPr sz="2000" b="0" i="0" u="none" strike="noStrike" cap="none">
                <a:solidFill>
                  <a:srgbClr val="00694C"/>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sponsible end slide">
  <p:cSld name="Responsible end slide">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5772150" y="3175000"/>
            <a:ext cx="2914649" cy="14192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78"/>
        <p:cNvGrpSpPr/>
        <p:nvPr/>
      </p:nvGrpSpPr>
      <p:grpSpPr>
        <a:xfrm>
          <a:off x="0" y="0"/>
          <a:ext cx="0" cy="0"/>
          <a:chOff x="0" y="0"/>
          <a:chExt cx="0" cy="0"/>
        </a:xfrm>
      </p:grpSpPr>
      <p:pic>
        <p:nvPicPr>
          <p:cNvPr id="79" name="Google Shape;79;p20"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80" name="Google Shape;80;p20"/>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81" name="Google Shape;81;p20"/>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82" name="Google Shape;82;p20"/>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3" name="Google Shape;83;p20"/>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4312"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txBox="1">
            <a:spLocks noGrp="1"/>
          </p:cNvSpPr>
          <p:nvPr>
            <p:ph type="body" idx="1"/>
          </p:nvPr>
        </p:nvSpPr>
        <p:spPr>
          <a:xfrm>
            <a:off x="214312" y="1200150"/>
            <a:ext cx="41100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5" name="Google Shape;35;p8"/>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8" name="Google Shape;38;p9"/>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9"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40" name="Google Shape;40;p9"/>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41" name="Google Shape;41;p9"/>
          <p:cNvPicPr preferRelativeResize="0"/>
          <p:nvPr/>
        </p:nvPicPr>
        <p:blipFill rotWithShape="1">
          <a:blip r:embed="rId5">
            <a:alphaModFix/>
          </a:blip>
          <a:srcRect/>
          <a:stretch/>
        </p:blipFill>
        <p:spPr>
          <a:xfrm>
            <a:off x="2127250" y="3930650"/>
            <a:ext cx="766800" cy="820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 name="Google Shape;44;p10"/>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 name="Google Shape;50;p12"/>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6" name="Google Shape;56;p14"/>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0"/>
        <p:cNvGrpSpPr/>
        <p:nvPr/>
      </p:nvGrpSpPr>
      <p:grpSpPr>
        <a:xfrm>
          <a:off x="0" y="0"/>
          <a:ext cx="0" cy="0"/>
          <a:chOff x="0" y="0"/>
          <a:chExt cx="0" cy="0"/>
        </a:xfrm>
      </p:grpSpPr>
      <p:pic>
        <p:nvPicPr>
          <p:cNvPr id="61" name="Google Shape;61;p16"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62" name="Google Shape;62;p16"/>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63" name="Google Shape;63;p16"/>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64" name="Google Shape;64;p16"/>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5" name="Google Shape;65;p16"/>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69"/>
        <p:cNvGrpSpPr/>
        <p:nvPr/>
      </p:nvGrpSpPr>
      <p:grpSpPr>
        <a:xfrm>
          <a:off x="0" y="0"/>
          <a:ext cx="0" cy="0"/>
          <a:chOff x="0" y="0"/>
          <a:chExt cx="0" cy="0"/>
        </a:xfrm>
      </p:grpSpPr>
      <p:pic>
        <p:nvPicPr>
          <p:cNvPr id="70" name="Google Shape;70;p18"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71" name="Google Shape;71;p18"/>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72" name="Google Shape;72;p18"/>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73" name="Google Shape;73;p18"/>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4" name="Google Shape;74;p18"/>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londoncitizensadvice.org.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p:nvPr>
        </p:nvSpPr>
        <p:spPr>
          <a:xfrm>
            <a:off x="443675" y="216475"/>
            <a:ext cx="5661599" cy="28079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3600" dirty="0"/>
              <a:t>London Citizens Advice:</a:t>
            </a:r>
            <a:br>
              <a:rPr lang="en-GB" sz="3600" dirty="0"/>
            </a:br>
            <a:r>
              <a:rPr lang="en-GB" sz="3600" dirty="0"/>
              <a:t>Working with London’s diverse communities to address cost of living.</a:t>
            </a:r>
            <a:br>
              <a:rPr lang="en-GB" sz="3600" dirty="0"/>
            </a:br>
            <a:r>
              <a:rPr lang="en-GB" sz="3600" dirty="0"/>
              <a:t>     </a:t>
            </a:r>
            <a:r>
              <a:rPr lang="en-GB" sz="1600" dirty="0"/>
              <a:t>James Sandbach &amp; Mary-Ann </a:t>
            </a:r>
            <a:r>
              <a:rPr lang="en-GB" sz="1600" dirty="0" err="1"/>
              <a:t>Foxwell</a:t>
            </a:r>
            <a:endParaRPr sz="1600" dirty="0"/>
          </a:p>
        </p:txBody>
      </p:sp>
      <p:sp>
        <p:nvSpPr>
          <p:cNvPr id="107" name="Google Shape;107;p24"/>
          <p:cNvSpPr txBox="1">
            <a:spLocks noGrp="1"/>
          </p:cNvSpPr>
          <p:nvPr>
            <p:ph type="subTitle" idx="1"/>
          </p:nvPr>
        </p:nvSpPr>
        <p:spPr>
          <a:xfrm>
            <a:off x="5842525" y="3596000"/>
            <a:ext cx="2863500" cy="115559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GB" sz="2200" dirty="0"/>
              <a:t>Collaborating across the Capital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704200" cy="857400"/>
          </a:xfrm>
          <a:prstGeom prst="rect">
            <a:avLst/>
          </a:prstGeom>
          <a:noFill/>
          <a:ln>
            <a:noFill/>
          </a:ln>
        </p:spPr>
        <p:txBody>
          <a:bodyPr spcFirstLastPara="1" wrap="square" lIns="91425" tIns="45700" rIns="91425" bIns="45700" anchor="ctr" anchorCtr="0">
            <a:noAutofit/>
          </a:bodyPr>
          <a:lstStyle/>
          <a:p>
            <a:r>
              <a:rPr lang="en-US" sz="3200" b="1" i="0" u="none" strike="noStrike" cap="none" dirty="0">
                <a:latin typeface="Open Sans"/>
                <a:ea typeface="Open Sans"/>
                <a:cs typeface="Open Sans"/>
                <a:sym typeface="Open Sans"/>
              </a:rPr>
              <a:t>Our approach to community engagement</a:t>
            </a:r>
            <a:endParaRPr dirty="0"/>
          </a:p>
        </p:txBody>
      </p:sp>
      <p:sp>
        <p:nvSpPr>
          <p:cNvPr id="107" name="Google Shape;107;p24"/>
          <p:cNvSpPr txBox="1">
            <a:spLocks noGrp="1"/>
          </p:cNvSpPr>
          <p:nvPr>
            <p:ph type="body" idx="1"/>
          </p:nvPr>
        </p:nvSpPr>
        <p:spPr>
          <a:xfrm>
            <a:off x="214311" y="970156"/>
            <a:ext cx="8795873" cy="4052744"/>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r>
              <a:rPr lang="en-GB" dirty="0"/>
              <a:t>There is no one size fits all model or approach, all communities are different</a:t>
            </a:r>
          </a:p>
          <a:p>
            <a:pPr marL="342900" indent="-342900">
              <a:spcBef>
                <a:spcPts val="0"/>
              </a:spcBef>
              <a:buFont typeface="Arial" panose="020B0604020202020204" pitchFamily="34" charset="0"/>
              <a:buChar char="•"/>
            </a:pPr>
            <a:endParaRPr lang="en-GB" dirty="0"/>
          </a:p>
          <a:p>
            <a:pPr marL="342900" indent="-342900">
              <a:spcBef>
                <a:spcPts val="0"/>
              </a:spcBef>
              <a:buFont typeface="Arial" panose="020B0604020202020204" pitchFamily="34" charset="0"/>
              <a:buChar char="•"/>
            </a:pPr>
            <a:r>
              <a:rPr lang="en-GB" dirty="0"/>
              <a:t>Local engagement often works best, LCAs have a range of outreach projects with local community groups, and deliver advice in different settings locally (foodbanks, day centres, places of worship, schools, libraries, community halls, GP surgeries/hospitals, courts, prisons, and local authority contact centres).  </a:t>
            </a:r>
          </a:p>
          <a:p>
            <a:pPr marL="0" indent="0">
              <a:spcBef>
                <a:spcPts val="0"/>
              </a:spcBef>
            </a:pPr>
            <a:endParaRPr lang="en-GB" dirty="0"/>
          </a:p>
          <a:p>
            <a:pPr marL="342900" indent="-342900">
              <a:spcBef>
                <a:spcPts val="0"/>
              </a:spcBef>
              <a:buFont typeface="Arial" panose="020B0604020202020204" pitchFamily="34" charset="0"/>
              <a:buChar char="•"/>
            </a:pPr>
            <a:r>
              <a:rPr lang="en-GB" dirty="0"/>
              <a:t>However, there is much we can do pan-London, especially a shared referral platform. All of our services use </a:t>
            </a:r>
            <a:r>
              <a:rPr lang="en-GB" dirty="0" err="1"/>
              <a:t>languageline</a:t>
            </a:r>
            <a:r>
              <a:rPr lang="en-GB" dirty="0"/>
              <a:t>. </a:t>
            </a:r>
            <a:endParaRPr lang="en-US" dirty="0"/>
          </a:p>
          <a:p>
            <a:pPr marL="0" indent="0">
              <a:spcBef>
                <a:spcPts val="0"/>
              </a:spcBef>
            </a:pPr>
            <a:endParaRPr lang="en-GB" dirty="0"/>
          </a:p>
        </p:txBody>
      </p:sp>
    </p:spTree>
    <p:extLst>
      <p:ext uri="{BB962C8B-B14F-4D97-AF65-F5344CB8AC3E}">
        <p14:creationId xmlns:p14="http://schemas.microsoft.com/office/powerpoint/2010/main" val="317852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1" y="120601"/>
            <a:ext cx="8378145" cy="7067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West Central</a:t>
            </a:r>
            <a:endParaRPr dirty="0"/>
          </a:p>
        </p:txBody>
      </p:sp>
      <p:sp>
        <p:nvSpPr>
          <p:cNvPr id="107" name="Google Shape;107;p24"/>
          <p:cNvSpPr txBox="1">
            <a:spLocks noGrp="1"/>
          </p:cNvSpPr>
          <p:nvPr>
            <p:ph type="body" idx="1"/>
          </p:nvPr>
        </p:nvSpPr>
        <p:spPr>
          <a:xfrm>
            <a:off x="156117" y="1063775"/>
            <a:ext cx="8987883" cy="3959125"/>
          </a:xfrm>
          <a:prstGeom prst="rect">
            <a:avLst/>
          </a:prstGeom>
          <a:noFill/>
          <a:ln>
            <a:noFill/>
          </a:ln>
        </p:spPr>
        <p:txBody>
          <a:bodyPr spcFirstLastPara="1" wrap="square" lIns="91425" tIns="45700" rIns="91425" bIns="45700" anchor="t" anchorCtr="0">
            <a:noAutofit/>
          </a:bodyPr>
          <a:lstStyle/>
          <a:p>
            <a:pPr marL="285750" indent="-285750">
              <a:spcBef>
                <a:spcPts val="0"/>
              </a:spcBef>
              <a:buFont typeface="Arial" panose="020B0604020202020204" pitchFamily="34" charset="0"/>
              <a:buChar char="•"/>
            </a:pPr>
            <a:r>
              <a:rPr lang="en-US" sz="1700" dirty="0">
                <a:solidFill>
                  <a:schemeClr val="tx1"/>
                </a:solidFill>
              </a:rPr>
              <a:t>Outreach Advice at Foodbank at the </a:t>
            </a:r>
            <a:r>
              <a:rPr lang="en-US" sz="1700" dirty="0" err="1">
                <a:solidFill>
                  <a:schemeClr val="tx1"/>
                </a:solidFill>
              </a:rPr>
              <a:t>Notting</a:t>
            </a:r>
            <a:r>
              <a:rPr lang="en-US" sz="1700" dirty="0">
                <a:solidFill>
                  <a:schemeClr val="tx1"/>
                </a:solidFill>
              </a:rPr>
              <a:t> Hill Methodist Church.  GLA grant for community venues outreach advice, </a:t>
            </a:r>
            <a:r>
              <a:rPr lang="en-US" sz="1700" dirty="0" err="1">
                <a:solidFill>
                  <a:schemeClr val="tx1"/>
                </a:solidFill>
              </a:rPr>
              <a:t>eg</a:t>
            </a:r>
            <a:r>
              <a:rPr lang="en-US" sz="1700" dirty="0">
                <a:solidFill>
                  <a:schemeClr val="tx1"/>
                </a:solidFill>
              </a:rPr>
              <a:t> Bay 20 Community Centre</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CAK &amp; C Adult Social Care team have worked with community groups including Al-</a:t>
            </a:r>
            <a:r>
              <a:rPr lang="en-US" sz="1700" dirty="0" err="1">
                <a:solidFill>
                  <a:schemeClr val="tx1"/>
                </a:solidFill>
              </a:rPr>
              <a:t>Hasaniya</a:t>
            </a:r>
            <a:r>
              <a:rPr lang="en-US" sz="1700" dirty="0">
                <a:solidFill>
                  <a:schemeClr val="tx1"/>
                </a:solidFill>
              </a:rPr>
              <a:t> Moroccan Women Centre, </a:t>
            </a:r>
            <a:r>
              <a:rPr lang="en-US" sz="1700" dirty="0" err="1">
                <a:solidFill>
                  <a:schemeClr val="tx1"/>
                </a:solidFill>
              </a:rPr>
              <a:t>Midaye</a:t>
            </a:r>
            <a:r>
              <a:rPr lang="en-US" sz="1700" dirty="0">
                <a:solidFill>
                  <a:schemeClr val="tx1"/>
                </a:solidFill>
              </a:rPr>
              <a:t> Somali Development Network, </a:t>
            </a:r>
            <a:r>
              <a:rPr lang="en-US" sz="1700" dirty="0" err="1">
                <a:solidFill>
                  <a:schemeClr val="tx1"/>
                </a:solidFill>
              </a:rPr>
              <a:t>Dadihiye</a:t>
            </a:r>
            <a:r>
              <a:rPr lang="en-US" sz="1700" dirty="0">
                <a:solidFill>
                  <a:schemeClr val="tx1"/>
                </a:solidFill>
              </a:rPr>
              <a:t> Development </a:t>
            </a:r>
            <a:r>
              <a:rPr lang="en-US" sz="1700" dirty="0" err="1">
                <a:solidFill>
                  <a:schemeClr val="tx1"/>
                </a:solidFill>
              </a:rPr>
              <a:t>Organisation</a:t>
            </a:r>
            <a:r>
              <a:rPr lang="en-US" sz="1700" dirty="0">
                <a:solidFill>
                  <a:schemeClr val="tx1"/>
                </a:solidFill>
              </a:rPr>
              <a:t>, Ethiopian Women Empowerment Association in North Kensington, Women’s Association for Networking and Development (WAND UK) in North Kensington, and the Pepper Pot Day</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Work with </a:t>
            </a:r>
            <a:r>
              <a:rPr lang="en-US" sz="1700" b="1" dirty="0">
                <a:solidFill>
                  <a:schemeClr val="tx1"/>
                </a:solidFill>
              </a:rPr>
              <a:t>West London welcome </a:t>
            </a:r>
            <a:r>
              <a:rPr lang="en-US" sz="1700" dirty="0">
                <a:solidFill>
                  <a:schemeClr val="tx1"/>
                </a:solidFill>
              </a:rPr>
              <a:t>which</a:t>
            </a:r>
            <a:r>
              <a:rPr lang="en-US" sz="1700" b="1" dirty="0">
                <a:solidFill>
                  <a:schemeClr val="tx1"/>
                </a:solidFill>
              </a:rPr>
              <a:t> </a:t>
            </a:r>
            <a:r>
              <a:rPr lang="en-US" sz="1700" dirty="0">
                <a:solidFill>
                  <a:schemeClr val="tx1"/>
                </a:solidFill>
              </a:rPr>
              <a:t>provides a wide range of support services to the large number of refugees and asylum seekers in West London, many of whom are housed in local hotels</a:t>
            </a:r>
            <a:endParaRPr lang="en-GB" sz="1700" dirty="0">
              <a:solidFill>
                <a:schemeClr val="tx1"/>
              </a:solidFill>
            </a:endParaRPr>
          </a:p>
          <a:p>
            <a:pPr marL="342900" indent="-342900">
              <a:spcBef>
                <a:spcPts val="0"/>
              </a:spcBef>
              <a:buFont typeface="Arial" panose="020B0604020202020204" pitchFamily="34" charset="0"/>
              <a:buChar char="•"/>
            </a:pPr>
            <a:endParaRPr lang="en-GB" sz="1700" dirty="0">
              <a:solidFill>
                <a:schemeClr val="tx1"/>
              </a:solidFill>
            </a:endParaRPr>
          </a:p>
          <a:p>
            <a:pPr marL="342900" indent="-342900">
              <a:spcBef>
                <a:spcPts val="0"/>
              </a:spcBef>
              <a:buFont typeface="Arial" panose="020B0604020202020204" pitchFamily="34" charset="0"/>
              <a:buChar char="•"/>
            </a:pPr>
            <a:endParaRPr lang="en-GB" sz="1700" dirty="0">
              <a:solidFill>
                <a:schemeClr val="tx1"/>
              </a:solidFill>
            </a:endParaRPr>
          </a:p>
        </p:txBody>
      </p:sp>
    </p:spTree>
    <p:extLst>
      <p:ext uri="{BB962C8B-B14F-4D97-AF65-F5344CB8AC3E}">
        <p14:creationId xmlns:p14="http://schemas.microsoft.com/office/powerpoint/2010/main" val="343035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70769"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East</a:t>
            </a:r>
            <a:endParaRPr dirty="0"/>
          </a:p>
        </p:txBody>
      </p:sp>
      <p:sp>
        <p:nvSpPr>
          <p:cNvPr id="107" name="Google Shape;107;p24"/>
          <p:cNvSpPr txBox="1">
            <a:spLocks noGrp="1"/>
          </p:cNvSpPr>
          <p:nvPr>
            <p:ph type="body" idx="1"/>
          </p:nvPr>
        </p:nvSpPr>
        <p:spPr>
          <a:xfrm>
            <a:off x="283337" y="1063775"/>
            <a:ext cx="4816984" cy="3738235"/>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Huge range of initiatives including</a:t>
            </a:r>
          </a:p>
          <a:p>
            <a:pPr marL="0" indent="0">
              <a:spcBef>
                <a:spcPts val="0"/>
              </a:spcBef>
            </a:pPr>
            <a:endParaRPr lang="en-GB" sz="1000" dirty="0"/>
          </a:p>
          <a:p>
            <a:pPr marL="176213" indent="-176213">
              <a:spcBef>
                <a:spcPts val="0"/>
              </a:spcBef>
              <a:buFont typeface="Arial" panose="020B0604020202020204" pitchFamily="34" charset="0"/>
              <a:buChar char="•"/>
            </a:pPr>
            <a:r>
              <a:rPr lang="en-GB" sz="1400" dirty="0"/>
              <a:t>Redbridge Community resilience network</a:t>
            </a:r>
          </a:p>
          <a:p>
            <a:pPr marL="176213" indent="-176213">
              <a:spcBef>
                <a:spcPts val="0"/>
              </a:spcBef>
              <a:buFont typeface="Arial" panose="020B0604020202020204" pitchFamily="34" charset="0"/>
              <a:buChar char="•"/>
            </a:pPr>
            <a:endParaRPr lang="en-GB" sz="900" dirty="0"/>
          </a:p>
          <a:p>
            <a:pPr marL="176213" indent="-176213">
              <a:spcBef>
                <a:spcPts val="0"/>
              </a:spcBef>
              <a:buFont typeface="Arial" panose="020B0604020202020204" pitchFamily="34" charset="0"/>
              <a:buChar char="•"/>
            </a:pPr>
            <a:r>
              <a:rPr lang="en-GB" sz="1400" dirty="0"/>
              <a:t>Citizens Advice Barking and Dagenham leads</a:t>
            </a:r>
            <a:r>
              <a:rPr lang="en-US" sz="1400" dirty="0"/>
              <a:t> partnership between the borough, the local VCS network and social sector, and food bank network</a:t>
            </a:r>
          </a:p>
          <a:p>
            <a:pPr marL="176213" indent="-176213">
              <a:spcBef>
                <a:spcPts val="0"/>
              </a:spcBef>
              <a:buFont typeface="Arial" panose="020B0604020202020204" pitchFamily="34" charset="0"/>
              <a:buChar char="•"/>
            </a:pPr>
            <a:endParaRPr lang="en-US" sz="1400" dirty="0"/>
          </a:p>
          <a:p>
            <a:pPr marL="176213" indent="-176213">
              <a:spcBef>
                <a:spcPts val="0"/>
              </a:spcBef>
              <a:buFont typeface="Arial" panose="020B0604020202020204" pitchFamily="34" charset="0"/>
              <a:buChar char="•"/>
            </a:pPr>
            <a:r>
              <a:rPr lang="en-US" sz="1400" dirty="0"/>
              <a:t>Across Hackney, Tower Hamlets, &amp; </a:t>
            </a:r>
            <a:r>
              <a:rPr lang="en-US" sz="1400" dirty="0" err="1"/>
              <a:t>Newham</a:t>
            </a:r>
            <a:r>
              <a:rPr lang="en-US" sz="1400" dirty="0"/>
              <a:t>, advice services have been delivered through Children </a:t>
            </a:r>
            <a:r>
              <a:rPr lang="en-US" sz="1400" dirty="0" err="1"/>
              <a:t>Centres</a:t>
            </a:r>
            <a:r>
              <a:rPr lang="en-US" sz="1400" dirty="0"/>
              <a:t>, Local Authority offices, job </a:t>
            </a:r>
            <a:r>
              <a:rPr lang="en-US" sz="1400" dirty="0" err="1"/>
              <a:t>Centres</a:t>
            </a:r>
            <a:r>
              <a:rPr lang="en-US" sz="1400" dirty="0"/>
              <a:t>, GP Health </a:t>
            </a:r>
            <a:r>
              <a:rPr lang="en-US" sz="1400" dirty="0" err="1"/>
              <a:t>Centres</a:t>
            </a:r>
            <a:r>
              <a:rPr lang="en-US" sz="1400" dirty="0"/>
              <a:t>, hospitals, Housing Associations, social prescribers, estate-based community </a:t>
            </a:r>
            <a:r>
              <a:rPr lang="en-US" sz="1400" dirty="0" err="1"/>
              <a:t>centres</a:t>
            </a:r>
            <a:r>
              <a:rPr lang="en-US" sz="1400" dirty="0"/>
              <a:t>, and a variety of other unique locations – during lockdowns dedicated numbers were given to each user group, and new projects developed with schools</a:t>
            </a:r>
          </a:p>
          <a:p>
            <a:pPr marL="176213" indent="-176213">
              <a:spcBef>
                <a:spcPts val="0"/>
              </a:spcBef>
              <a:buFont typeface="Arial" panose="020B0604020202020204" pitchFamily="34" charset="0"/>
              <a:buChar char="•"/>
            </a:pPr>
            <a:endParaRPr lang="en-GB" sz="1400" dirty="0"/>
          </a:p>
          <a:p>
            <a:pPr marL="342900" indent="-342900">
              <a:spcBef>
                <a:spcPts val="0"/>
              </a:spcBef>
              <a:buFont typeface="Arial" panose="020B0604020202020204" pitchFamily="34" charset="0"/>
              <a:buChar char="•"/>
            </a:pPr>
            <a:endParaRPr lang="en-GB" sz="1600" dirty="0"/>
          </a:p>
          <a:p>
            <a:pPr marL="342900" indent="-342900">
              <a:spcBef>
                <a:spcPts val="0"/>
              </a:spcBef>
              <a:buFont typeface="Arial" panose="020B0604020202020204" pitchFamily="34" charset="0"/>
              <a:buChar char="•"/>
            </a:pPr>
            <a:endParaRPr lang="en-GB" dirty="0"/>
          </a:p>
          <a:p>
            <a:pPr marL="0" indent="0">
              <a:spcBef>
                <a:spcPts val="0"/>
              </a:spcBef>
            </a:pPr>
            <a:endParaRPr lang="en-GB" sz="1700" dirty="0"/>
          </a:p>
          <a:p>
            <a:pPr marL="342900" indent="-342900">
              <a:spcBef>
                <a:spcPts val="0"/>
              </a:spcBef>
              <a:buFont typeface="Arial" panose="020B0604020202020204" pitchFamily="34" charset="0"/>
              <a:buChar char="•"/>
            </a:pPr>
            <a:endParaRPr lang="en-GB" sz="1700" dirty="0">
              <a:solidFill>
                <a:schemeClr val="tx1"/>
              </a:solidFill>
            </a:endParaRPr>
          </a:p>
        </p:txBody>
      </p:sp>
      <p:pic>
        <p:nvPicPr>
          <p:cNvPr id="3" name="Picture 2">
            <a:extLst>
              <a:ext uri="{FF2B5EF4-FFF2-40B4-BE49-F238E27FC236}">
                <a16:creationId xmlns:a16="http://schemas.microsoft.com/office/drawing/2014/main" id="{9A6DDB9E-BE3B-47A9-9F95-B5621E089413}"/>
              </a:ext>
            </a:extLst>
          </p:cNvPr>
          <p:cNvPicPr>
            <a:picLocks noChangeAspect="1"/>
          </p:cNvPicPr>
          <p:nvPr/>
        </p:nvPicPr>
        <p:blipFill>
          <a:blip r:embed="rId3"/>
          <a:stretch>
            <a:fillRect/>
          </a:stretch>
        </p:blipFill>
        <p:spPr>
          <a:xfrm>
            <a:off x="4825994" y="873883"/>
            <a:ext cx="2265065" cy="3205842"/>
          </a:xfrm>
          <a:prstGeom prst="rect">
            <a:avLst/>
          </a:prstGeom>
        </p:spPr>
      </p:pic>
      <p:pic>
        <p:nvPicPr>
          <p:cNvPr id="1026" name="Picture 2" descr="Image">
            <a:extLst>
              <a:ext uri="{FF2B5EF4-FFF2-40B4-BE49-F238E27FC236}">
                <a16:creationId xmlns:a16="http://schemas.microsoft.com/office/drawing/2014/main" id="{531D2EE8-1CB1-4075-859F-79249C285C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9" t="3562" r="1"/>
          <a:stretch/>
        </p:blipFill>
        <p:spPr bwMode="auto">
          <a:xfrm>
            <a:off x="6395135" y="273932"/>
            <a:ext cx="2701159" cy="26830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47BAC4-FF1C-40B2-9ACF-DF6C4A59B1C3}"/>
              </a:ext>
            </a:extLst>
          </p:cNvPr>
          <p:cNvPicPr>
            <a:picLocks noChangeAspect="1"/>
          </p:cNvPicPr>
          <p:nvPr/>
        </p:nvPicPr>
        <p:blipFill>
          <a:blip r:embed="rId5"/>
          <a:stretch>
            <a:fillRect/>
          </a:stretch>
        </p:blipFill>
        <p:spPr>
          <a:xfrm>
            <a:off x="5964009" y="3080822"/>
            <a:ext cx="3179992" cy="1788746"/>
          </a:xfrm>
          <a:prstGeom prst="rect">
            <a:avLst/>
          </a:prstGeom>
        </p:spPr>
      </p:pic>
    </p:spTree>
    <p:extLst>
      <p:ext uri="{BB962C8B-B14F-4D97-AF65-F5344CB8AC3E}">
        <p14:creationId xmlns:p14="http://schemas.microsoft.com/office/powerpoint/2010/main" val="235239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North</a:t>
            </a:r>
            <a:endParaRPr dirty="0"/>
          </a:p>
        </p:txBody>
      </p:sp>
      <p:sp>
        <p:nvSpPr>
          <p:cNvPr id="107" name="Google Shape;107;p24"/>
          <p:cNvSpPr txBox="1">
            <a:spLocks noGrp="1"/>
          </p:cNvSpPr>
          <p:nvPr>
            <p:ph type="body" idx="1"/>
          </p:nvPr>
        </p:nvSpPr>
        <p:spPr>
          <a:xfrm>
            <a:off x="74507" y="1063775"/>
            <a:ext cx="6427893" cy="3959125"/>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r>
              <a:rPr lang="en-US" sz="1700" dirty="0">
                <a:solidFill>
                  <a:schemeClr val="tx1"/>
                </a:solidFill>
              </a:rPr>
              <a:t>Brent Advice Partnership which is led by Citizens Advice in association with Advice4Renters, Age UK, Ashford Place and CVS Brent has over 70 members which reflect the borough’s diverse communities</a:t>
            </a:r>
          </a:p>
          <a:p>
            <a:pPr marL="0" indent="0">
              <a:spcBef>
                <a:spcPts val="0"/>
              </a:spcBef>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The Haringey Advice Partnership (HAP) and partnership with Bridge Renewal Trust </a:t>
            </a:r>
          </a:p>
          <a:p>
            <a:pPr marL="0" indent="0">
              <a:spcBef>
                <a:spcPts val="0"/>
              </a:spcBef>
            </a:pPr>
            <a:endParaRPr lang="en-US" sz="10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 Camden has delivered advice in different health settings</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 Harrow set up a Tamil Helpline</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r>
              <a:rPr lang="en-US" sz="1700" dirty="0">
                <a:solidFill>
                  <a:schemeClr val="tx1"/>
                </a:solidFill>
              </a:rPr>
              <a:t>CA Waltham Forest works with 5 community </a:t>
            </a:r>
          </a:p>
          <a:p>
            <a:pPr marL="0" indent="0">
              <a:spcBef>
                <a:spcPts val="0"/>
              </a:spcBef>
            </a:pPr>
            <a:r>
              <a:rPr lang="en-US" sz="1700" dirty="0">
                <a:solidFill>
                  <a:schemeClr val="tx1"/>
                </a:solidFill>
              </a:rPr>
              <a:t>      </a:t>
            </a:r>
            <a:r>
              <a:rPr lang="en-US" sz="1700" dirty="0" err="1">
                <a:solidFill>
                  <a:schemeClr val="tx1"/>
                </a:solidFill>
              </a:rPr>
              <a:t>organisations</a:t>
            </a:r>
            <a:r>
              <a:rPr lang="en-US" sz="1700" dirty="0">
                <a:solidFill>
                  <a:schemeClr val="tx1"/>
                </a:solidFill>
              </a:rPr>
              <a:t> to deliver social prescribing</a:t>
            </a: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p:txBody>
      </p:sp>
      <p:pic>
        <p:nvPicPr>
          <p:cNvPr id="2" name="Picture 1">
            <a:extLst>
              <a:ext uri="{FF2B5EF4-FFF2-40B4-BE49-F238E27FC236}">
                <a16:creationId xmlns:a16="http://schemas.microsoft.com/office/drawing/2014/main" id="{585E6D3A-BD19-47F5-9A3D-C43607A891A5}"/>
              </a:ext>
            </a:extLst>
          </p:cNvPr>
          <p:cNvPicPr>
            <a:picLocks noChangeAspect="1"/>
          </p:cNvPicPr>
          <p:nvPr/>
        </p:nvPicPr>
        <p:blipFill>
          <a:blip r:embed="rId3"/>
          <a:stretch>
            <a:fillRect/>
          </a:stretch>
        </p:blipFill>
        <p:spPr>
          <a:xfrm>
            <a:off x="6326188" y="1090712"/>
            <a:ext cx="2603500" cy="1301750"/>
          </a:xfrm>
          <a:prstGeom prst="rect">
            <a:avLst/>
          </a:prstGeom>
        </p:spPr>
      </p:pic>
      <p:pic>
        <p:nvPicPr>
          <p:cNvPr id="3" name="Picture 2">
            <a:extLst>
              <a:ext uri="{FF2B5EF4-FFF2-40B4-BE49-F238E27FC236}">
                <a16:creationId xmlns:a16="http://schemas.microsoft.com/office/drawing/2014/main" id="{78B5DA4F-9B5D-4969-9E51-F955886D991F}"/>
              </a:ext>
            </a:extLst>
          </p:cNvPr>
          <p:cNvPicPr>
            <a:picLocks noChangeAspect="1"/>
          </p:cNvPicPr>
          <p:nvPr/>
        </p:nvPicPr>
        <p:blipFill>
          <a:blip r:embed="rId4"/>
          <a:stretch>
            <a:fillRect/>
          </a:stretch>
        </p:blipFill>
        <p:spPr>
          <a:xfrm>
            <a:off x="7520912" y="1988330"/>
            <a:ext cx="1623088" cy="2110014"/>
          </a:xfrm>
          <a:prstGeom prst="rect">
            <a:avLst/>
          </a:prstGeom>
        </p:spPr>
      </p:pic>
      <p:pic>
        <p:nvPicPr>
          <p:cNvPr id="4" name="Picture 3">
            <a:extLst>
              <a:ext uri="{FF2B5EF4-FFF2-40B4-BE49-F238E27FC236}">
                <a16:creationId xmlns:a16="http://schemas.microsoft.com/office/drawing/2014/main" id="{F5B81C01-D7E3-4FF7-A123-451BCDABA8FD}"/>
              </a:ext>
            </a:extLst>
          </p:cNvPr>
          <p:cNvPicPr>
            <a:picLocks noChangeAspect="1"/>
          </p:cNvPicPr>
          <p:nvPr/>
        </p:nvPicPr>
        <p:blipFill rotWithShape="1">
          <a:blip r:embed="rId5"/>
          <a:srcRect t="3672" b="12237"/>
          <a:stretch/>
        </p:blipFill>
        <p:spPr>
          <a:xfrm>
            <a:off x="5668929" y="3809047"/>
            <a:ext cx="2951089" cy="1240790"/>
          </a:xfrm>
          <a:prstGeom prst="rect">
            <a:avLst/>
          </a:prstGeom>
        </p:spPr>
      </p:pic>
    </p:spTree>
    <p:extLst>
      <p:ext uri="{BB962C8B-B14F-4D97-AF65-F5344CB8AC3E}">
        <p14:creationId xmlns:p14="http://schemas.microsoft.com/office/powerpoint/2010/main" val="329824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Examples across London: South</a:t>
            </a:r>
            <a:endParaRPr dirty="0"/>
          </a:p>
        </p:txBody>
      </p:sp>
      <p:sp>
        <p:nvSpPr>
          <p:cNvPr id="107" name="Google Shape;107;p24"/>
          <p:cNvSpPr txBox="1">
            <a:spLocks noGrp="1"/>
          </p:cNvSpPr>
          <p:nvPr>
            <p:ph type="body" idx="1"/>
          </p:nvPr>
        </p:nvSpPr>
        <p:spPr>
          <a:xfrm>
            <a:off x="74507" y="1063775"/>
            <a:ext cx="6771610" cy="3959125"/>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r>
              <a:rPr lang="en-US" sz="1600" dirty="0">
                <a:solidFill>
                  <a:schemeClr val="tx1"/>
                </a:solidFill>
              </a:rPr>
              <a:t>Citizens Advice Merton and Lambeth Living Well project in - assessors (information support and assessments) out and about in community venues</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r>
              <a:rPr lang="en-US" sz="1600" dirty="0">
                <a:solidFill>
                  <a:schemeClr val="tx1"/>
                </a:solidFill>
              </a:rPr>
              <a:t>Citizens Advice </a:t>
            </a:r>
            <a:r>
              <a:rPr lang="en-US" sz="1600" dirty="0" err="1">
                <a:solidFill>
                  <a:schemeClr val="tx1"/>
                </a:solidFill>
              </a:rPr>
              <a:t>Lewisham</a:t>
            </a:r>
            <a:r>
              <a:rPr lang="en-US" sz="1600" dirty="0">
                <a:solidFill>
                  <a:schemeClr val="tx1"/>
                </a:solidFill>
              </a:rPr>
              <a:t> is lead agency for Advice </a:t>
            </a:r>
            <a:r>
              <a:rPr lang="en-US" sz="1600" dirty="0" err="1">
                <a:solidFill>
                  <a:schemeClr val="tx1"/>
                </a:solidFill>
              </a:rPr>
              <a:t>Lewisham</a:t>
            </a:r>
            <a:r>
              <a:rPr lang="en-US" sz="1600" dirty="0">
                <a:solidFill>
                  <a:schemeClr val="tx1"/>
                </a:solidFill>
              </a:rPr>
              <a:t>, includes 170 Community Project, a multi-lingual advice service (Tamil, Turkish, Arabic and Kurdish) &amp; Refugee &amp; Migrant Network</a:t>
            </a:r>
          </a:p>
          <a:p>
            <a:pPr marL="0" indent="0">
              <a:spcBef>
                <a:spcPts val="0"/>
              </a:spcBef>
            </a:pPr>
            <a:endParaRPr lang="en-US" sz="1600" dirty="0">
              <a:solidFill>
                <a:schemeClr val="tx1"/>
              </a:solidFill>
            </a:endParaRPr>
          </a:p>
          <a:p>
            <a:pPr marL="342900" indent="-342900">
              <a:spcBef>
                <a:spcPts val="0"/>
              </a:spcBef>
              <a:buFont typeface="Arial" panose="020B0604020202020204" pitchFamily="34" charset="0"/>
              <a:buChar char="•"/>
            </a:pPr>
            <a:r>
              <a:rPr lang="en-US" sz="1600" dirty="0"/>
              <a:t>CA Southwark works with a ‘Universal Credit Network provides’ advice, support, information &amp; training to local VCSOs that lack the capacity/expertise to assist their service users with UC issues</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r>
              <a:rPr lang="en-US" sz="1600" dirty="0">
                <a:solidFill>
                  <a:schemeClr val="tx1"/>
                </a:solidFill>
              </a:rPr>
              <a:t>Bromley Well (Consortium)</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r>
              <a:rPr lang="en-US" sz="1600" dirty="0">
                <a:solidFill>
                  <a:schemeClr val="tx1"/>
                </a:solidFill>
              </a:rPr>
              <a:t>Greenwich Seafarers’ Advice &amp; Information Line (SAIL)</a:t>
            </a: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endParaRPr lang="en-US" sz="16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a:p>
            <a:pPr marL="342900" indent="-342900">
              <a:spcBef>
                <a:spcPts val="0"/>
              </a:spcBef>
              <a:buFont typeface="Arial" panose="020B0604020202020204" pitchFamily="34" charset="0"/>
              <a:buChar char="•"/>
            </a:pPr>
            <a:endParaRPr lang="en-US" sz="1700" dirty="0">
              <a:solidFill>
                <a:schemeClr val="tx1"/>
              </a:solidFill>
            </a:endParaRPr>
          </a:p>
        </p:txBody>
      </p:sp>
      <p:pic>
        <p:nvPicPr>
          <p:cNvPr id="4" name="Picture 3">
            <a:extLst>
              <a:ext uri="{FF2B5EF4-FFF2-40B4-BE49-F238E27FC236}">
                <a16:creationId xmlns:a16="http://schemas.microsoft.com/office/drawing/2014/main" id="{E774DAF7-C6EC-4395-A83E-F895387688FC}"/>
              </a:ext>
            </a:extLst>
          </p:cNvPr>
          <p:cNvPicPr>
            <a:picLocks noChangeAspect="1"/>
          </p:cNvPicPr>
          <p:nvPr/>
        </p:nvPicPr>
        <p:blipFill>
          <a:blip r:embed="rId3"/>
          <a:stretch>
            <a:fillRect/>
          </a:stretch>
        </p:blipFill>
        <p:spPr>
          <a:xfrm>
            <a:off x="6846117" y="206375"/>
            <a:ext cx="2223376" cy="2879191"/>
          </a:xfrm>
          <a:prstGeom prst="rect">
            <a:avLst/>
          </a:prstGeom>
        </p:spPr>
      </p:pic>
      <p:pic>
        <p:nvPicPr>
          <p:cNvPr id="5" name="Picture 4">
            <a:extLst>
              <a:ext uri="{FF2B5EF4-FFF2-40B4-BE49-F238E27FC236}">
                <a16:creationId xmlns:a16="http://schemas.microsoft.com/office/drawing/2014/main" id="{C027BA75-68EA-4AB2-BCD9-7D55D4E07B4E}"/>
              </a:ext>
            </a:extLst>
          </p:cNvPr>
          <p:cNvPicPr>
            <a:picLocks noChangeAspect="1"/>
          </p:cNvPicPr>
          <p:nvPr/>
        </p:nvPicPr>
        <p:blipFill>
          <a:blip r:embed="rId4"/>
          <a:stretch>
            <a:fillRect/>
          </a:stretch>
        </p:blipFill>
        <p:spPr>
          <a:xfrm>
            <a:off x="7152640" y="3099590"/>
            <a:ext cx="1991360" cy="2043910"/>
          </a:xfrm>
          <a:prstGeom prst="rect">
            <a:avLst/>
          </a:prstGeom>
        </p:spPr>
      </p:pic>
      <p:pic>
        <p:nvPicPr>
          <p:cNvPr id="6" name="Picture 5">
            <a:extLst>
              <a:ext uri="{FF2B5EF4-FFF2-40B4-BE49-F238E27FC236}">
                <a16:creationId xmlns:a16="http://schemas.microsoft.com/office/drawing/2014/main" id="{445D7976-6D86-44F8-A9BD-D58692D32729}"/>
              </a:ext>
            </a:extLst>
          </p:cNvPr>
          <p:cNvPicPr>
            <a:picLocks noChangeAspect="1"/>
          </p:cNvPicPr>
          <p:nvPr/>
        </p:nvPicPr>
        <p:blipFill>
          <a:blip r:embed="rId5"/>
          <a:stretch>
            <a:fillRect/>
          </a:stretch>
        </p:blipFill>
        <p:spPr>
          <a:xfrm>
            <a:off x="6732693" y="4489778"/>
            <a:ext cx="2387955" cy="653721"/>
          </a:xfrm>
          <a:prstGeom prst="rect">
            <a:avLst/>
          </a:prstGeom>
        </p:spPr>
      </p:pic>
      <p:pic>
        <p:nvPicPr>
          <p:cNvPr id="8" name="Picture 7">
            <a:extLst>
              <a:ext uri="{FF2B5EF4-FFF2-40B4-BE49-F238E27FC236}">
                <a16:creationId xmlns:a16="http://schemas.microsoft.com/office/drawing/2014/main" id="{1E5D43C5-E65D-46D2-AA47-35C5CE14FB4F}"/>
              </a:ext>
            </a:extLst>
          </p:cNvPr>
          <p:cNvPicPr>
            <a:picLocks noChangeAspect="1"/>
          </p:cNvPicPr>
          <p:nvPr/>
        </p:nvPicPr>
        <p:blipFill>
          <a:blip r:embed="rId6"/>
          <a:stretch>
            <a:fillRect/>
          </a:stretch>
        </p:blipFill>
        <p:spPr>
          <a:xfrm>
            <a:off x="8169170" y="4489777"/>
            <a:ext cx="760518" cy="247115"/>
          </a:xfrm>
          <a:prstGeom prst="rect">
            <a:avLst/>
          </a:prstGeom>
        </p:spPr>
      </p:pic>
    </p:spTree>
    <p:extLst>
      <p:ext uri="{BB962C8B-B14F-4D97-AF65-F5344CB8AC3E}">
        <p14:creationId xmlns:p14="http://schemas.microsoft.com/office/powerpoint/2010/main" val="320961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03929" y="174170"/>
            <a:ext cx="8389480" cy="674915"/>
          </a:xfrm>
          <a:prstGeom prst="rect">
            <a:avLst/>
          </a:prstGeom>
        </p:spPr>
        <p:txBody>
          <a:bodyPr spcFirstLastPara="1" wrap="square" lIns="0" tIns="0" rIns="0" bIns="0" anchor="t" anchorCtr="0">
            <a:noAutofit/>
          </a:bodyPr>
          <a:lstStyle/>
          <a:p>
            <a:r>
              <a:rPr lang="en-GB" dirty="0"/>
              <a:t>Citizens Advice Wandsworth (CAW) - investing in partnerships</a:t>
            </a:r>
            <a:endParaRPr dirty="0"/>
          </a:p>
        </p:txBody>
      </p:sp>
      <p:sp>
        <p:nvSpPr>
          <p:cNvPr id="118" name="Google Shape;118;p16"/>
          <p:cNvSpPr txBox="1">
            <a:spLocks noGrp="1"/>
          </p:cNvSpPr>
          <p:nvPr>
            <p:ph type="body" idx="1"/>
          </p:nvPr>
        </p:nvSpPr>
        <p:spPr>
          <a:xfrm>
            <a:off x="343584" y="1219200"/>
            <a:ext cx="3728054" cy="3468753"/>
          </a:xfrm>
          <a:prstGeom prst="rect">
            <a:avLst/>
          </a:prstGeom>
        </p:spPr>
        <p:txBody>
          <a:bodyPr spcFirstLastPara="1" wrap="square" lIns="0" tIns="0" rIns="0" bIns="0" anchor="t" anchorCtr="0">
            <a:noAutofit/>
          </a:bodyPr>
          <a:lstStyle/>
          <a:p>
            <a:pPr marL="0" indent="0">
              <a:buNone/>
            </a:pPr>
            <a:r>
              <a:rPr lang="en-GB" b="1" dirty="0">
                <a:solidFill>
                  <a:schemeClr val="dk1"/>
                </a:solidFill>
              </a:rPr>
              <a:t>Because:  </a:t>
            </a:r>
          </a:p>
          <a:p>
            <a:pPr marL="0" indent="0">
              <a:buNone/>
            </a:pPr>
            <a:endParaRPr lang="en-GB" b="1" dirty="0">
              <a:solidFill>
                <a:schemeClr val="dk1"/>
              </a:solidFill>
            </a:endParaRPr>
          </a:p>
          <a:p>
            <a:pPr marL="285750" indent="-285750"/>
            <a:r>
              <a:rPr lang="en-US" dirty="0">
                <a:solidFill>
                  <a:schemeClr val="dk1"/>
                </a:solidFill>
              </a:rPr>
              <a:t>We know that we can never meet the demand for our services.</a:t>
            </a:r>
          </a:p>
          <a:p>
            <a:pPr marL="0" indent="0">
              <a:buNone/>
            </a:pPr>
            <a:endParaRPr lang="en-GB" dirty="0">
              <a:solidFill>
                <a:schemeClr val="dk1"/>
              </a:solidFill>
            </a:endParaRPr>
          </a:p>
          <a:p>
            <a:pPr marL="285750" indent="-285750"/>
            <a:r>
              <a:rPr lang="en-GB" dirty="0">
                <a:solidFill>
                  <a:schemeClr val="dk1"/>
                </a:solidFill>
              </a:rPr>
              <a:t>We know that people in need of advice often don't come to advice agencies.</a:t>
            </a:r>
          </a:p>
          <a:p>
            <a:pPr marL="285750" indent="-285750"/>
            <a:endParaRPr lang="en-GB" dirty="0"/>
          </a:p>
          <a:p>
            <a:pPr marL="285750" indent="-285750"/>
            <a:r>
              <a:rPr lang="en-US" dirty="0">
                <a:solidFill>
                  <a:schemeClr val="dk1"/>
                </a:solidFill>
              </a:rPr>
              <a:t>One of our </a:t>
            </a:r>
            <a:r>
              <a:rPr lang="en-US" dirty="0" err="1">
                <a:solidFill>
                  <a:schemeClr val="dk1"/>
                </a:solidFill>
              </a:rPr>
              <a:t>organisational</a:t>
            </a:r>
            <a:r>
              <a:rPr lang="en-US" dirty="0">
                <a:solidFill>
                  <a:schemeClr val="dk1"/>
                </a:solidFill>
              </a:rPr>
              <a:t> values is generosity</a:t>
            </a:r>
          </a:p>
          <a:p>
            <a:pPr marL="285750" indent="-285750"/>
            <a:endParaRPr lang="en-GB" b="1" dirty="0">
              <a:solidFill>
                <a:schemeClr val="dk1"/>
              </a:solidFill>
            </a:endParaRPr>
          </a:p>
          <a:p>
            <a:pPr marL="285750" indent="-285750"/>
            <a:endParaRPr lang="en-GB" b="1" dirty="0">
              <a:solidFill>
                <a:schemeClr val="dk1"/>
              </a:solidFill>
            </a:endParaRPr>
          </a:p>
          <a:p>
            <a:pPr marL="0" indent="0">
              <a:buNone/>
            </a:pPr>
            <a:endParaRPr lang="en-GB" b="1" dirty="0">
              <a:solidFill>
                <a:schemeClr val="dk1"/>
              </a:solidFill>
            </a:endParaRPr>
          </a:p>
          <a:p>
            <a:pPr marL="285750" indent="-285750"/>
            <a:endParaRPr lang="en-GB" b="1" dirty="0"/>
          </a:p>
          <a:p>
            <a:pPr marL="285750" lvl="0" indent="-285750" algn="l">
              <a:spcAft>
                <a:spcPts val="0"/>
              </a:spcAft>
            </a:pPr>
            <a:endParaRPr lang="en-GB" b="1" dirty="0">
              <a:solidFill>
                <a:schemeClr val="dk1"/>
              </a:solidFill>
            </a:endParaRPr>
          </a:p>
          <a:p>
            <a:pPr marL="285750" indent="-285750"/>
            <a:endParaRPr lang="en-GB" b="1" dirty="0">
              <a:solidFill>
                <a:schemeClr val="dk1"/>
              </a:solidFill>
            </a:endParaRPr>
          </a:p>
          <a:p>
            <a:pPr marL="285750" indent="-285750"/>
            <a:endParaRPr lang="en-GB" b="1" dirty="0"/>
          </a:p>
          <a:p>
            <a:pPr marL="0" indent="0">
              <a:spcBef>
                <a:spcPts val="1000"/>
              </a:spcBef>
              <a:buNone/>
            </a:pPr>
            <a:endParaRPr lang="en-GB" dirty="0"/>
          </a:p>
          <a:p>
            <a:pPr marL="0" indent="0">
              <a:spcBef>
                <a:spcPts val="1000"/>
              </a:spcBef>
              <a:spcAft>
                <a:spcPts val="1000"/>
              </a:spcAft>
              <a:buNone/>
            </a:pPr>
            <a:endParaRPr lang="en-US" dirty="0"/>
          </a:p>
        </p:txBody>
      </p:sp>
      <p:pic>
        <p:nvPicPr>
          <p:cNvPr id="3" name="Picture 3">
            <a:extLst>
              <a:ext uri="{FF2B5EF4-FFF2-40B4-BE49-F238E27FC236}">
                <a16:creationId xmlns:a16="http://schemas.microsoft.com/office/drawing/2014/main" id="{0188EEAF-26D3-4EE0-8C62-9DEC12AF76C4}"/>
              </a:ext>
            </a:extLst>
          </p:cNvPr>
          <p:cNvPicPr>
            <a:picLocks noChangeAspect="1"/>
          </p:cNvPicPr>
          <p:nvPr/>
        </p:nvPicPr>
        <p:blipFill>
          <a:blip r:embed="rId3"/>
          <a:stretch>
            <a:fillRect/>
          </a:stretch>
        </p:blipFill>
        <p:spPr>
          <a:xfrm>
            <a:off x="4461575" y="1412130"/>
            <a:ext cx="4069896" cy="1770130"/>
          </a:xfrm>
          <a:prstGeom prst="rect">
            <a:avLst/>
          </a:prstGeom>
        </p:spPr>
      </p:pic>
      <p:sp>
        <p:nvSpPr>
          <p:cNvPr id="4" name="TextBox 3">
            <a:extLst>
              <a:ext uri="{FF2B5EF4-FFF2-40B4-BE49-F238E27FC236}">
                <a16:creationId xmlns:a16="http://schemas.microsoft.com/office/drawing/2014/main" id="{1E8DD072-4DC5-42C6-A22D-A2DC69578556}"/>
              </a:ext>
            </a:extLst>
          </p:cNvPr>
          <p:cNvSpPr txBox="1"/>
          <p:nvPr/>
        </p:nvSpPr>
        <p:spPr>
          <a:xfrm>
            <a:off x="4199638" y="2940089"/>
            <a:ext cx="4593771"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800" b="1" dirty="0">
              <a:solidFill>
                <a:schemeClr val="accent1"/>
              </a:solidFill>
              <a:latin typeface="Open Sans"/>
              <a:ea typeface="Open Sans"/>
            </a:endParaRPr>
          </a:p>
          <a:p>
            <a:pPr marL="285750" indent="-285750">
              <a:buChar char="•"/>
            </a:pPr>
            <a:endParaRPr lang="en-GB" sz="1800" b="1" dirty="0">
              <a:solidFill>
                <a:schemeClr val="dk1"/>
              </a:solidFill>
              <a:latin typeface="Open Sans"/>
              <a:ea typeface="Open Sans"/>
            </a:endParaRPr>
          </a:p>
          <a:p>
            <a:pPr marL="285750" indent="-285750">
              <a:buChar char="•"/>
            </a:pPr>
            <a:r>
              <a:rPr lang="en-GB" sz="1800" dirty="0">
                <a:solidFill>
                  <a:schemeClr val="dk1"/>
                </a:solidFill>
                <a:latin typeface="Open Sans"/>
                <a:ea typeface="Open Sans"/>
              </a:rPr>
              <a:t>We know we don't have all the solutions; co-production is best.</a:t>
            </a:r>
            <a:endParaRPr lang="en-US" sz="1800" dirty="0">
              <a:solidFill>
                <a:schemeClr val="dk1"/>
              </a:solidFill>
              <a:latin typeface="Open Sans"/>
              <a:ea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9607" y="137229"/>
            <a:ext cx="5560286" cy="613200"/>
          </a:xfrm>
          <a:prstGeom prst="rect">
            <a:avLst/>
          </a:prstGeom>
        </p:spPr>
        <p:txBody>
          <a:bodyPr spcFirstLastPara="1" wrap="square" lIns="0" tIns="0" rIns="0" bIns="0" anchor="t" anchorCtr="0">
            <a:noAutofit/>
          </a:bodyPr>
          <a:lstStyle/>
          <a:p>
            <a:r>
              <a:rPr lang="en-GB" dirty="0"/>
              <a:t>What we've done</a:t>
            </a:r>
            <a:endParaRPr dirty="0"/>
          </a:p>
        </p:txBody>
      </p:sp>
      <p:sp>
        <p:nvSpPr>
          <p:cNvPr id="118" name="Google Shape;118;p16"/>
          <p:cNvSpPr txBox="1">
            <a:spLocks noGrp="1"/>
          </p:cNvSpPr>
          <p:nvPr>
            <p:ph type="body" idx="1"/>
          </p:nvPr>
        </p:nvSpPr>
        <p:spPr>
          <a:xfrm>
            <a:off x="211949" y="842043"/>
            <a:ext cx="3334139" cy="3673160"/>
          </a:xfrm>
          <a:prstGeom prst="rect">
            <a:avLst/>
          </a:prstGeom>
        </p:spPr>
        <p:txBody>
          <a:bodyPr spcFirstLastPara="1" wrap="square" lIns="0" tIns="0" rIns="0" bIns="0" anchor="t" anchorCtr="0">
            <a:noAutofit/>
          </a:bodyPr>
          <a:lstStyle/>
          <a:p>
            <a:pPr marL="285750" indent="-285750"/>
            <a:r>
              <a:rPr lang="en-GB" dirty="0">
                <a:solidFill>
                  <a:schemeClr val="dk1"/>
                </a:solidFill>
              </a:rPr>
              <a:t>Starting with individual relationships, we have built a network.</a:t>
            </a:r>
          </a:p>
          <a:p>
            <a:pPr marL="285750" indent="-285750"/>
            <a:endParaRPr lang="en-GB" dirty="0">
              <a:solidFill>
                <a:schemeClr val="dk1"/>
              </a:solidFill>
            </a:endParaRPr>
          </a:p>
          <a:p>
            <a:pPr marL="285750" indent="-285750"/>
            <a:r>
              <a:rPr lang="en-GB" dirty="0">
                <a:solidFill>
                  <a:schemeClr val="dk1"/>
                </a:solidFill>
              </a:rPr>
              <a:t>The network is made up of faith, community, voluntary and statutory partners.</a:t>
            </a:r>
          </a:p>
          <a:p>
            <a:pPr marL="285750" lvl="0" indent="-285750" algn="l"/>
            <a:endParaRPr lang="en-GB" dirty="0">
              <a:solidFill>
                <a:schemeClr val="dk1"/>
              </a:solidFill>
            </a:endParaRPr>
          </a:p>
          <a:p>
            <a:pPr marL="285750" indent="-285750"/>
            <a:r>
              <a:rPr lang="en-GB" dirty="0"/>
              <a:t>We've shared our knowledge and experience, and have connected the network. </a:t>
            </a:r>
            <a:endParaRPr lang="en-GB" dirty="0">
              <a:solidFill>
                <a:schemeClr val="dk1"/>
              </a:solidFill>
            </a:endParaRPr>
          </a:p>
          <a:p>
            <a:pPr marL="0" indent="0">
              <a:spcBef>
                <a:spcPts val="1000"/>
              </a:spcBef>
              <a:spcAft>
                <a:spcPts val="1000"/>
              </a:spcAft>
              <a:buNone/>
            </a:pPr>
            <a:endParaRPr lang="en-US" dirty="0"/>
          </a:p>
        </p:txBody>
      </p:sp>
      <p:pic>
        <p:nvPicPr>
          <p:cNvPr id="2" name="Picture 2">
            <a:extLst>
              <a:ext uri="{FF2B5EF4-FFF2-40B4-BE49-F238E27FC236}">
                <a16:creationId xmlns:a16="http://schemas.microsoft.com/office/drawing/2014/main" id="{8A4D5D76-35DF-477B-8725-8F3D00362D72}"/>
              </a:ext>
            </a:extLst>
          </p:cNvPr>
          <p:cNvPicPr>
            <a:picLocks noChangeAspect="1"/>
          </p:cNvPicPr>
          <p:nvPr/>
        </p:nvPicPr>
        <p:blipFill>
          <a:blip r:embed="rId3"/>
          <a:stretch>
            <a:fillRect/>
          </a:stretch>
        </p:blipFill>
        <p:spPr>
          <a:xfrm>
            <a:off x="3657600" y="842043"/>
            <a:ext cx="5372482" cy="3836632"/>
          </a:xfrm>
          <a:prstGeom prst="rect">
            <a:avLst/>
          </a:prstGeom>
        </p:spPr>
      </p:pic>
    </p:spTree>
    <p:extLst>
      <p:ext uri="{BB962C8B-B14F-4D97-AF65-F5344CB8AC3E}">
        <p14:creationId xmlns:p14="http://schemas.microsoft.com/office/powerpoint/2010/main" val="13468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127303" y="137229"/>
            <a:ext cx="6272590" cy="613200"/>
          </a:xfrm>
          <a:prstGeom prst="rect">
            <a:avLst/>
          </a:prstGeom>
        </p:spPr>
        <p:txBody>
          <a:bodyPr spcFirstLastPara="1" wrap="square" lIns="0" tIns="0" rIns="0" bIns="0" anchor="t" anchorCtr="0">
            <a:noAutofit/>
          </a:bodyPr>
          <a:lstStyle/>
          <a:p>
            <a:r>
              <a:rPr lang="en-GB"/>
              <a:t>How we've done it</a:t>
            </a:r>
            <a:endParaRPr/>
          </a:p>
        </p:txBody>
      </p:sp>
      <p:sp>
        <p:nvSpPr>
          <p:cNvPr id="118" name="Google Shape;118;p16"/>
          <p:cNvSpPr txBox="1">
            <a:spLocks noGrp="1"/>
          </p:cNvSpPr>
          <p:nvPr>
            <p:ph type="body" idx="1"/>
          </p:nvPr>
        </p:nvSpPr>
        <p:spPr>
          <a:xfrm>
            <a:off x="336188" y="949716"/>
            <a:ext cx="4607787" cy="2240270"/>
          </a:xfrm>
          <a:prstGeom prst="rect">
            <a:avLst/>
          </a:prstGeom>
        </p:spPr>
        <p:txBody>
          <a:bodyPr spcFirstLastPara="1" wrap="square" lIns="0" tIns="0" rIns="0" bIns="0" anchor="t" anchorCtr="0">
            <a:noAutofit/>
          </a:bodyPr>
          <a:lstStyle/>
          <a:p>
            <a:pPr marL="285750" indent="-285750"/>
            <a:r>
              <a:rPr lang="en-GB" dirty="0">
                <a:solidFill>
                  <a:schemeClr val="dk1"/>
                </a:solidFill>
              </a:rPr>
              <a:t>We deliver Advice First Aid training.</a:t>
            </a:r>
          </a:p>
          <a:p>
            <a:pPr marL="285750" indent="-285750"/>
            <a:endParaRPr lang="en-GB" dirty="0">
              <a:solidFill>
                <a:schemeClr val="dk1"/>
              </a:solidFill>
            </a:endParaRPr>
          </a:p>
          <a:p>
            <a:pPr marL="285750" indent="-285750"/>
            <a:r>
              <a:rPr lang="en-GB" dirty="0">
                <a:solidFill>
                  <a:schemeClr val="dk1"/>
                </a:solidFill>
              </a:rPr>
              <a:t>We host network events and annual conferences; supporting the network, listening to concerns, and connecting people (including clients) with policy makers.</a:t>
            </a:r>
          </a:p>
          <a:p>
            <a:pPr marL="0" lvl="0" indent="0" algn="l" rtl="0">
              <a:spcBef>
                <a:spcPts val="1000"/>
              </a:spcBef>
              <a:spcAft>
                <a:spcPts val="1000"/>
              </a:spcAft>
              <a:buNone/>
            </a:pPr>
            <a:endParaRPr dirty="0"/>
          </a:p>
        </p:txBody>
      </p:sp>
      <p:pic>
        <p:nvPicPr>
          <p:cNvPr id="3" name="Picture 3">
            <a:extLst>
              <a:ext uri="{FF2B5EF4-FFF2-40B4-BE49-F238E27FC236}">
                <a16:creationId xmlns:a16="http://schemas.microsoft.com/office/drawing/2014/main" id="{6DF98AF0-B0D2-4656-A0A8-83B91885C16A}"/>
              </a:ext>
            </a:extLst>
          </p:cNvPr>
          <p:cNvPicPr>
            <a:picLocks noChangeAspect="1"/>
          </p:cNvPicPr>
          <p:nvPr/>
        </p:nvPicPr>
        <p:blipFill>
          <a:blip r:embed="rId3"/>
          <a:stretch>
            <a:fillRect/>
          </a:stretch>
        </p:blipFill>
        <p:spPr>
          <a:xfrm>
            <a:off x="434009" y="3387534"/>
            <a:ext cx="4532242" cy="1490977"/>
          </a:xfrm>
          <a:prstGeom prst="rect">
            <a:avLst/>
          </a:prstGeom>
        </p:spPr>
      </p:pic>
      <p:sp>
        <p:nvSpPr>
          <p:cNvPr id="4" name="Google Shape;118;p16">
            <a:extLst>
              <a:ext uri="{FF2B5EF4-FFF2-40B4-BE49-F238E27FC236}">
                <a16:creationId xmlns:a16="http://schemas.microsoft.com/office/drawing/2014/main" id="{CAC3373A-44A1-454A-8AEE-AEFA603E93E7}"/>
              </a:ext>
            </a:extLst>
          </p:cNvPr>
          <p:cNvSpPr txBox="1">
            <a:spLocks/>
          </p:cNvSpPr>
          <p:nvPr/>
        </p:nvSpPr>
        <p:spPr>
          <a:xfrm>
            <a:off x="5259371" y="903333"/>
            <a:ext cx="3564178" cy="44020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6278"/>
              </a:buClr>
              <a:buSzPts val="1800"/>
              <a:buFont typeface="Open Sans"/>
              <a:buChar char="●"/>
              <a:defRPr sz="1800" b="0" i="0" u="none" strike="noStrike" cap="none">
                <a:solidFill>
                  <a:srgbClr val="006278"/>
                </a:solidFill>
                <a:latin typeface="Open Sans"/>
                <a:ea typeface="Open Sans"/>
                <a:cs typeface="Open Sans"/>
                <a:sym typeface="Open Sans"/>
              </a:defRPr>
            </a:lvl1pPr>
            <a:lvl2pPr marL="914400" marR="0" lvl="1"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2pPr>
            <a:lvl3pPr marL="1371600" marR="0" lvl="2"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3pPr>
            <a:lvl4pPr marL="1828800" marR="0" lvl="3"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4pPr>
            <a:lvl5pPr marL="2286000" marR="0" lvl="4"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5pPr>
            <a:lvl6pPr marL="2743200" marR="0" lvl="5"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6pPr>
            <a:lvl7pPr marL="3200400" marR="0" lvl="6"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7pPr>
            <a:lvl8pPr marL="3657600" marR="0" lvl="7" indent="-317500" algn="l" rtl="0">
              <a:lnSpc>
                <a:spcPct val="100000"/>
              </a:lnSpc>
              <a:spcBef>
                <a:spcPts val="1000"/>
              </a:spcBef>
              <a:spcAft>
                <a:spcPts val="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8pPr>
            <a:lvl9pPr marL="4114800" marR="0" lvl="8" indent="-317500" algn="l" rtl="0">
              <a:lnSpc>
                <a:spcPct val="100000"/>
              </a:lnSpc>
              <a:spcBef>
                <a:spcPts val="1000"/>
              </a:spcBef>
              <a:spcAft>
                <a:spcPts val="1000"/>
              </a:spcAft>
              <a:buClr>
                <a:srgbClr val="006278"/>
              </a:buClr>
              <a:buSzPts val="1400"/>
              <a:buFont typeface="Open Sans"/>
              <a:buChar char="■"/>
              <a:defRPr sz="1400" b="0" i="0" u="none" strike="noStrike" cap="none">
                <a:solidFill>
                  <a:srgbClr val="006278"/>
                </a:solidFill>
                <a:latin typeface="Open Sans"/>
                <a:ea typeface="Open Sans"/>
                <a:cs typeface="Open Sans"/>
                <a:sym typeface="Open Sans"/>
              </a:defRPr>
            </a:lvl9pPr>
          </a:lstStyle>
          <a:p>
            <a:pPr marL="285750" indent="-285750"/>
            <a:r>
              <a:rPr lang="en-GB" dirty="0">
                <a:solidFill>
                  <a:schemeClr val="dk1"/>
                </a:solidFill>
              </a:rPr>
              <a:t>We connect our partners with us, and with each other, through hosting an online referral platform (</a:t>
            </a:r>
            <a:r>
              <a:rPr lang="en-GB" dirty="0" err="1">
                <a:solidFill>
                  <a:schemeClr val="dk1"/>
                </a:solidFill>
              </a:rPr>
              <a:t>Refernet</a:t>
            </a:r>
            <a:r>
              <a:rPr lang="en-GB" dirty="0">
                <a:solidFill>
                  <a:schemeClr val="dk1"/>
                </a:solidFill>
              </a:rPr>
              <a:t>)</a:t>
            </a:r>
          </a:p>
          <a:p>
            <a:pPr marL="285750" indent="-285750"/>
            <a:endParaRPr lang="en-GB" b="1" dirty="0">
              <a:solidFill>
                <a:schemeClr val="dk1"/>
              </a:solidFill>
            </a:endParaRPr>
          </a:p>
          <a:p>
            <a:pPr marL="0" indent="0">
              <a:buNone/>
            </a:pPr>
            <a:endParaRPr lang="en-GB" b="1" dirty="0">
              <a:solidFill>
                <a:schemeClr val="dk1"/>
              </a:solidFill>
            </a:endParaRPr>
          </a:p>
          <a:p>
            <a:pPr marL="0" indent="0">
              <a:buNone/>
            </a:pPr>
            <a:r>
              <a:rPr lang="en-GB" sz="1600" i="1" dirty="0">
                <a:solidFill>
                  <a:schemeClr val="accent1"/>
                </a:solidFill>
              </a:rPr>
              <a:t>We start by saying ‘we’d like to get to know you’ and then really getting to know them, ideally by spending time with them. And only then do we introduce who we are and how we think we may work together. </a:t>
            </a:r>
            <a:endParaRPr lang="en-US" sz="1600" i="1" dirty="0">
              <a:solidFill>
                <a:schemeClr val="accent1"/>
              </a:solidFill>
            </a:endParaRPr>
          </a:p>
          <a:p>
            <a:pPr marL="0" indent="0">
              <a:buNone/>
            </a:pPr>
            <a:r>
              <a:rPr lang="en-GB" sz="1600" i="1" dirty="0">
                <a:solidFill>
                  <a:schemeClr val="accent1"/>
                </a:solidFill>
              </a:rPr>
              <a:t>We don’t and shouldn’t try to shape the other organisation’s way of working to fit our own systems and processes. </a:t>
            </a:r>
          </a:p>
          <a:p>
            <a:pPr marL="0" indent="0">
              <a:spcBef>
                <a:spcPts val="1000"/>
              </a:spcBef>
              <a:spcAft>
                <a:spcPts val="1000"/>
              </a:spcAft>
              <a:buFont typeface="Open Sans"/>
              <a:buNone/>
            </a:pPr>
            <a:endParaRPr lang="en-GB" dirty="0"/>
          </a:p>
        </p:txBody>
      </p:sp>
    </p:spTree>
    <p:extLst>
      <p:ext uri="{BB962C8B-B14F-4D97-AF65-F5344CB8AC3E}">
        <p14:creationId xmlns:p14="http://schemas.microsoft.com/office/powerpoint/2010/main" val="300460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90304" y="132496"/>
            <a:ext cx="8064000" cy="613200"/>
          </a:xfrm>
          <a:prstGeom prst="rect">
            <a:avLst/>
          </a:prstGeom>
        </p:spPr>
        <p:txBody>
          <a:bodyPr spcFirstLastPara="1" wrap="square" lIns="0" tIns="0" rIns="0" bIns="0" anchor="t" anchorCtr="0">
            <a:noAutofit/>
          </a:bodyPr>
          <a:lstStyle/>
          <a:p>
            <a:r>
              <a:rPr lang="en-GB"/>
              <a:t>What we've gained</a:t>
            </a:r>
            <a:endParaRPr lang="en-GB" dirty="0"/>
          </a:p>
        </p:txBody>
      </p:sp>
      <p:sp>
        <p:nvSpPr>
          <p:cNvPr id="118" name="Google Shape;118;p16"/>
          <p:cNvSpPr txBox="1">
            <a:spLocks noGrp="1"/>
          </p:cNvSpPr>
          <p:nvPr>
            <p:ph type="body" idx="1"/>
          </p:nvPr>
        </p:nvSpPr>
        <p:spPr>
          <a:xfrm>
            <a:off x="240642" y="1258539"/>
            <a:ext cx="8064000" cy="3416400"/>
          </a:xfrm>
          <a:prstGeom prst="rect">
            <a:avLst/>
          </a:prstGeom>
        </p:spPr>
        <p:txBody>
          <a:bodyPr spcFirstLastPara="1" wrap="square" lIns="0" tIns="0" rIns="0" bIns="0" anchor="t" anchorCtr="0">
            <a:noAutofit/>
          </a:bodyPr>
          <a:lstStyle/>
          <a:p>
            <a:pPr marL="285750" indent="-285750"/>
            <a:r>
              <a:rPr lang="en-GB" sz="2400" dirty="0">
                <a:solidFill>
                  <a:schemeClr val="dk1"/>
                </a:solidFill>
              </a:rPr>
              <a:t>Reach</a:t>
            </a:r>
            <a:endParaRPr lang="en-US" sz="2400" dirty="0">
              <a:solidFill>
                <a:schemeClr val="dk1"/>
              </a:solidFill>
            </a:endParaRPr>
          </a:p>
          <a:p>
            <a:pPr marL="285750" indent="-285750"/>
            <a:r>
              <a:rPr lang="en-GB" sz="2400" dirty="0">
                <a:solidFill>
                  <a:schemeClr val="dk1"/>
                </a:solidFill>
              </a:rPr>
              <a:t>Reputation</a:t>
            </a:r>
            <a:endParaRPr lang="en-US" sz="2400" dirty="0">
              <a:solidFill>
                <a:schemeClr val="dk1"/>
              </a:solidFill>
            </a:endParaRPr>
          </a:p>
          <a:p>
            <a:pPr marL="285750" indent="-285750"/>
            <a:r>
              <a:rPr lang="en-GB" sz="2400" dirty="0">
                <a:solidFill>
                  <a:schemeClr val="dk1"/>
                </a:solidFill>
              </a:rPr>
              <a:t>Funding</a:t>
            </a:r>
            <a:endParaRPr lang="en-US" sz="2400" dirty="0">
              <a:solidFill>
                <a:schemeClr val="dk1"/>
              </a:solidFill>
            </a:endParaRPr>
          </a:p>
          <a:p>
            <a:pPr marL="0" indent="0">
              <a:buNone/>
            </a:pPr>
            <a:endParaRPr lang="en-GB" sz="2400" dirty="0">
              <a:solidFill>
                <a:schemeClr val="dk1"/>
              </a:solidFill>
            </a:endParaRPr>
          </a:p>
          <a:p>
            <a:pPr marL="285750" indent="-285750"/>
            <a:endParaRPr lang="en-GB" sz="2400" dirty="0">
              <a:solidFill>
                <a:schemeClr val="dk1"/>
              </a:solidFill>
            </a:endParaRPr>
          </a:p>
          <a:p>
            <a:pPr marL="285750" indent="-285750"/>
            <a:r>
              <a:rPr lang="en-GB" sz="2400" dirty="0">
                <a:solidFill>
                  <a:schemeClr val="dk1"/>
                </a:solidFill>
              </a:rPr>
              <a:t>More insight</a:t>
            </a:r>
          </a:p>
          <a:p>
            <a:pPr marL="285750" indent="-285750"/>
            <a:r>
              <a:rPr lang="en-GB" sz="2400" dirty="0">
                <a:solidFill>
                  <a:schemeClr val="dk1"/>
                </a:solidFill>
              </a:rPr>
              <a:t>Greater influence</a:t>
            </a:r>
          </a:p>
          <a:p>
            <a:pPr marL="285750" indent="-285750"/>
            <a:r>
              <a:rPr lang="en-GB" sz="2400" dirty="0">
                <a:solidFill>
                  <a:schemeClr val="dk1"/>
                </a:solidFill>
              </a:rPr>
              <a:t>More security; making ourselves indispensable </a:t>
            </a:r>
          </a:p>
          <a:p>
            <a:pPr marL="285750" indent="-285750"/>
            <a:r>
              <a:rPr lang="en-GB" sz="2400" dirty="0"/>
              <a:t>A more diverse staff and volunteer team</a:t>
            </a:r>
            <a:endParaRPr lang="en-GB" sz="2400" dirty="0">
              <a:solidFill>
                <a:schemeClr val="dk1"/>
              </a:solidFill>
            </a:endParaRPr>
          </a:p>
          <a:p>
            <a:pPr marL="0" indent="0">
              <a:spcBef>
                <a:spcPts val="1000"/>
              </a:spcBef>
              <a:buNone/>
            </a:pPr>
            <a:endParaRPr lang="en-GB" dirty="0"/>
          </a:p>
          <a:p>
            <a:pPr marL="0" indent="0">
              <a:spcBef>
                <a:spcPts val="1000"/>
              </a:spcBef>
              <a:spcAft>
                <a:spcPts val="1000"/>
              </a:spcAft>
              <a:buNone/>
            </a:pPr>
            <a:endParaRPr lang="en-US" dirty="0"/>
          </a:p>
        </p:txBody>
      </p:sp>
      <p:pic>
        <p:nvPicPr>
          <p:cNvPr id="2" name="Picture 2">
            <a:extLst>
              <a:ext uri="{FF2B5EF4-FFF2-40B4-BE49-F238E27FC236}">
                <a16:creationId xmlns:a16="http://schemas.microsoft.com/office/drawing/2014/main" id="{370CE9A3-8D22-407C-A15C-EAE4FC0C0E84}"/>
              </a:ext>
            </a:extLst>
          </p:cNvPr>
          <p:cNvPicPr>
            <a:picLocks noChangeAspect="1"/>
          </p:cNvPicPr>
          <p:nvPr/>
        </p:nvPicPr>
        <p:blipFill>
          <a:blip r:embed="rId3"/>
          <a:stretch>
            <a:fillRect/>
          </a:stretch>
        </p:blipFill>
        <p:spPr>
          <a:xfrm>
            <a:off x="4724401" y="840734"/>
            <a:ext cx="4109829" cy="2319029"/>
          </a:xfrm>
          <a:prstGeom prst="rect">
            <a:avLst/>
          </a:prstGeom>
        </p:spPr>
      </p:pic>
    </p:spTree>
    <p:extLst>
      <p:ext uri="{BB962C8B-B14F-4D97-AF65-F5344CB8AC3E}">
        <p14:creationId xmlns:p14="http://schemas.microsoft.com/office/powerpoint/2010/main" val="22177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239" y="157343"/>
            <a:ext cx="8064000" cy="613200"/>
          </a:xfrm>
          <a:prstGeom prst="rect">
            <a:avLst/>
          </a:prstGeom>
        </p:spPr>
        <p:txBody>
          <a:bodyPr spcFirstLastPara="1" wrap="square" lIns="0" tIns="0" rIns="0" bIns="0" anchor="t" anchorCtr="0">
            <a:noAutofit/>
          </a:bodyPr>
          <a:lstStyle/>
          <a:p>
            <a:r>
              <a:rPr lang="en-GB" dirty="0"/>
              <a:t>What we've learnt</a:t>
            </a:r>
          </a:p>
        </p:txBody>
      </p:sp>
      <p:sp>
        <p:nvSpPr>
          <p:cNvPr id="118" name="Google Shape;118;p16"/>
          <p:cNvSpPr txBox="1">
            <a:spLocks noGrp="1"/>
          </p:cNvSpPr>
          <p:nvPr>
            <p:ph type="body" idx="1"/>
          </p:nvPr>
        </p:nvSpPr>
        <p:spPr>
          <a:xfrm>
            <a:off x="282056" y="705971"/>
            <a:ext cx="8057197" cy="4184315"/>
          </a:xfrm>
          <a:prstGeom prst="rect">
            <a:avLst/>
          </a:prstGeom>
        </p:spPr>
        <p:txBody>
          <a:bodyPr spcFirstLastPara="1" wrap="square" lIns="0" tIns="0" rIns="0" bIns="0" anchor="t" anchorCtr="0">
            <a:noAutofit/>
          </a:bodyPr>
          <a:lstStyle/>
          <a:p>
            <a:pPr marL="0" indent="0">
              <a:buNone/>
            </a:pPr>
            <a:r>
              <a:rPr lang="en-GB" i="1" dirty="0"/>
              <a:t>'A true partnership doesn’t start with an agenda, and doesn’t start with us going to another organisation and saying ‘we have this idea, and we want to work on it together’. </a:t>
            </a:r>
          </a:p>
          <a:p>
            <a:pPr marL="0" indent="0">
              <a:buNone/>
            </a:pPr>
            <a:r>
              <a:rPr lang="en-GB" i="1" dirty="0"/>
              <a:t>To forge a true partnership, we should start with asking questions and seeking to understand the other organisation'.</a:t>
            </a:r>
            <a:endParaRPr lang="en-GB" i="1" dirty="0">
              <a:solidFill>
                <a:schemeClr val="dk1"/>
              </a:solidFill>
            </a:endParaRPr>
          </a:p>
          <a:p>
            <a:pPr marL="0" indent="0">
              <a:buNone/>
            </a:pPr>
            <a:endParaRPr lang="en-GB" dirty="0">
              <a:solidFill>
                <a:schemeClr val="dk1"/>
              </a:solidFill>
            </a:endParaRPr>
          </a:p>
          <a:p>
            <a:pPr marL="285750" indent="-285750"/>
            <a:r>
              <a:rPr lang="en-GB" dirty="0">
                <a:solidFill>
                  <a:schemeClr val="dk1"/>
                </a:solidFill>
              </a:rPr>
              <a:t>Forget emails</a:t>
            </a:r>
            <a:endParaRPr dirty="0">
              <a:solidFill>
                <a:schemeClr val="dk1"/>
              </a:solidFill>
            </a:endParaRPr>
          </a:p>
          <a:p>
            <a:pPr marL="285750" indent="-285750"/>
            <a:r>
              <a:rPr lang="en-GB" dirty="0">
                <a:solidFill>
                  <a:schemeClr val="dk1"/>
                </a:solidFill>
              </a:rPr>
              <a:t>Food is good</a:t>
            </a:r>
          </a:p>
          <a:p>
            <a:pPr marL="285750" indent="-285750"/>
            <a:r>
              <a:rPr lang="en-GB" dirty="0">
                <a:solidFill>
                  <a:schemeClr val="dk1"/>
                </a:solidFill>
              </a:rPr>
              <a:t>'show-up'</a:t>
            </a:r>
          </a:p>
          <a:p>
            <a:pPr marL="285750" indent="-285750"/>
            <a:r>
              <a:rPr lang="en-GB" dirty="0">
                <a:solidFill>
                  <a:schemeClr val="dk1"/>
                </a:solidFill>
              </a:rPr>
              <a:t>Be flexible; listen and respond </a:t>
            </a:r>
          </a:p>
          <a:p>
            <a:pPr marL="285750" indent="-285750"/>
            <a:r>
              <a:rPr lang="en-GB" dirty="0">
                <a:solidFill>
                  <a:schemeClr val="dk1"/>
                </a:solidFill>
              </a:rPr>
              <a:t>Trusted intermediaries are valuable</a:t>
            </a:r>
          </a:p>
          <a:p>
            <a:pPr marL="285750" indent="-285750"/>
            <a:endParaRPr lang="en-GB" dirty="0">
              <a:solidFill>
                <a:schemeClr val="dk1"/>
              </a:solidFill>
            </a:endParaRPr>
          </a:p>
          <a:p>
            <a:pPr marL="0" indent="0">
              <a:buNone/>
            </a:pPr>
            <a:r>
              <a:rPr lang="en-GB" dirty="0">
                <a:solidFill>
                  <a:schemeClr val="dk1"/>
                </a:solidFill>
              </a:rPr>
              <a:t>It's worth it; the investment pays </a:t>
            </a:r>
          </a:p>
          <a:p>
            <a:pPr marL="0" indent="0">
              <a:buNone/>
            </a:pPr>
            <a:r>
              <a:rPr lang="en-GB" dirty="0">
                <a:solidFill>
                  <a:schemeClr val="dk1"/>
                </a:solidFill>
              </a:rPr>
              <a:t>dividends in so many ways</a:t>
            </a:r>
            <a:r>
              <a:rPr lang="en-GB" b="1" dirty="0">
                <a:solidFill>
                  <a:schemeClr val="dk1"/>
                </a:solidFill>
              </a:rPr>
              <a:t>.</a:t>
            </a:r>
            <a:endParaRPr lang="en-GB" dirty="0">
              <a:solidFill>
                <a:schemeClr val="dk1"/>
              </a:solidFill>
            </a:endParaRPr>
          </a:p>
          <a:p>
            <a:pPr marL="0" indent="0">
              <a:spcBef>
                <a:spcPts val="1000"/>
              </a:spcBef>
              <a:buNone/>
            </a:pPr>
            <a:endParaRPr lang="en-GB" dirty="0"/>
          </a:p>
          <a:p>
            <a:pPr marL="0" indent="0">
              <a:spcBef>
                <a:spcPts val="1000"/>
              </a:spcBef>
              <a:spcAft>
                <a:spcPts val="1000"/>
              </a:spcAft>
              <a:buNone/>
            </a:pPr>
            <a:endParaRPr lang="en-US" dirty="0"/>
          </a:p>
        </p:txBody>
      </p:sp>
      <p:pic>
        <p:nvPicPr>
          <p:cNvPr id="2" name="Picture 2">
            <a:extLst>
              <a:ext uri="{FF2B5EF4-FFF2-40B4-BE49-F238E27FC236}">
                <a16:creationId xmlns:a16="http://schemas.microsoft.com/office/drawing/2014/main" id="{9B8AE116-CF23-41E5-BA14-B2DE0C28571C}"/>
              </a:ext>
            </a:extLst>
          </p:cNvPr>
          <p:cNvPicPr>
            <a:picLocks noChangeAspect="1"/>
          </p:cNvPicPr>
          <p:nvPr/>
        </p:nvPicPr>
        <p:blipFill>
          <a:blip r:embed="rId3"/>
          <a:stretch>
            <a:fillRect/>
          </a:stretch>
        </p:blipFill>
        <p:spPr>
          <a:xfrm>
            <a:off x="4792436" y="2343187"/>
            <a:ext cx="3666457" cy="2228814"/>
          </a:xfrm>
          <a:prstGeom prst="rect">
            <a:avLst/>
          </a:prstGeom>
        </p:spPr>
      </p:pic>
    </p:spTree>
    <p:extLst>
      <p:ext uri="{BB962C8B-B14F-4D97-AF65-F5344CB8AC3E}">
        <p14:creationId xmlns:p14="http://schemas.microsoft.com/office/powerpoint/2010/main" val="422947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Introduction</a:t>
            </a:r>
            <a:endParaRPr dirty="0"/>
          </a:p>
        </p:txBody>
      </p:sp>
      <p:sp>
        <p:nvSpPr>
          <p:cNvPr id="107" name="Google Shape;107;p24"/>
          <p:cNvSpPr txBox="1">
            <a:spLocks noGrp="1"/>
          </p:cNvSpPr>
          <p:nvPr>
            <p:ph type="body" idx="1"/>
          </p:nvPr>
        </p:nvSpPr>
        <p:spPr>
          <a:xfrm>
            <a:off x="89211" y="1063774"/>
            <a:ext cx="8976730" cy="3959125"/>
          </a:xfrm>
          <a:prstGeom prst="rect">
            <a:avLst/>
          </a:prstGeom>
          <a:noFill/>
          <a:ln>
            <a:noFill/>
          </a:ln>
        </p:spPr>
        <p:txBody>
          <a:bodyPr spcFirstLastPara="1" wrap="square" lIns="91425" tIns="45700" rIns="91425" bIns="45700" anchor="t" anchorCtr="0">
            <a:noAutofit/>
          </a:bodyPr>
          <a:lstStyle/>
          <a:p>
            <a:pPr marL="268288" marR="0" lvl="0" indent="-268288" algn="l" rtl="0">
              <a:lnSpc>
                <a:spcPct val="100000"/>
              </a:lnSpc>
              <a:spcBef>
                <a:spcPts val="0"/>
              </a:spcBef>
              <a:spcAft>
                <a:spcPts val="0"/>
              </a:spcAft>
              <a:buClr>
                <a:schemeClr val="dk1"/>
              </a:buClr>
              <a:buFont typeface="Arial" panose="020B0604020202020204" pitchFamily="34" charset="0"/>
              <a:buChar char="•"/>
            </a:pPr>
            <a:r>
              <a:rPr lang="en-GB" dirty="0"/>
              <a:t>Citizens Advice in London are </a:t>
            </a:r>
            <a:r>
              <a:rPr lang="en-GB" b="1" dirty="0"/>
              <a:t>28 </a:t>
            </a:r>
            <a:r>
              <a:rPr lang="en-GB" dirty="0"/>
              <a:t>separate local Citizens Advice (LCA), all are independent charities that are members of Citizens Advice and deliver a core information &amp; advice service (benefits, debt, employment, housing, consumer)</a:t>
            </a:r>
          </a:p>
          <a:p>
            <a:pPr marL="268288" marR="0" lvl="0" indent="-268288" algn="l" rtl="0">
              <a:lnSpc>
                <a:spcPct val="100000"/>
              </a:lnSpc>
              <a:spcBef>
                <a:spcPts val="0"/>
              </a:spcBef>
              <a:spcAft>
                <a:spcPts val="0"/>
              </a:spcAft>
              <a:buClr>
                <a:schemeClr val="dk1"/>
              </a:buClr>
              <a:buFont typeface="Arial" panose="020B0604020202020204" pitchFamily="34" charset="0"/>
              <a:buChar char="•"/>
            </a:pPr>
            <a:endParaRPr lang="en-GB" dirty="0"/>
          </a:p>
          <a:p>
            <a:pPr marL="268288" marR="0" lvl="0" indent="-268288" algn="l" rtl="0">
              <a:lnSpc>
                <a:spcPct val="100000"/>
              </a:lnSpc>
              <a:spcBef>
                <a:spcPts val="0"/>
              </a:spcBef>
              <a:spcAft>
                <a:spcPts val="0"/>
              </a:spcAft>
              <a:buClr>
                <a:schemeClr val="dk1"/>
              </a:buClr>
              <a:buFont typeface="Arial" panose="020B0604020202020204" pitchFamily="34" charset="0"/>
              <a:buChar char="•"/>
            </a:pPr>
            <a:r>
              <a:rPr lang="en-US" dirty="0"/>
              <a:t>Most London LCAs cover one borough, but some deliver over a wider footprint; annually the London Citizens Advice network delivers advice to over 250,000 Londoners through different channels</a:t>
            </a:r>
          </a:p>
          <a:p>
            <a:pPr marL="268288" marR="0" lvl="0" indent="-268288" algn="l" rtl="0">
              <a:lnSpc>
                <a:spcPct val="100000"/>
              </a:lnSpc>
              <a:spcBef>
                <a:spcPts val="0"/>
              </a:spcBef>
              <a:spcAft>
                <a:spcPts val="0"/>
              </a:spcAft>
              <a:buClr>
                <a:schemeClr val="dk1"/>
              </a:buClr>
              <a:buFont typeface="Arial" panose="020B0604020202020204" pitchFamily="34" charset="0"/>
              <a:buChar char="•"/>
            </a:pPr>
            <a:endParaRPr lang="en-US" dirty="0"/>
          </a:p>
          <a:p>
            <a:pPr marL="268288" marR="0" lvl="0" indent="-268288" algn="l" rtl="0">
              <a:lnSpc>
                <a:spcPct val="100000"/>
              </a:lnSpc>
              <a:spcBef>
                <a:spcPts val="0"/>
              </a:spcBef>
              <a:spcAft>
                <a:spcPts val="0"/>
              </a:spcAft>
              <a:buClr>
                <a:schemeClr val="dk1"/>
              </a:buClr>
              <a:buFont typeface="Arial" panose="020B0604020202020204" pitchFamily="34" charset="0"/>
              <a:buChar char="•"/>
            </a:pPr>
            <a:r>
              <a:rPr lang="en-US" dirty="0"/>
              <a:t>All London LCAs are supporting a pan-London development project, one of our objectives is to enhance engagement with London’s diverse communities.</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 </a:t>
            </a:r>
          </a:p>
          <a:p>
            <a:pPr marL="0" marR="0" lvl="0" indent="0" algn="l" rtl="0">
              <a:lnSpc>
                <a:spcPct val="100000"/>
              </a:lnSpc>
              <a:spcBef>
                <a:spcPts val="0"/>
              </a:spcBef>
              <a:spcAft>
                <a:spcPts val="0"/>
              </a:spcAft>
              <a:buClr>
                <a:schemeClr val="dk1"/>
              </a:buClr>
              <a:buFont typeface="Arial"/>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239" y="157343"/>
            <a:ext cx="8064000" cy="599402"/>
          </a:xfrm>
          <a:prstGeom prst="rect">
            <a:avLst/>
          </a:prstGeom>
        </p:spPr>
        <p:txBody>
          <a:bodyPr spcFirstLastPara="1" wrap="square" lIns="0" tIns="0" rIns="0" bIns="0" anchor="t" anchorCtr="0">
            <a:noAutofit/>
          </a:bodyPr>
          <a:lstStyle/>
          <a:p>
            <a:r>
              <a:rPr lang="en-GB" dirty="0"/>
              <a:t>What we’re now seeing at CAW….</a:t>
            </a:r>
            <a:br>
              <a:rPr lang="en-GB" dirty="0"/>
            </a:br>
            <a:br>
              <a:rPr lang="en-GB" dirty="0"/>
            </a:br>
            <a:endParaRPr lang="en-GB" dirty="0"/>
          </a:p>
        </p:txBody>
      </p:sp>
      <p:sp>
        <p:nvSpPr>
          <p:cNvPr id="118" name="Google Shape;118;p16"/>
          <p:cNvSpPr txBox="1">
            <a:spLocks noGrp="1"/>
          </p:cNvSpPr>
          <p:nvPr>
            <p:ph type="body" idx="1"/>
          </p:nvPr>
        </p:nvSpPr>
        <p:spPr>
          <a:xfrm>
            <a:off x="282056" y="705971"/>
            <a:ext cx="8057197" cy="4184315"/>
          </a:xfrm>
          <a:prstGeom prst="rect">
            <a:avLst/>
          </a:prstGeom>
        </p:spPr>
        <p:txBody>
          <a:bodyPr spcFirstLastPara="1" wrap="square" lIns="0" tIns="0" rIns="0" bIns="0" anchor="t" anchorCtr="0">
            <a:noAutofit/>
          </a:bodyPr>
          <a:lstStyle/>
          <a:p>
            <a:pPr marL="0" indent="0">
              <a:spcBef>
                <a:spcPts val="1000"/>
              </a:spcBef>
              <a:buNone/>
            </a:pPr>
            <a:endParaRPr lang="en-GB" dirty="0"/>
          </a:p>
          <a:p>
            <a:pPr marL="0" indent="0">
              <a:spcBef>
                <a:spcPts val="1000"/>
              </a:spcBef>
              <a:spcAft>
                <a:spcPts val="1000"/>
              </a:spcAft>
              <a:buNone/>
            </a:pPr>
            <a:endParaRPr lang="en-US" dirty="0"/>
          </a:p>
        </p:txBody>
      </p:sp>
      <p:graphicFrame>
        <p:nvGraphicFramePr>
          <p:cNvPr id="5" name="Chart 4">
            <a:extLst>
              <a:ext uri="{FF2B5EF4-FFF2-40B4-BE49-F238E27FC236}">
                <a16:creationId xmlns:a16="http://schemas.microsoft.com/office/drawing/2014/main" id="{DA1B8F8A-2F7F-D74C-8503-5BC30BB1935C}"/>
              </a:ext>
            </a:extLst>
          </p:cNvPr>
          <p:cNvGraphicFramePr>
            <a:graphicFrameLocks/>
          </p:cNvGraphicFramePr>
          <p:nvPr>
            <p:extLst>
              <p:ext uri="{D42A27DB-BD31-4B8C-83A1-F6EECF244321}">
                <p14:modId xmlns:p14="http://schemas.microsoft.com/office/powerpoint/2010/main" val="3549746179"/>
              </p:ext>
            </p:extLst>
          </p:nvPr>
        </p:nvGraphicFramePr>
        <p:xfrm>
          <a:off x="282056" y="705971"/>
          <a:ext cx="8723721" cy="4447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728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239" y="157343"/>
            <a:ext cx="8064000" cy="613200"/>
          </a:xfrm>
          <a:prstGeom prst="rect">
            <a:avLst/>
          </a:prstGeom>
        </p:spPr>
        <p:txBody>
          <a:bodyPr spcFirstLastPara="1" wrap="square" lIns="0" tIns="0" rIns="0" bIns="0" anchor="t" anchorCtr="0">
            <a:noAutofit/>
          </a:bodyPr>
          <a:lstStyle/>
          <a:p>
            <a:r>
              <a:rPr lang="en-GB" dirty="0"/>
              <a:t>In conclusion – London Citizens Advice</a:t>
            </a:r>
          </a:p>
        </p:txBody>
      </p:sp>
      <p:sp>
        <p:nvSpPr>
          <p:cNvPr id="118" name="Google Shape;118;p16"/>
          <p:cNvSpPr txBox="1">
            <a:spLocks noGrp="1"/>
          </p:cNvSpPr>
          <p:nvPr>
            <p:ph type="body" idx="1"/>
          </p:nvPr>
        </p:nvSpPr>
        <p:spPr>
          <a:xfrm>
            <a:off x="282056" y="705971"/>
            <a:ext cx="8057197" cy="4184315"/>
          </a:xfrm>
          <a:prstGeom prst="rect">
            <a:avLst/>
          </a:prstGeom>
        </p:spPr>
        <p:txBody>
          <a:bodyPr spcFirstLastPara="1" wrap="square" lIns="0" tIns="0" rIns="0" bIns="0" anchor="t" anchorCtr="0">
            <a:noAutofit/>
          </a:bodyPr>
          <a:lstStyle/>
          <a:p>
            <a:pPr marL="0" indent="0">
              <a:spcBef>
                <a:spcPts val="1000"/>
              </a:spcBef>
              <a:buNone/>
            </a:pPr>
            <a:endParaRPr lang="en-GB" dirty="0"/>
          </a:p>
          <a:p>
            <a:pPr marL="0" indent="0">
              <a:spcBef>
                <a:spcPts val="1000"/>
              </a:spcBef>
              <a:spcAft>
                <a:spcPts val="1000"/>
              </a:spcAft>
              <a:buNone/>
            </a:pPr>
            <a:endParaRPr lang="en-US" dirty="0"/>
          </a:p>
        </p:txBody>
      </p:sp>
      <p:pic>
        <p:nvPicPr>
          <p:cNvPr id="3" name="Picture 2">
            <a:extLst>
              <a:ext uri="{FF2B5EF4-FFF2-40B4-BE49-F238E27FC236}">
                <a16:creationId xmlns:a16="http://schemas.microsoft.com/office/drawing/2014/main" id="{D22362BD-AE84-4C3D-A386-6095F88934D4}"/>
              </a:ext>
            </a:extLst>
          </p:cNvPr>
          <p:cNvPicPr>
            <a:picLocks noChangeAspect="1"/>
          </p:cNvPicPr>
          <p:nvPr/>
        </p:nvPicPr>
        <p:blipFill>
          <a:blip r:embed="rId3"/>
          <a:stretch>
            <a:fillRect/>
          </a:stretch>
        </p:blipFill>
        <p:spPr>
          <a:xfrm>
            <a:off x="4220278" y="705971"/>
            <a:ext cx="4708216" cy="3328491"/>
          </a:xfrm>
          <a:prstGeom prst="rect">
            <a:avLst/>
          </a:prstGeom>
        </p:spPr>
      </p:pic>
      <p:sp>
        <p:nvSpPr>
          <p:cNvPr id="2" name="TextBox 1">
            <a:extLst>
              <a:ext uri="{FF2B5EF4-FFF2-40B4-BE49-F238E27FC236}">
                <a16:creationId xmlns:a16="http://schemas.microsoft.com/office/drawing/2014/main" id="{EF34EDD0-2511-4C5E-BB80-FAFA68D291A6}"/>
              </a:ext>
            </a:extLst>
          </p:cNvPr>
          <p:cNvSpPr txBox="1"/>
          <p:nvPr/>
        </p:nvSpPr>
        <p:spPr>
          <a:xfrm>
            <a:off x="282055" y="914400"/>
            <a:ext cx="4016675" cy="4524315"/>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Embedded in local communities </a:t>
            </a: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with many different models of outreach and engagement</a:t>
            </a:r>
          </a:p>
          <a:p>
            <a:pPr marL="285750" indent="-285750">
              <a:buFont typeface="Arial" panose="020B0604020202020204" pitchFamily="34" charset="0"/>
              <a:buChar char="•"/>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Already seeing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increase in hardship </a:t>
            </a: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and impact from cost of living crisis</a:t>
            </a:r>
          </a:p>
          <a:p>
            <a:pPr marL="285750" indent="-285750">
              <a:buFont typeface="Arial" panose="020B0604020202020204" pitchFamily="34" charset="0"/>
              <a:buChar char="•"/>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LCAs were helped through Covid &amp; pivoting to remote advice through emergency funding – but with many services being re-commissioned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scaling up and sustaining services is challenging</a:t>
            </a:r>
          </a:p>
          <a:p>
            <a:pPr marL="285750" indent="-285750">
              <a:buFont typeface="Arial" panose="020B0604020202020204" pitchFamily="34" charset="0"/>
              <a:buChar char="•"/>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Partnership</a:t>
            </a: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with community &amp; faith groups will be key</a:t>
            </a:r>
          </a:p>
          <a:p>
            <a:pPr marL="285750" indent="-285750">
              <a:buFont typeface="Arial" panose="020B0604020202020204" pitchFamily="34" charset="0"/>
              <a:buChar char="•"/>
            </a:pPr>
            <a:endParaRPr lang="en-GB" sz="1600" b="1" dirty="0">
              <a:solidFill>
                <a:srgbClr val="002060"/>
              </a:solidFill>
              <a:latin typeface="+mj-lt"/>
            </a:endParaRPr>
          </a:p>
          <a:p>
            <a:pPr marL="285750" indent="-285750">
              <a:buFont typeface="Arial" panose="020B0604020202020204" pitchFamily="34" charset="0"/>
              <a:buChar char="•"/>
            </a:pPr>
            <a:endParaRPr lang="en-GB" sz="1600" b="1" dirty="0">
              <a:solidFill>
                <a:srgbClr val="002060"/>
              </a:solidFill>
              <a:latin typeface="+mj-lt"/>
            </a:endParaRPr>
          </a:p>
        </p:txBody>
      </p:sp>
    </p:spTree>
    <p:extLst>
      <p:ext uri="{BB962C8B-B14F-4D97-AF65-F5344CB8AC3E}">
        <p14:creationId xmlns:p14="http://schemas.microsoft.com/office/powerpoint/2010/main" val="427940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1"/>
            <a:ext cx="8229600" cy="979714"/>
          </a:xfrm>
          <a:prstGeom prst="rect">
            <a:avLst/>
          </a:prstGeom>
          <a:noFill/>
          <a:ln>
            <a:noFill/>
          </a:ln>
        </p:spPr>
        <p:txBody>
          <a:bodyPr spcFirstLastPara="1" wrap="square" lIns="91425" tIns="45700" rIns="91425" bIns="45700" anchor="ctr" anchorCtr="0">
            <a:noAutofit/>
          </a:bodyPr>
          <a:lstStyle/>
          <a:p>
            <a:r>
              <a:rPr lang="en-US" sz="3200" b="1" i="0" u="none" strike="noStrike" cap="none" dirty="0">
                <a:latin typeface="Open Sans"/>
                <a:ea typeface="Open Sans"/>
                <a:cs typeface="Open Sans"/>
                <a:sym typeface="Open Sans"/>
              </a:rPr>
              <a:t>The pan-London perspective</a:t>
            </a:r>
            <a:endParaRPr dirty="0"/>
          </a:p>
        </p:txBody>
      </p:sp>
      <p:sp>
        <p:nvSpPr>
          <p:cNvPr id="107" name="Google Shape;107;p24"/>
          <p:cNvSpPr txBox="1">
            <a:spLocks noGrp="1"/>
          </p:cNvSpPr>
          <p:nvPr>
            <p:ph type="body" idx="1"/>
          </p:nvPr>
        </p:nvSpPr>
        <p:spPr>
          <a:xfrm>
            <a:off x="214312" y="892629"/>
            <a:ext cx="8857688" cy="4130271"/>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Our pan-London project aims to be transformative:-</a:t>
            </a:r>
          </a:p>
          <a:p>
            <a:pPr marL="0" indent="0">
              <a:spcBef>
                <a:spcPts val="0"/>
              </a:spcBef>
            </a:pPr>
            <a:endParaRPr lang="en-GB" dirty="0"/>
          </a:p>
          <a:p>
            <a:pPr marL="342900" indent="-342900">
              <a:spcBef>
                <a:spcPts val="0"/>
              </a:spcBef>
              <a:buFont typeface="Arial" panose="020B0604020202020204" pitchFamily="34" charset="0"/>
              <a:buChar char="•"/>
            </a:pPr>
            <a:r>
              <a:rPr lang="en-US" dirty="0"/>
              <a:t>London’s communities are as dispersed as they are diverse, borough boundaries are irrelevant to many community groups and needs </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n-US" dirty="0"/>
              <a:t>Opportunity to address </a:t>
            </a:r>
            <a:r>
              <a:rPr lang="en-GB" dirty="0"/>
              <a:t>uneven capacity (&amp; funding) of LCAs across London; inner London LCAs have more resources than outer London, but advice needs are growing in outer London. </a:t>
            </a:r>
          </a:p>
          <a:p>
            <a:pPr marL="342900" indent="-342900">
              <a:spcBef>
                <a:spcPts val="0"/>
              </a:spcBef>
              <a:buFont typeface="Arial" panose="020B0604020202020204" pitchFamily="34" charset="0"/>
              <a:buChar char="•"/>
            </a:pPr>
            <a:endParaRPr lang="en-GB" dirty="0"/>
          </a:p>
          <a:p>
            <a:pPr marL="342900" indent="-342900">
              <a:spcBef>
                <a:spcPts val="0"/>
              </a:spcBef>
              <a:buFont typeface="Arial" panose="020B0604020202020204" pitchFamily="34" charset="0"/>
              <a:buChar char="•"/>
            </a:pPr>
            <a:r>
              <a:rPr lang="en-GB" dirty="0"/>
              <a:t>Big issues on the London policy agenda (regeneration, affordable housing, poverty, community cohesion); we have good data to share</a:t>
            </a:r>
          </a:p>
          <a:p>
            <a:pPr marL="342900" indent="-342900">
              <a:spcBef>
                <a:spcPts val="0"/>
              </a:spcBef>
              <a:buFont typeface="Arial" panose="020B0604020202020204" pitchFamily="34" charset="0"/>
              <a:buChar char="•"/>
            </a:pPr>
            <a:endParaRPr lang="en-GB" dirty="0"/>
          </a:p>
          <a:p>
            <a:pPr marL="342900" indent="-342900">
              <a:spcBef>
                <a:spcPts val="0"/>
              </a:spcBef>
              <a:buFont typeface="Arial" panose="020B0604020202020204" pitchFamily="34" charset="0"/>
              <a:buChar char="•"/>
            </a:pPr>
            <a:r>
              <a:rPr lang="en-GB" dirty="0">
                <a:hlinkClick r:id="rId3"/>
              </a:rPr>
              <a:t>www.londoncitizensadvice.org.uk</a:t>
            </a:r>
            <a:r>
              <a:rPr lang="en-GB" dirty="0"/>
              <a:t> </a:t>
            </a:r>
          </a:p>
          <a:p>
            <a:pPr marL="342900" indent="-342900">
              <a:spcBef>
                <a:spcPts val="0"/>
              </a:spcBef>
              <a:buFont typeface="Arial" panose="020B0604020202020204" pitchFamily="34" charset="0"/>
              <a:buChar char="•"/>
            </a:pPr>
            <a:endParaRPr lang="en-GB" dirty="0"/>
          </a:p>
          <a:p>
            <a:pPr marL="0" indent="0">
              <a:spcBef>
                <a:spcPts val="0"/>
              </a:spcBef>
            </a:pPr>
            <a:endParaRPr lang="en-GB" dirty="0"/>
          </a:p>
          <a:p>
            <a:pPr marL="0" indent="0">
              <a:spcBef>
                <a:spcPts val="0"/>
              </a:spcBef>
            </a:pPr>
            <a:endParaRPr lang="en-GB" sz="2000" b="0" i="0" u="none" strike="noStrike" cap="none" dirty="0">
              <a:latin typeface="Open Sans"/>
              <a:ea typeface="Open Sans"/>
              <a:cs typeface="Open Sans"/>
            </a:endParaRPr>
          </a:p>
        </p:txBody>
      </p:sp>
    </p:spTree>
    <p:extLst>
      <p:ext uri="{BB962C8B-B14F-4D97-AF65-F5344CB8AC3E}">
        <p14:creationId xmlns:p14="http://schemas.microsoft.com/office/powerpoint/2010/main" val="146463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0" y="206375"/>
            <a:ext cx="90864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tabLst>
                <a:tab pos="2243138" algn="l"/>
              </a:tabLst>
            </a:pPr>
            <a:r>
              <a:rPr lang="en-US" sz="3000" b="1" i="0" u="none" strike="noStrike" cap="none" dirty="0">
                <a:solidFill>
                  <a:schemeClr val="dk1"/>
                </a:solidFill>
                <a:latin typeface="Open Sans"/>
                <a:ea typeface="Open Sans"/>
                <a:cs typeface="Open Sans"/>
                <a:sym typeface="Open Sans"/>
              </a:rPr>
              <a:t>Pan London Compact: Vision &amp; Commitments</a:t>
            </a:r>
            <a:endParaRPr sz="3000" dirty="0"/>
          </a:p>
        </p:txBody>
      </p:sp>
      <p:sp>
        <p:nvSpPr>
          <p:cNvPr id="107" name="Google Shape;107;p24"/>
          <p:cNvSpPr txBox="1">
            <a:spLocks noGrp="1"/>
          </p:cNvSpPr>
          <p:nvPr>
            <p:ph type="body" idx="1"/>
          </p:nvPr>
        </p:nvSpPr>
        <p:spPr>
          <a:xfrm>
            <a:off x="57601" y="972457"/>
            <a:ext cx="9039976" cy="414307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Together we can be more than the sum of our parts. We are committed to working in a joined up way as one service, in partnership with others. We have a 3-year business plan underpinned by this compact. </a:t>
            </a:r>
            <a:endParaRPr lang="en-GB" dirty="0"/>
          </a:p>
          <a:p>
            <a:pPr marL="0" lvl="0" indent="0">
              <a:spcBef>
                <a:spcPts val="0"/>
              </a:spcBef>
            </a:pPr>
            <a:endParaRPr lang="en-GB" dirty="0"/>
          </a:p>
        </p:txBody>
      </p:sp>
      <p:pic>
        <p:nvPicPr>
          <p:cNvPr id="15" name="Picture 14">
            <a:extLst>
              <a:ext uri="{FF2B5EF4-FFF2-40B4-BE49-F238E27FC236}">
                <a16:creationId xmlns:a16="http://schemas.microsoft.com/office/drawing/2014/main" id="{BE1C8119-316B-49DC-872B-EEA08BF7BBBF}"/>
              </a:ext>
            </a:extLst>
          </p:cNvPr>
          <p:cNvPicPr>
            <a:picLocks noChangeAspect="1"/>
          </p:cNvPicPr>
          <p:nvPr/>
        </p:nvPicPr>
        <p:blipFill>
          <a:blip r:embed="rId3"/>
          <a:stretch>
            <a:fillRect/>
          </a:stretch>
        </p:blipFill>
        <p:spPr>
          <a:xfrm>
            <a:off x="68776" y="2039257"/>
            <a:ext cx="9028800" cy="2808515"/>
          </a:xfrm>
          <a:prstGeom prst="rect">
            <a:avLst/>
          </a:prstGeom>
        </p:spPr>
      </p:pic>
      <p:sp>
        <p:nvSpPr>
          <p:cNvPr id="18" name="Rectangle: Rounded Corners 17">
            <a:extLst>
              <a:ext uri="{FF2B5EF4-FFF2-40B4-BE49-F238E27FC236}">
                <a16:creationId xmlns:a16="http://schemas.microsoft.com/office/drawing/2014/main" id="{34F411A7-FC9C-417A-9843-FA36C76646EA}"/>
              </a:ext>
            </a:extLst>
          </p:cNvPr>
          <p:cNvSpPr/>
          <p:nvPr/>
        </p:nvSpPr>
        <p:spPr>
          <a:xfrm>
            <a:off x="2464425" y="2702084"/>
            <a:ext cx="2042775" cy="196951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a:lnSpc>
                <a:spcPct val="90000"/>
              </a:lnSpc>
              <a:spcAft>
                <a:spcPts val="420"/>
              </a:spcAft>
            </a:pPr>
            <a:r>
              <a:rPr lang="en-GB" sz="105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will commit to formalising ourselves as a new legal entity by signing-up to becoming a London Citizens Advice consortium.</a:t>
            </a:r>
            <a:endParaRPr lang="en-GB" sz="105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420"/>
              </a:spcAft>
            </a:pPr>
            <a:r>
              <a:rPr lang="en-GB" sz="105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also commit to working with other advice sector partners on a pan-London level; developing our strategic partnerships in</a:t>
            </a:r>
            <a:r>
              <a:rPr lang="en-GB" sz="105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GB" sz="105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London</a:t>
            </a:r>
            <a:r>
              <a:rPr lang="en-GB" sz="105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C39CA938-8A94-4438-ADA6-3541DBF8DF0C}"/>
              </a:ext>
            </a:extLst>
          </p:cNvPr>
          <p:cNvSpPr/>
          <p:nvPr/>
        </p:nvSpPr>
        <p:spPr>
          <a:xfrm>
            <a:off x="4895885" y="2651084"/>
            <a:ext cx="1974000" cy="202051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92920602-9841-47F5-A050-240E037527FD}"/>
              </a:ext>
            </a:extLst>
          </p:cNvPr>
          <p:cNvSpPr/>
          <p:nvPr/>
        </p:nvSpPr>
        <p:spPr>
          <a:xfrm>
            <a:off x="7134936" y="2702084"/>
            <a:ext cx="1940288" cy="191851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9" name="Rectangle: Rounded Corners 4">
            <a:extLst>
              <a:ext uri="{FF2B5EF4-FFF2-40B4-BE49-F238E27FC236}">
                <a16:creationId xmlns:a16="http://schemas.microsoft.com/office/drawing/2014/main" id="{BB0B7879-98C1-4B27-A275-8B045C95CAEA}"/>
              </a:ext>
            </a:extLst>
          </p:cNvPr>
          <p:cNvSpPr txBox="1"/>
          <p:nvPr/>
        </p:nvSpPr>
        <p:spPr>
          <a:xfrm>
            <a:off x="4962560" y="2702084"/>
            <a:ext cx="1907325" cy="191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a:lnSpc>
                <a:spcPct val="90000"/>
              </a:lnSpc>
              <a:spcAft>
                <a:spcPts val="420"/>
              </a:spcAft>
            </a:pPr>
            <a:r>
              <a:rPr lang="en-GB" sz="1200" b="1" kern="1200" dirty="0">
                <a:effectLst/>
                <a:latin typeface="Open Sans" panose="020B0606030504020204" pitchFamily="34" charset="0"/>
                <a:ea typeface="Open Sans" panose="020B0606030504020204" pitchFamily="34" charset="0"/>
                <a:cs typeface="Open Sans" panose="020B0606030504020204" pitchFamily="34" charset="0"/>
              </a:rPr>
              <a:t>We commit to becoming more ‘commission ready’ </a:t>
            </a:r>
            <a:r>
              <a:rPr lang="en-GB" sz="1200" kern="1200" dirty="0">
                <a:effectLst/>
                <a:latin typeface="Open Sans" panose="020B0606030504020204" pitchFamily="34" charset="0"/>
                <a:ea typeface="Open Sans" panose="020B0606030504020204" pitchFamily="34" charset="0"/>
                <a:cs typeface="Open Sans" panose="020B0606030504020204" pitchFamily="34" charset="0"/>
              </a:rPr>
              <a:t>for pan-London funding opportunities, and building relationships with London funders.</a:t>
            </a:r>
            <a:endParaRPr lang="en-GB" sz="11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420"/>
              </a:spcAft>
            </a:pPr>
            <a:r>
              <a:rPr lang="en-GB" sz="1200" kern="1200" dirty="0">
                <a:effectLst/>
                <a:latin typeface="Open Sans" panose="020B0606030504020204" pitchFamily="34" charset="0"/>
                <a:ea typeface="Open Sans" panose="020B0606030504020204" pitchFamily="34" charset="0"/>
                <a:cs typeface="Open Sans" panose="020B0606030504020204" pitchFamily="34" charset="0"/>
              </a:rPr>
              <a:t>This will require that we adapt to regional and sub-regional service boundaries. </a:t>
            </a:r>
            <a:endParaRPr lang="en-GB" sz="1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4">
            <a:extLst>
              <a:ext uri="{FF2B5EF4-FFF2-40B4-BE49-F238E27FC236}">
                <a16:creationId xmlns:a16="http://schemas.microsoft.com/office/drawing/2014/main" id="{8010654A-5981-4B51-B3FE-B7BE4DD95D6A}"/>
              </a:ext>
            </a:extLst>
          </p:cNvPr>
          <p:cNvSpPr txBox="1"/>
          <p:nvPr/>
        </p:nvSpPr>
        <p:spPr>
          <a:xfrm>
            <a:off x="7258570" y="2651084"/>
            <a:ext cx="1639244" cy="190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a:lnSpc>
                <a:spcPct val="90000"/>
              </a:lnSpc>
              <a:spcAft>
                <a:spcPts val="210"/>
              </a:spcAft>
            </a:pPr>
            <a:r>
              <a:rPr lang="en-GB" sz="1200" b="1" kern="1200" dirty="0">
                <a:effectLst/>
                <a:latin typeface="Arial" panose="020B0604020202020204" pitchFamily="34" charset="0"/>
                <a:ea typeface="Calibri" panose="020F0502020204030204" pitchFamily="34" charset="0"/>
                <a:cs typeface="Times New Roman" panose="02020603050405020304" pitchFamily="18" charset="0"/>
              </a:rPr>
              <a:t>We commit to pooling our data and insights</a:t>
            </a:r>
            <a:r>
              <a:rPr lang="en-GB" sz="1200" kern="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kern="1200" dirty="0">
                <a:effectLst/>
                <a:latin typeface="Arial" panose="020B0604020202020204" pitchFamily="34" charset="0"/>
                <a:ea typeface="Calibri" panose="020F0502020204030204" pitchFamily="34" charset="0"/>
                <a:cs typeface="Times New Roman" panose="02020603050405020304" pitchFamily="18" charset="0"/>
              </a:rPr>
              <a:t>to have an influential/ impactful policy voice for Londoners and for advice services</a:t>
            </a:r>
            <a:r>
              <a:rPr lang="en-GB" sz="1200" kern="1200" dirty="0">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a:p>
            <a:pPr>
              <a:lnSpc>
                <a:spcPct val="90000"/>
              </a:lnSpc>
              <a:spcAft>
                <a:spcPts val="210"/>
              </a:spcAft>
            </a:pPr>
            <a:r>
              <a:rPr lang="en-GB" sz="1000" kern="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39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143329"/>
            <a:ext cx="8929688" cy="9204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dirty="0"/>
              <a:t>London LCAs have a diverse client base</a:t>
            </a:r>
            <a:endParaRPr dirty="0"/>
          </a:p>
        </p:txBody>
      </p:sp>
      <p:pic>
        <p:nvPicPr>
          <p:cNvPr id="2" name="Picture 1">
            <a:extLst>
              <a:ext uri="{FF2B5EF4-FFF2-40B4-BE49-F238E27FC236}">
                <a16:creationId xmlns:a16="http://schemas.microsoft.com/office/drawing/2014/main" id="{814180DB-8D03-4EA9-B952-ABC30505FBCE}"/>
              </a:ext>
            </a:extLst>
          </p:cNvPr>
          <p:cNvPicPr>
            <a:picLocks noChangeAspect="1"/>
          </p:cNvPicPr>
          <p:nvPr/>
        </p:nvPicPr>
        <p:blipFill rotWithShape="1">
          <a:blip r:embed="rId3"/>
          <a:srcRect b="5318"/>
          <a:stretch/>
        </p:blipFill>
        <p:spPr>
          <a:xfrm>
            <a:off x="1265605" y="827074"/>
            <a:ext cx="6007554" cy="4173097"/>
          </a:xfrm>
          <a:prstGeom prst="rect">
            <a:avLst/>
          </a:prstGeom>
        </p:spPr>
      </p:pic>
    </p:spTree>
    <p:extLst>
      <p:ext uri="{BB962C8B-B14F-4D97-AF65-F5344CB8AC3E}">
        <p14:creationId xmlns:p14="http://schemas.microsoft.com/office/powerpoint/2010/main" val="318978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6437101"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br>
              <a:rPr lang="en-US" sz="3200" b="1" i="0" u="none" strike="noStrike" cap="none" dirty="0">
                <a:solidFill>
                  <a:schemeClr val="dk1"/>
                </a:solidFill>
                <a:latin typeface="Open Sans"/>
                <a:ea typeface="Open Sans"/>
                <a:cs typeface="Open Sans"/>
                <a:sym typeface="Open Sans"/>
              </a:rPr>
            </a:br>
            <a:r>
              <a:rPr lang="en-US" sz="3200" b="1" i="0" u="none" strike="noStrike" cap="none" dirty="0">
                <a:solidFill>
                  <a:schemeClr val="dk1"/>
                </a:solidFill>
                <a:latin typeface="Open Sans"/>
                <a:ea typeface="Open Sans"/>
                <a:cs typeface="Open Sans"/>
                <a:sym typeface="Open Sans"/>
              </a:rPr>
              <a:t>Overall Trends: </a:t>
            </a:r>
            <a:r>
              <a:rPr lang="en-US" sz="3200" b="0" i="0" u="none" strike="noStrike" cap="none" dirty="0">
                <a:solidFill>
                  <a:schemeClr val="dk1"/>
                </a:solidFill>
                <a:latin typeface="Open Sans"/>
                <a:ea typeface="Open Sans"/>
                <a:cs typeface="Open Sans"/>
                <a:sym typeface="Open Sans"/>
              </a:rPr>
              <a:t>260,000 clients</a:t>
            </a:r>
            <a:r>
              <a:rPr lang="en-US" sz="2400" b="0" i="0" u="none" strike="noStrike" cap="none" dirty="0">
                <a:solidFill>
                  <a:schemeClr val="dk1"/>
                </a:solidFill>
                <a:latin typeface="Open Sans"/>
                <a:ea typeface="Open Sans"/>
                <a:cs typeface="Open Sans"/>
                <a:sym typeface="Open Sans"/>
              </a:rPr>
              <a:t>*</a:t>
            </a:r>
            <a:r>
              <a:rPr lang="en-US" sz="3200" b="0" i="0" u="none" strike="noStrike" cap="none" dirty="0">
                <a:solidFill>
                  <a:schemeClr val="dk1"/>
                </a:solidFill>
                <a:latin typeface="Open Sans"/>
                <a:ea typeface="Open Sans"/>
                <a:cs typeface="Open Sans"/>
                <a:sym typeface="Open Sans"/>
              </a:rPr>
              <a:t> </a:t>
            </a:r>
            <a:br>
              <a:rPr lang="en-US" sz="2800" b="1" i="0" u="none" strike="noStrike" cap="none" dirty="0">
                <a:solidFill>
                  <a:schemeClr val="dk1"/>
                </a:solidFill>
                <a:latin typeface="Open Sans"/>
                <a:ea typeface="Open Sans"/>
                <a:cs typeface="Open Sans"/>
                <a:sym typeface="Open Sans"/>
              </a:rPr>
            </a:br>
            <a:endParaRPr dirty="0"/>
          </a:p>
        </p:txBody>
      </p:sp>
      <p:pic>
        <p:nvPicPr>
          <p:cNvPr id="5" name="slide2" descr="Trends P1">
            <a:extLst>
              <a:ext uri="{FF2B5EF4-FFF2-40B4-BE49-F238E27FC236}">
                <a16:creationId xmlns:a16="http://schemas.microsoft.com/office/drawing/2014/main" id="{1CC473B9-D73A-4F2F-9FE3-8B9C91E2C680}"/>
              </a:ext>
            </a:extLst>
          </p:cNvPr>
          <p:cNvPicPr>
            <a:picLocks noChangeAspect="1"/>
          </p:cNvPicPr>
          <p:nvPr/>
        </p:nvPicPr>
        <p:blipFill rotWithShape="1">
          <a:blip r:embed="rId3">
            <a:extLst>
              <a:ext uri="{28A0092B-C50C-407E-A947-70E740481C1C}">
                <a14:useLocalDpi xmlns:a14="http://schemas.microsoft.com/office/drawing/2010/main" val="0"/>
              </a:ext>
            </a:extLst>
          </a:blip>
          <a:srcRect l="731" t="1" b="44316"/>
          <a:stretch/>
        </p:blipFill>
        <p:spPr>
          <a:xfrm>
            <a:off x="65314" y="929160"/>
            <a:ext cx="8864374" cy="4143583"/>
          </a:xfrm>
          <a:prstGeom prst="rect">
            <a:avLst/>
          </a:prstGeom>
        </p:spPr>
      </p:pic>
      <p:sp>
        <p:nvSpPr>
          <p:cNvPr id="2" name="TextBox 1">
            <a:extLst>
              <a:ext uri="{FF2B5EF4-FFF2-40B4-BE49-F238E27FC236}">
                <a16:creationId xmlns:a16="http://schemas.microsoft.com/office/drawing/2014/main" id="{0DFA477B-A46F-48BD-9229-C85B6BAE026E}"/>
              </a:ext>
            </a:extLst>
          </p:cNvPr>
          <p:cNvSpPr txBox="1"/>
          <p:nvPr/>
        </p:nvSpPr>
        <p:spPr>
          <a:xfrm>
            <a:off x="6529493" y="121920"/>
            <a:ext cx="2228427" cy="215444"/>
          </a:xfrm>
          <a:prstGeom prst="rect">
            <a:avLst/>
          </a:prstGeom>
          <a:noFill/>
        </p:spPr>
        <p:txBody>
          <a:bodyPr wrap="square" rtlCol="0">
            <a:spAutoFit/>
          </a:bodyPr>
          <a:lstStyle/>
          <a:p>
            <a:r>
              <a:rPr lang="en-GB" sz="800" i="1" dirty="0">
                <a:solidFill>
                  <a:schemeClr val="tx1">
                    <a:lumMod val="75000"/>
                  </a:schemeClr>
                </a:solidFill>
              </a:rPr>
              <a:t>*172,000 counted through Casebook</a:t>
            </a:r>
          </a:p>
        </p:txBody>
      </p:sp>
    </p:spTree>
    <p:extLst>
      <p:ext uri="{BB962C8B-B14F-4D97-AF65-F5344CB8AC3E}">
        <p14:creationId xmlns:p14="http://schemas.microsoft.com/office/powerpoint/2010/main" val="136055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929688"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Problems - cluster</a:t>
            </a:r>
            <a:endParaRPr dirty="0"/>
          </a:p>
        </p:txBody>
      </p:sp>
      <p:pic>
        <p:nvPicPr>
          <p:cNvPr id="4" name="slide2" descr="Cluster : Issues">
            <a:extLst>
              <a:ext uri="{FF2B5EF4-FFF2-40B4-BE49-F238E27FC236}">
                <a16:creationId xmlns:a16="http://schemas.microsoft.com/office/drawing/2014/main" id="{56EC5F05-F313-4E2C-BD28-F238DC018621}"/>
              </a:ext>
            </a:extLst>
          </p:cNvPr>
          <p:cNvPicPr>
            <a:picLocks noChangeAspect="1"/>
          </p:cNvPicPr>
          <p:nvPr/>
        </p:nvPicPr>
        <p:blipFill rotWithShape="1">
          <a:blip r:embed="rId3">
            <a:extLst>
              <a:ext uri="{28A0092B-C50C-407E-A947-70E740481C1C}">
                <a14:useLocalDpi xmlns:a14="http://schemas.microsoft.com/office/drawing/2010/main" val="0"/>
              </a:ext>
            </a:extLst>
          </a:blip>
          <a:srcRect t="1094" b="44848"/>
          <a:stretch/>
        </p:blipFill>
        <p:spPr>
          <a:xfrm>
            <a:off x="1205111" y="899886"/>
            <a:ext cx="6451176" cy="4185485"/>
          </a:xfrm>
          <a:prstGeom prst="rect">
            <a:avLst/>
          </a:prstGeom>
        </p:spPr>
      </p:pic>
    </p:spTree>
    <p:extLst>
      <p:ext uri="{BB962C8B-B14F-4D97-AF65-F5344CB8AC3E}">
        <p14:creationId xmlns:p14="http://schemas.microsoft.com/office/powerpoint/2010/main" val="94291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r>
              <a:rPr lang="en-US" sz="3200" b="1" i="0" u="none" strike="noStrike" cap="none" dirty="0">
                <a:latin typeface="Open Sans"/>
                <a:ea typeface="Open Sans"/>
                <a:cs typeface="Open Sans"/>
                <a:sym typeface="Open Sans"/>
              </a:rPr>
              <a:t>Some concerning trends….</a:t>
            </a:r>
            <a:endParaRPr dirty="0"/>
          </a:p>
        </p:txBody>
      </p:sp>
      <p:sp>
        <p:nvSpPr>
          <p:cNvPr id="107" name="Google Shape;107;p24"/>
          <p:cNvSpPr txBox="1">
            <a:spLocks noGrp="1"/>
          </p:cNvSpPr>
          <p:nvPr>
            <p:ph type="body" idx="1"/>
          </p:nvPr>
        </p:nvSpPr>
        <p:spPr>
          <a:xfrm>
            <a:off x="214312" y="957943"/>
            <a:ext cx="8704200" cy="406495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Comparing London client stats 2020 and 2021:-</a:t>
            </a:r>
          </a:p>
          <a:p>
            <a:pPr marL="0" indent="0">
              <a:spcBef>
                <a:spcPts val="0"/>
              </a:spcBef>
            </a:pPr>
            <a:endParaRPr lang="en-US" sz="900" dirty="0"/>
          </a:p>
          <a:p>
            <a:pPr marL="342900" indent="-342900">
              <a:spcBef>
                <a:spcPts val="0"/>
              </a:spcBef>
              <a:buFont typeface="Arial" panose="020B0604020202020204" pitchFamily="34" charset="0"/>
              <a:buChar char="•"/>
            </a:pPr>
            <a:r>
              <a:rPr lang="en-US" b="1" dirty="0"/>
              <a:t>61%</a:t>
            </a:r>
            <a:r>
              <a:rPr lang="en-US" dirty="0"/>
              <a:t> increase in number of clients looking to access </a:t>
            </a:r>
            <a:r>
              <a:rPr lang="en-US" dirty="0" err="1"/>
              <a:t>localised</a:t>
            </a:r>
            <a:r>
              <a:rPr lang="en-US" dirty="0"/>
              <a:t> welfare schemes, and a 46% increase in clients accessing charitable support</a:t>
            </a:r>
          </a:p>
          <a:p>
            <a:pPr marL="342900" indent="-342900">
              <a:spcBef>
                <a:spcPts val="0"/>
              </a:spcBef>
              <a:buFont typeface="Arial" panose="020B0604020202020204" pitchFamily="34" charset="0"/>
              <a:buChar char="•"/>
            </a:pPr>
            <a:endParaRPr lang="en-US" sz="900" dirty="0"/>
          </a:p>
          <a:p>
            <a:pPr marL="342900" indent="-342900">
              <a:spcBef>
                <a:spcPts val="0"/>
              </a:spcBef>
              <a:buFont typeface="Arial" panose="020B0604020202020204" pitchFamily="34" charset="0"/>
              <a:buChar char="•"/>
            </a:pPr>
            <a:r>
              <a:rPr lang="en-US" b="1" dirty="0"/>
              <a:t>46% </a:t>
            </a:r>
            <a:r>
              <a:rPr lang="en-US" dirty="0"/>
              <a:t>increase in Foodbank referrals/inquiries</a:t>
            </a:r>
          </a:p>
          <a:p>
            <a:pPr marL="342900" indent="-342900">
              <a:spcBef>
                <a:spcPts val="0"/>
              </a:spcBef>
              <a:buFont typeface="Arial" panose="020B0604020202020204" pitchFamily="34" charset="0"/>
              <a:buChar char="•"/>
            </a:pPr>
            <a:endParaRPr lang="en-US" sz="1200" dirty="0"/>
          </a:p>
          <a:p>
            <a:pPr marL="342900" indent="-342900">
              <a:spcBef>
                <a:spcPts val="0"/>
              </a:spcBef>
              <a:buFont typeface="Arial" panose="020B0604020202020204" pitchFamily="34" charset="0"/>
              <a:buChar char="•"/>
            </a:pPr>
            <a:r>
              <a:rPr lang="en-US" b="1" dirty="0"/>
              <a:t>43% </a:t>
            </a:r>
            <a:r>
              <a:rPr lang="en-US" dirty="0"/>
              <a:t>increase in clients dealing with benefit deductions</a:t>
            </a:r>
          </a:p>
          <a:p>
            <a:pPr marL="342900" indent="-342900">
              <a:spcBef>
                <a:spcPts val="0"/>
              </a:spcBef>
              <a:buFont typeface="Arial" panose="020B0604020202020204" pitchFamily="34" charset="0"/>
              <a:buChar char="•"/>
            </a:pPr>
            <a:endParaRPr lang="en-US" sz="1100" dirty="0"/>
          </a:p>
          <a:p>
            <a:pPr marL="342900" indent="-342900">
              <a:spcBef>
                <a:spcPts val="0"/>
              </a:spcBef>
              <a:buFont typeface="Arial" panose="020B0604020202020204" pitchFamily="34" charset="0"/>
              <a:buChar char="•"/>
            </a:pPr>
            <a:r>
              <a:rPr lang="en-US" dirty="0"/>
              <a:t>Whilst only a 13% increase fuel debts, we saw an increase more general consumer utilities/essential services inquiries </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0" indent="0">
              <a:spcBef>
                <a:spcPts val="0"/>
              </a:spcBef>
            </a:pPr>
            <a:endParaRPr lang="en-US" dirty="0"/>
          </a:p>
        </p:txBody>
      </p:sp>
      <p:graphicFrame>
        <p:nvGraphicFramePr>
          <p:cNvPr id="2" name="Table 2">
            <a:extLst>
              <a:ext uri="{FF2B5EF4-FFF2-40B4-BE49-F238E27FC236}">
                <a16:creationId xmlns:a16="http://schemas.microsoft.com/office/drawing/2014/main" id="{34DE00CC-D371-4F3D-A5B6-9C2AC2A6EA20}"/>
              </a:ext>
            </a:extLst>
          </p:cNvPr>
          <p:cNvGraphicFramePr>
            <a:graphicFrameLocks noGrp="1"/>
          </p:cNvGraphicFramePr>
          <p:nvPr>
            <p:extLst>
              <p:ext uri="{D42A27DB-BD31-4B8C-83A1-F6EECF244321}">
                <p14:modId xmlns:p14="http://schemas.microsoft.com/office/powerpoint/2010/main" val="2362984734"/>
              </p:ext>
            </p:extLst>
          </p:nvPr>
        </p:nvGraphicFramePr>
        <p:xfrm>
          <a:off x="1045029" y="3998685"/>
          <a:ext cx="6072690" cy="938439"/>
        </p:xfrm>
        <a:graphic>
          <a:graphicData uri="http://schemas.openxmlformats.org/drawingml/2006/table">
            <a:tbl>
              <a:tblPr firstRow="1" bandRow="1">
                <a:tableStyleId>{5C22544A-7EE6-4342-B048-85BDC9FD1C3A}</a:tableStyleId>
              </a:tblPr>
              <a:tblGrid>
                <a:gridCol w="4709401">
                  <a:extLst>
                    <a:ext uri="{9D8B030D-6E8A-4147-A177-3AD203B41FA5}">
                      <a16:colId xmlns:a16="http://schemas.microsoft.com/office/drawing/2014/main" val="4294692606"/>
                    </a:ext>
                  </a:extLst>
                </a:gridCol>
                <a:gridCol w="1363289">
                  <a:extLst>
                    <a:ext uri="{9D8B030D-6E8A-4147-A177-3AD203B41FA5}">
                      <a16:colId xmlns:a16="http://schemas.microsoft.com/office/drawing/2014/main" val="3987879658"/>
                    </a:ext>
                  </a:extLst>
                </a:gridCol>
              </a:tblGrid>
              <a:tr h="312813">
                <a:tc>
                  <a:txBody>
                    <a:bodyPr/>
                    <a:lstStyle/>
                    <a:p>
                      <a:r>
                        <a:rPr lang="en-GB" b="0" dirty="0">
                          <a:solidFill>
                            <a:schemeClr val="tx1"/>
                          </a:solidFill>
                        </a:rPr>
                        <a:t>Fuel (gas, electricity, oil, coal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b="0" dirty="0">
                          <a:solidFill>
                            <a:schemeClr val="tx1">
                              <a:lumMod val="75000"/>
                            </a:schemeClr>
                          </a:solidFill>
                        </a:rPr>
                        <a:t>+ 60%</a:t>
                      </a:r>
                    </a:p>
                  </a:txBody>
                  <a:tcPr>
                    <a:gradFill>
                      <a:gsLst>
                        <a:gs pos="18000">
                          <a:schemeClr val="bg1"/>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39809993"/>
                  </a:ext>
                </a:extLst>
              </a:tr>
              <a:tr h="312813">
                <a:tc>
                  <a:txBody>
                    <a:bodyPr/>
                    <a:lstStyle/>
                    <a:p>
                      <a:r>
                        <a:rPr lang="en-GB" dirty="0"/>
                        <a:t>Water (suppliers, debt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solidFill>
                            <a:schemeClr val="tx1">
                              <a:lumMod val="75000"/>
                            </a:schemeClr>
                          </a:solidFill>
                        </a:rPr>
                        <a:t>+ 36%</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39536049"/>
                  </a:ext>
                </a:extLst>
              </a:tr>
              <a:tr h="312813">
                <a:tc>
                  <a:txBody>
                    <a:bodyPr/>
                    <a:lstStyle/>
                    <a:p>
                      <a:r>
                        <a:rPr lang="en-GB" dirty="0"/>
                        <a:t>Transport (public, motor costs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solidFill>
                            <a:schemeClr val="tx1">
                              <a:lumMod val="75000"/>
                            </a:schemeClr>
                          </a:solidFill>
                        </a:rPr>
                        <a:t>+ 34%</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21272420"/>
                  </a:ext>
                </a:extLst>
              </a:tr>
            </a:tbl>
          </a:graphicData>
        </a:graphic>
      </p:graphicFrame>
    </p:spTree>
    <p:extLst>
      <p:ext uri="{BB962C8B-B14F-4D97-AF65-F5344CB8AC3E}">
        <p14:creationId xmlns:p14="http://schemas.microsoft.com/office/powerpoint/2010/main" val="70450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r>
              <a:rPr lang="en-US" dirty="0"/>
              <a:t>The worst is yet to come</a:t>
            </a:r>
            <a:r>
              <a:rPr lang="en-US" sz="3200" b="1" i="0" u="none" strike="noStrike" cap="none" dirty="0">
                <a:latin typeface="Open Sans"/>
                <a:ea typeface="Open Sans"/>
                <a:cs typeface="Open Sans"/>
                <a:sym typeface="Open Sans"/>
              </a:rPr>
              <a:t>…</a:t>
            </a:r>
            <a:endParaRPr dirty="0"/>
          </a:p>
        </p:txBody>
      </p:sp>
      <p:sp>
        <p:nvSpPr>
          <p:cNvPr id="107" name="Google Shape;107;p24"/>
          <p:cNvSpPr txBox="1">
            <a:spLocks noGrp="1"/>
          </p:cNvSpPr>
          <p:nvPr>
            <p:ph type="body" idx="1"/>
          </p:nvPr>
        </p:nvSpPr>
        <p:spPr>
          <a:xfrm>
            <a:off x="214312" y="845407"/>
            <a:ext cx="8715376" cy="4064957"/>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endParaRPr lang="en-US" sz="1200" dirty="0"/>
          </a:p>
          <a:p>
            <a:pPr marL="342900" indent="-342900">
              <a:spcBef>
                <a:spcPts val="0"/>
              </a:spcBef>
              <a:buFont typeface="Arial" panose="020B0604020202020204" pitchFamily="34" charset="0"/>
              <a:buChar char="•"/>
            </a:pPr>
            <a:r>
              <a:rPr lang="en-US" dirty="0"/>
              <a:t>Our analysis of energy tariff data against historic benefits suggests that April’s estimated price cap rise will leave a single adult spending a third of their standard allowance - the basic rate of Universal Credit - on energy bills</a:t>
            </a:r>
          </a:p>
          <a:p>
            <a:pPr marL="0" indent="0">
              <a:spcBef>
                <a:spcPts val="0"/>
              </a:spcBef>
            </a:pPr>
            <a:endParaRPr lang="en-US" dirty="0"/>
          </a:p>
          <a:p>
            <a:pPr marL="342900" indent="-342900">
              <a:spcBef>
                <a:spcPts val="0"/>
              </a:spcBef>
              <a:buFont typeface="Arial" panose="020B0604020202020204" pitchFamily="34" charset="0"/>
              <a:buChar char="•"/>
            </a:pPr>
            <a:r>
              <a:rPr lang="en-US" dirty="0"/>
              <a:t>Polling (from Opinium) this suggests 20% of Londoners are currently unable to afford energy bills, even if they cut back/fall behind on other essentials; this jumps to 33% people after the energy price cap 1st April, and only 8% think that the energy rebate will help them**</a:t>
            </a:r>
          </a:p>
          <a:p>
            <a:pPr marL="0" indent="0">
              <a:spcBef>
                <a:spcPts val="0"/>
              </a:spcBef>
            </a:pPr>
            <a:endParaRPr lang="en-US" sz="1600" i="1" dirty="0"/>
          </a:p>
          <a:p>
            <a:pPr marL="0" indent="0">
              <a:spcBef>
                <a:spcPts val="0"/>
              </a:spcBef>
            </a:pPr>
            <a:endParaRPr lang="en-US" sz="1600" i="1" dirty="0"/>
          </a:p>
          <a:p>
            <a:pPr marL="0" indent="0">
              <a:spcBef>
                <a:spcPts val="0"/>
              </a:spcBef>
            </a:pPr>
            <a:r>
              <a:rPr lang="en-US" sz="1600" i="1" dirty="0"/>
              <a:t>**10,301 UK adults aged 18+ between 8th to 17th February 2022 were surveyed.</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0" indent="0">
              <a:spcBef>
                <a:spcPts val="0"/>
              </a:spcBef>
            </a:pPr>
            <a:endParaRPr lang="en-US" dirty="0"/>
          </a:p>
        </p:txBody>
      </p:sp>
    </p:spTree>
    <p:extLst>
      <p:ext uri="{BB962C8B-B14F-4D97-AF65-F5344CB8AC3E}">
        <p14:creationId xmlns:p14="http://schemas.microsoft.com/office/powerpoint/2010/main" val="1687839255"/>
      </p:ext>
    </p:extLst>
  </p:cSld>
  <p:clrMapOvr>
    <a:masterClrMapping/>
  </p:clrMapOvr>
</p:sld>
</file>

<file path=ppt/theme/theme1.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B590C4BC2BF941875470FE8A991D08" ma:contentTypeVersion="16" ma:contentTypeDescription="Create a new document." ma:contentTypeScope="" ma:versionID="0dd042bfda2081188bf386dd120af02e">
  <xsd:schema xmlns:xsd="http://www.w3.org/2001/XMLSchema" xmlns:xs="http://www.w3.org/2001/XMLSchema" xmlns:p="http://schemas.microsoft.com/office/2006/metadata/properties" xmlns:ns2="8a6e21a3-c8bb-4c4e-beaf-2df4b9f6ca6a" xmlns:ns3="fce6c0cc-2e40-4548-9ccd-8ee586756880" targetNamespace="http://schemas.microsoft.com/office/2006/metadata/properties" ma:root="true" ma:fieldsID="ce675c105c287b7aaaba6684bfe711d5" ns2:_="" ns3:_="">
    <xsd:import namespace="8a6e21a3-c8bb-4c4e-beaf-2df4b9f6ca6a"/>
    <xsd:import namespace="fce6c0cc-2e40-4548-9ccd-8ee5867568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e21a3-c8bb-4c4e-beaf-2df4b9f6c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3cccb91-e698-4839-84d0-dd710aa632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e6c0cc-2e40-4548-9ccd-8ee5867568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d57c27-275a-4633-ab75-0397a3000d1c}" ma:internalName="TaxCatchAll" ma:showField="CatchAllData" ma:web="fce6c0cc-2e40-4548-9ccd-8ee586756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6e21a3-c8bb-4c4e-beaf-2df4b9f6ca6a">
      <Terms xmlns="http://schemas.microsoft.com/office/infopath/2007/PartnerControls"/>
    </lcf76f155ced4ddcb4097134ff3c332f>
    <TaxCatchAll xmlns="fce6c0cc-2e40-4548-9ccd-8ee586756880"/>
  </documentManagement>
</p:properties>
</file>

<file path=customXml/itemProps1.xml><?xml version="1.0" encoding="utf-8"?>
<ds:datastoreItem xmlns:ds="http://schemas.openxmlformats.org/officeDocument/2006/customXml" ds:itemID="{88D002AC-0F0B-4336-AE34-73670DF9DF03}">
  <ds:schemaRefs>
    <ds:schemaRef ds:uri="http://schemas.microsoft.com/sharepoint/v3/contenttype/forms"/>
  </ds:schemaRefs>
</ds:datastoreItem>
</file>

<file path=customXml/itemProps2.xml><?xml version="1.0" encoding="utf-8"?>
<ds:datastoreItem xmlns:ds="http://schemas.openxmlformats.org/officeDocument/2006/customXml" ds:itemID="{27977068-634A-4D1A-AA36-4CA40493C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e21a3-c8bb-4c4e-beaf-2df4b9f6ca6a"/>
    <ds:schemaRef ds:uri="fce6c0cc-2e40-4548-9ccd-8ee586756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FBD60-7CB9-4DC3-9D1C-B79B9D259BFF}">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fce6c0cc-2e40-4548-9ccd-8ee586756880"/>
    <ds:schemaRef ds:uri="http://schemas.openxmlformats.org/package/2006/metadata/core-properties"/>
    <ds:schemaRef ds:uri="8a6e21a3-c8bb-4c4e-beaf-2df4b9f6ca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2633</Words>
  <Application>Microsoft Office PowerPoint</Application>
  <PresentationFormat>On-screen Show (16:9)</PresentationFormat>
  <Paragraphs>248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21</vt:i4>
      </vt:variant>
    </vt:vector>
  </HeadingPairs>
  <TitlesOfParts>
    <vt:vector size="35" baseType="lpstr">
      <vt:lpstr>Open Sans</vt:lpstr>
      <vt:lpstr>Arial</vt:lpstr>
      <vt:lpstr>Calibri</vt:lpstr>
      <vt:lpstr>Arial,Sans-Serif</vt:lpstr>
      <vt:lpstr>1_Cover slides</vt:lpstr>
      <vt:lpstr>Content slides</vt:lpstr>
      <vt:lpstr>Cover slides</vt:lpstr>
      <vt:lpstr>End slides</vt:lpstr>
      <vt:lpstr>2_Cover slides</vt:lpstr>
      <vt:lpstr>3_Cover slides</vt:lpstr>
      <vt:lpstr>4_Cover slides</vt:lpstr>
      <vt:lpstr>2_End slides</vt:lpstr>
      <vt:lpstr>3_End slides</vt:lpstr>
      <vt:lpstr>4_End slides</vt:lpstr>
      <vt:lpstr>London Citizens Advice: Working with London’s diverse communities to address cost of living.      James Sandbach &amp; Mary-Ann Foxwell</vt:lpstr>
      <vt:lpstr>Introduction</vt:lpstr>
      <vt:lpstr>The pan-London perspective</vt:lpstr>
      <vt:lpstr>Pan London Compact: Vision &amp; Commitments</vt:lpstr>
      <vt:lpstr>London LCAs have a diverse client base</vt:lpstr>
      <vt:lpstr> Overall Trends: 260,000 clients*  </vt:lpstr>
      <vt:lpstr>Problems - cluster</vt:lpstr>
      <vt:lpstr>Some concerning trends….</vt:lpstr>
      <vt:lpstr>The worst is yet to come…</vt:lpstr>
      <vt:lpstr>Our approach to community engagement</vt:lpstr>
      <vt:lpstr>Examples across London: West Central</vt:lpstr>
      <vt:lpstr>Examples across London: East</vt:lpstr>
      <vt:lpstr>Examples across London: North</vt:lpstr>
      <vt:lpstr>Examples across London: South</vt:lpstr>
      <vt:lpstr>Citizens Advice Wandsworth (CAW) - investing in partnerships</vt:lpstr>
      <vt:lpstr>What we've done</vt:lpstr>
      <vt:lpstr>How we've done it</vt:lpstr>
      <vt:lpstr>What we've gained</vt:lpstr>
      <vt:lpstr>What we've learnt</vt:lpstr>
      <vt:lpstr>What we’re now seeing at CAW….  </vt:lpstr>
      <vt:lpstr>In conclusion – London Citizens 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Adviceline for London update</dc:title>
  <dc:creator>James Sandbach</dc:creator>
  <cp:lastModifiedBy>James Sandbach</cp:lastModifiedBy>
  <cp:revision>232</cp:revision>
  <dcterms:modified xsi:type="dcterms:W3CDTF">2022-03-21T01:36:01Z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0x0101005EB590C4BC2BF941875470FE8A991D08</vt:lpwstr>
  </property>
</Properties>
</file>