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theme/theme6.xml" ContentType="application/vnd.openxmlformats-officedocument.theme+xml"/>
  <Override PartName="/ppt/slideLayouts/slideLayout8.xml" ContentType="application/vnd.openxmlformats-officedocument.presentationml.slideLayout+xml"/>
  <Override PartName="/ppt/theme/theme7.xml" ContentType="application/vnd.openxmlformats-officedocument.theme+xml"/>
  <Override PartName="/ppt/slideLayouts/slideLayout9.xml" ContentType="application/vnd.openxmlformats-officedocument.presentationml.slideLayout+xml"/>
  <Override PartName="/ppt/theme/theme8.xml" ContentType="application/vnd.openxmlformats-officedocument.theme+xml"/>
  <Override PartName="/ppt/slideLayouts/slideLayout10.xml" ContentType="application/vnd.openxmlformats-officedocument.presentationml.slideLayout+xml"/>
  <Override PartName="/ppt/theme/theme9.xml" ContentType="application/vnd.openxmlformats-officedocument.theme+xml"/>
  <Override PartName="/ppt/slideLayouts/slideLayout11.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4"/>
    <p:sldMasterId id="2147483659" r:id="rId5"/>
    <p:sldMasterId id="2147483661" r:id="rId6"/>
    <p:sldMasterId id="2147483662" r:id="rId7"/>
    <p:sldMasterId id="2147483663" r:id="rId8"/>
    <p:sldMasterId id="2147483664" r:id="rId9"/>
    <p:sldMasterId id="2147483665" r:id="rId10"/>
    <p:sldMasterId id="2147483666" r:id="rId11"/>
    <p:sldMasterId id="2147483667" r:id="rId12"/>
    <p:sldMasterId id="2147483668" r:id="rId13"/>
  </p:sldMasterIdLst>
  <p:notesMasterIdLst>
    <p:notesMasterId r:id="rId30"/>
  </p:notesMasterIdLst>
  <p:sldIdLst>
    <p:sldId id="268" r:id="rId14"/>
    <p:sldId id="290" r:id="rId15"/>
    <p:sldId id="261" r:id="rId16"/>
    <p:sldId id="275" r:id="rId17"/>
    <p:sldId id="258" r:id="rId18"/>
    <p:sldId id="269" r:id="rId19"/>
    <p:sldId id="265" r:id="rId20"/>
    <p:sldId id="270" r:id="rId21"/>
    <p:sldId id="286" r:id="rId22"/>
    <p:sldId id="272" r:id="rId23"/>
    <p:sldId id="287" r:id="rId24"/>
    <p:sldId id="284" r:id="rId25"/>
    <p:sldId id="283" r:id="rId26"/>
    <p:sldId id="288" r:id="rId27"/>
    <p:sldId id="267" r:id="rId28"/>
    <p:sldId id="274" r:id="rId29"/>
  </p:sldIdLst>
  <p:sldSz cx="9144000" cy="5143500" type="screen16x9"/>
  <p:notesSz cx="6858000" cy="9144000"/>
  <p:embeddedFontLst>
    <p:embeddedFont>
      <p:font typeface="Calibri" panose="020F0502020204030204" pitchFamily="34" charset="0"/>
      <p:regular r:id="rId31"/>
      <p:bold r:id="rId32"/>
      <p:italic r:id="rId33"/>
      <p:boldItalic r:id="rId34"/>
    </p:embeddedFont>
    <p:embeddedFont>
      <p:font typeface="Open Sans" panose="020B0606030504020204" pitchFamily="3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5294"/>
    <a:srgbClr val="002D86"/>
    <a:srgbClr val="0029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623" autoAdjust="0"/>
    <p:restoredTop sz="94660"/>
  </p:normalViewPr>
  <p:slideViewPr>
    <p:cSldViewPr snapToGrid="0">
      <p:cViewPr varScale="1">
        <p:scale>
          <a:sx n="141" d="100"/>
          <a:sy n="141" d="100"/>
        </p:scale>
        <p:origin x="264"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presProps" Target="presProps.xml"/><Relationship Id="rId21" Type="http://schemas.openxmlformats.org/officeDocument/2006/relationships/slide" Target="slides/slide8.xml"/><Relationship Id="rId34" Type="http://schemas.openxmlformats.org/officeDocument/2006/relationships/font" Target="fonts/font4.fntdata"/><Relationship Id="rId42"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font" Target="fonts/font6.fntdata"/><Relationship Id="rId10" Type="http://schemas.openxmlformats.org/officeDocument/2006/relationships/slideMaster" Target="slideMasters/slideMaster7.xml"/><Relationship Id="rId19" Type="http://schemas.openxmlformats.org/officeDocument/2006/relationships/slide" Target="slides/slide6.xml"/><Relationship Id="rId31"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notesMaster" Target="notesMasters/notesMaster1.xml"/><Relationship Id="rId35" Type="http://schemas.openxmlformats.org/officeDocument/2006/relationships/font" Target="fonts/font5.fntdata"/><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font" Target="fonts/font3.fntdata"/><Relationship Id="rId38" Type="http://schemas.openxmlformats.org/officeDocument/2006/relationships/font" Target="fonts/font8.fntdata"/></Relationships>
</file>

<file path=ppt/charts/_rels/chart1.xml.rels><?xml version="1.0" encoding="UTF-8" standalone="yes"?>
<Relationships xmlns="http://schemas.openxmlformats.org/package/2006/relationships"><Relationship Id="rId1" Type="http://schemas.openxmlformats.org/officeDocument/2006/relationships/oleObject" Target="https://cawand.sharepoint.com/sites/AllStaff/Shared%20Documents/Research%20and%20Campaigns/Data/Tracking%20hardship,%20rent%20and%20CTax%20arrears/Total%20Hardship%20cases%20to%20end%20FEB%202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2000" b="1" i="0" u="none" strike="noStrike" kern="1200" spc="0" baseline="0">
                <a:solidFill>
                  <a:schemeClr val="tx1">
                    <a:lumMod val="65000"/>
                    <a:lumOff val="35000"/>
                  </a:schemeClr>
                </a:solidFill>
                <a:latin typeface="+mn-lt"/>
                <a:ea typeface="+mn-ea"/>
                <a:cs typeface="+mn-cs"/>
              </a:defRPr>
            </a:pPr>
            <a:r>
              <a:rPr lang="en-GB" sz="1400" b="1" dirty="0">
                <a:solidFill>
                  <a:schemeClr val="bg2"/>
                </a:solidFill>
                <a:latin typeface="Open Sans" panose="020B0606030504020204" pitchFamily="34" charset="0"/>
                <a:ea typeface="Open Sans" panose="020B0606030504020204" pitchFamily="34" charset="0"/>
                <a:cs typeface="Open Sans" panose="020B0606030504020204" pitchFamily="34" charset="0"/>
              </a:rPr>
              <a:t>Hardship issue count by month to end Feb 2022</a:t>
            </a:r>
            <a:r>
              <a:rPr lang="en-GB" sz="1400" b="1" baseline="0" dirty="0">
                <a:solidFill>
                  <a:schemeClr val="bg2"/>
                </a:solidFill>
                <a:latin typeface="Open Sans" panose="020B0606030504020204" pitchFamily="34" charset="0"/>
                <a:ea typeface="Open Sans" panose="020B0606030504020204" pitchFamily="34" charset="0"/>
                <a:cs typeface="Open Sans" panose="020B0606030504020204" pitchFamily="34" charset="0"/>
              </a:rPr>
              <a:t> </a:t>
            </a:r>
            <a:r>
              <a:rPr lang="en-GB" sz="1400" b="1" dirty="0">
                <a:solidFill>
                  <a:schemeClr val="bg2"/>
                </a:solidFill>
                <a:latin typeface="Open Sans" panose="020B0606030504020204" pitchFamily="34" charset="0"/>
                <a:ea typeface="Open Sans" panose="020B0606030504020204" pitchFamily="34" charset="0"/>
                <a:cs typeface="Open Sans" panose="020B0606030504020204" pitchFamily="34" charset="0"/>
              </a:rPr>
              <a:t>(including fuel related debt) </a:t>
            </a:r>
          </a:p>
        </c:rich>
      </c:tx>
      <c:layout>
        <c:manualLayout>
          <c:xMode val="edge"/>
          <c:yMode val="edge"/>
          <c:x val="0.11470460827438199"/>
          <c:y val="1.1422624982180255E-2"/>
        </c:manualLayout>
      </c:layout>
      <c:overlay val="0"/>
      <c:spPr>
        <a:noFill/>
        <a:ln>
          <a:noFill/>
        </a:ln>
        <a:effectLst/>
      </c:spPr>
    </c:title>
    <c:autoTitleDeleted val="0"/>
    <c:plotArea>
      <c:layout/>
      <c:lineChart>
        <c:grouping val="standard"/>
        <c:varyColors val="0"/>
        <c:ser>
          <c:idx val="0"/>
          <c:order val="0"/>
          <c:spPr>
            <a:ln w="28575" cap="rnd">
              <a:solidFill>
                <a:schemeClr val="accent1"/>
              </a:solidFill>
              <a:round/>
            </a:ln>
            <a:effectLst/>
          </c:spPr>
          <c:marker>
            <c:symbol val="none"/>
          </c:marker>
          <c:trendline>
            <c:spPr>
              <a:ln w="19050" cap="rnd">
                <a:solidFill>
                  <a:schemeClr val="accent1"/>
                </a:solidFill>
                <a:prstDash val="sysDot"/>
              </a:ln>
              <a:effectLst/>
            </c:spPr>
            <c:trendlineType val="linear"/>
            <c:dispRSqr val="0"/>
            <c:dispEq val="0"/>
          </c:trendline>
          <c:trendline>
            <c:name>6</c:name>
            <c:spPr>
              <a:ln w="44450" cap="rnd">
                <a:solidFill>
                  <a:schemeClr val="accent2"/>
                </a:solidFill>
                <a:prstDash val="sysDot"/>
              </a:ln>
              <a:effectLst/>
            </c:spPr>
            <c:trendlineType val="movingAvg"/>
            <c:period val="6"/>
            <c:dispRSqr val="0"/>
            <c:dispEq val="0"/>
          </c:trendline>
          <c:cat>
            <c:strRef>
              <c:f>'hardship items'!$D$3:$AX$3</c:f>
              <c:strCache>
                <c:ptCount val="47"/>
                <c:pt idx="0">
                  <c:v>Apr-18</c:v>
                </c:pt>
                <c:pt idx="1">
                  <c:v>May-18</c:v>
                </c:pt>
                <c:pt idx="2">
                  <c:v>Jun-18</c:v>
                </c:pt>
                <c:pt idx="3">
                  <c:v>Jul-18</c:v>
                </c:pt>
                <c:pt idx="4">
                  <c:v>Aug-18</c:v>
                </c:pt>
                <c:pt idx="5">
                  <c:v>Sep-18</c:v>
                </c:pt>
                <c:pt idx="6">
                  <c:v>Oct-18</c:v>
                </c:pt>
                <c:pt idx="7">
                  <c:v> Nov 18</c:v>
                </c:pt>
                <c:pt idx="8">
                  <c:v>Dec-18</c:v>
                </c:pt>
                <c:pt idx="9">
                  <c:v>Jan-19</c:v>
                </c:pt>
                <c:pt idx="10">
                  <c:v>Feb-19</c:v>
                </c:pt>
                <c:pt idx="11">
                  <c:v> March 19</c:v>
                </c:pt>
                <c:pt idx="12">
                  <c:v>Apr-19</c:v>
                </c:pt>
                <c:pt idx="13">
                  <c:v>May-19</c:v>
                </c:pt>
                <c:pt idx="14">
                  <c:v> June 19</c:v>
                </c:pt>
                <c:pt idx="15">
                  <c:v>Jul-19</c:v>
                </c:pt>
                <c:pt idx="16">
                  <c:v>Aug-19</c:v>
                </c:pt>
                <c:pt idx="17">
                  <c:v>Sep-19</c:v>
                </c:pt>
                <c:pt idx="18">
                  <c:v>Oct-19</c:v>
                </c:pt>
                <c:pt idx="19">
                  <c:v>Nov-19</c:v>
                </c:pt>
                <c:pt idx="20">
                  <c:v>Dec-19</c:v>
                </c:pt>
                <c:pt idx="21">
                  <c:v>Jan-20</c:v>
                </c:pt>
                <c:pt idx="22">
                  <c:v>Feb-20</c:v>
                </c:pt>
                <c:pt idx="23">
                  <c:v>Mar-20</c:v>
                </c:pt>
                <c:pt idx="24">
                  <c:v>Apr-20</c:v>
                </c:pt>
                <c:pt idx="25">
                  <c:v>May-20</c:v>
                </c:pt>
                <c:pt idx="26">
                  <c:v>Jun-20</c:v>
                </c:pt>
                <c:pt idx="27">
                  <c:v>Jul-20</c:v>
                </c:pt>
                <c:pt idx="28">
                  <c:v>Aug-20</c:v>
                </c:pt>
                <c:pt idx="29">
                  <c:v>Sep-20</c:v>
                </c:pt>
                <c:pt idx="30">
                  <c:v>Oct-20</c:v>
                </c:pt>
                <c:pt idx="31">
                  <c:v>Nov-20</c:v>
                </c:pt>
                <c:pt idx="32">
                  <c:v>Dec-20</c:v>
                </c:pt>
                <c:pt idx="33">
                  <c:v>Jan-21</c:v>
                </c:pt>
                <c:pt idx="34">
                  <c:v>Frtb 21</c:v>
                </c:pt>
                <c:pt idx="35">
                  <c:v>Mar-21</c:v>
                </c:pt>
                <c:pt idx="36">
                  <c:v>Apr-21</c:v>
                </c:pt>
                <c:pt idx="37">
                  <c:v>May-21</c:v>
                </c:pt>
                <c:pt idx="38">
                  <c:v>Jun-21</c:v>
                </c:pt>
                <c:pt idx="39">
                  <c:v>Jul-21</c:v>
                </c:pt>
                <c:pt idx="40">
                  <c:v>Aug-21</c:v>
                </c:pt>
                <c:pt idx="41">
                  <c:v>Sep-21</c:v>
                </c:pt>
                <c:pt idx="42">
                  <c:v>Oct-21</c:v>
                </c:pt>
                <c:pt idx="43">
                  <c:v>Nov-21</c:v>
                </c:pt>
                <c:pt idx="44">
                  <c:v>Dec-21</c:v>
                </c:pt>
                <c:pt idx="45">
                  <c:v>Jan-22</c:v>
                </c:pt>
                <c:pt idx="46">
                  <c:v>Feb-22</c:v>
                </c:pt>
              </c:strCache>
            </c:strRef>
          </c:cat>
          <c:val>
            <c:numRef>
              <c:f>'hardship items'!$D$43:$AX$43</c:f>
              <c:numCache>
                <c:formatCode>General</c:formatCode>
                <c:ptCount val="47"/>
                <c:pt idx="0">
                  <c:v>45</c:v>
                </c:pt>
                <c:pt idx="1">
                  <c:v>26</c:v>
                </c:pt>
                <c:pt idx="2">
                  <c:v>37</c:v>
                </c:pt>
                <c:pt idx="3">
                  <c:v>39</c:v>
                </c:pt>
                <c:pt idx="4">
                  <c:v>28</c:v>
                </c:pt>
                <c:pt idx="5">
                  <c:v>29</c:v>
                </c:pt>
                <c:pt idx="6">
                  <c:v>31</c:v>
                </c:pt>
                <c:pt idx="7">
                  <c:v>35</c:v>
                </c:pt>
                <c:pt idx="8">
                  <c:v>30</c:v>
                </c:pt>
                <c:pt idx="9">
                  <c:v>33</c:v>
                </c:pt>
                <c:pt idx="10">
                  <c:v>26</c:v>
                </c:pt>
                <c:pt idx="11">
                  <c:v>39</c:v>
                </c:pt>
                <c:pt idx="12">
                  <c:v>42</c:v>
                </c:pt>
                <c:pt idx="13">
                  <c:v>53</c:v>
                </c:pt>
                <c:pt idx="14">
                  <c:v>70</c:v>
                </c:pt>
                <c:pt idx="15">
                  <c:v>67</c:v>
                </c:pt>
                <c:pt idx="16">
                  <c:v>38</c:v>
                </c:pt>
                <c:pt idx="17">
                  <c:v>53</c:v>
                </c:pt>
                <c:pt idx="18">
                  <c:v>57</c:v>
                </c:pt>
                <c:pt idx="19">
                  <c:v>58</c:v>
                </c:pt>
                <c:pt idx="20">
                  <c:v>60</c:v>
                </c:pt>
                <c:pt idx="21">
                  <c:v>66</c:v>
                </c:pt>
                <c:pt idx="22">
                  <c:v>50</c:v>
                </c:pt>
                <c:pt idx="23">
                  <c:v>71</c:v>
                </c:pt>
                <c:pt idx="24">
                  <c:v>134</c:v>
                </c:pt>
                <c:pt idx="25">
                  <c:v>169</c:v>
                </c:pt>
                <c:pt idx="26">
                  <c:v>223</c:v>
                </c:pt>
                <c:pt idx="27">
                  <c:v>165</c:v>
                </c:pt>
                <c:pt idx="28">
                  <c:v>95</c:v>
                </c:pt>
                <c:pt idx="29">
                  <c:v>151</c:v>
                </c:pt>
                <c:pt idx="30">
                  <c:v>195</c:v>
                </c:pt>
                <c:pt idx="31">
                  <c:v>245</c:v>
                </c:pt>
                <c:pt idx="32">
                  <c:v>253</c:v>
                </c:pt>
                <c:pt idx="33">
                  <c:v>223</c:v>
                </c:pt>
                <c:pt idx="34">
                  <c:v>304</c:v>
                </c:pt>
                <c:pt idx="35">
                  <c:v>316</c:v>
                </c:pt>
                <c:pt idx="36">
                  <c:v>250</c:v>
                </c:pt>
                <c:pt idx="37">
                  <c:v>233</c:v>
                </c:pt>
                <c:pt idx="38">
                  <c:v>211</c:v>
                </c:pt>
                <c:pt idx="39">
                  <c:v>220</c:v>
                </c:pt>
                <c:pt idx="40">
                  <c:v>146</c:v>
                </c:pt>
                <c:pt idx="41">
                  <c:v>240</c:v>
                </c:pt>
                <c:pt idx="42">
                  <c:v>242</c:v>
                </c:pt>
                <c:pt idx="43">
                  <c:v>264</c:v>
                </c:pt>
                <c:pt idx="44">
                  <c:v>282</c:v>
                </c:pt>
                <c:pt idx="45">
                  <c:v>277</c:v>
                </c:pt>
                <c:pt idx="46">
                  <c:v>292</c:v>
                </c:pt>
              </c:numCache>
            </c:numRef>
          </c:val>
          <c:smooth val="0"/>
          <c:extLst>
            <c:ext xmlns:c16="http://schemas.microsoft.com/office/drawing/2014/chart" uri="{C3380CC4-5D6E-409C-BE32-E72D297353CC}">
              <c16:uniqueId val="{00000000-E027-441D-A832-B985A6A2B0B4}"/>
            </c:ext>
          </c:extLst>
        </c:ser>
        <c:dLbls>
          <c:showLegendKey val="0"/>
          <c:showVal val="0"/>
          <c:showCatName val="0"/>
          <c:showSerName val="0"/>
          <c:showPercent val="0"/>
          <c:showBubbleSize val="0"/>
        </c:dLbls>
        <c:dropLines>
          <c:spPr>
            <a:ln w="9525" cap="flat" cmpd="sng" algn="ctr">
              <a:solidFill>
                <a:schemeClr val="tx1">
                  <a:lumMod val="35000"/>
                  <a:lumOff val="65000"/>
                </a:schemeClr>
              </a:solidFill>
              <a:round/>
            </a:ln>
            <a:effectLst/>
          </c:spPr>
        </c:dropLines>
        <c:smooth val="0"/>
        <c:axId val="1359549823"/>
        <c:axId val="1359309455"/>
      </c:lineChart>
      <c:catAx>
        <c:axId val="13595498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bg2"/>
                </a:solidFill>
                <a:latin typeface="+mn-lt"/>
                <a:ea typeface="+mn-ea"/>
                <a:cs typeface="+mn-cs"/>
              </a:defRPr>
            </a:pPr>
            <a:endParaRPr lang="en-US"/>
          </a:p>
        </c:txPr>
        <c:crossAx val="1359309455"/>
        <c:crosses val="autoZero"/>
        <c:auto val="1"/>
        <c:lblAlgn val="ctr"/>
        <c:lblOffset val="100"/>
        <c:noMultiLvlLbl val="0"/>
      </c:catAx>
      <c:valAx>
        <c:axId val="135930945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2"/>
                </a:solidFill>
                <a:latin typeface="+mn-lt"/>
                <a:ea typeface="+mn-ea"/>
                <a:cs typeface="+mn-cs"/>
              </a:defRPr>
            </a:pPr>
            <a:endParaRPr lang="en-US"/>
          </a:p>
        </c:txPr>
        <c:crossAx val="1359549823"/>
        <c:crosses val="autoZero"/>
        <c:crossBetween val="between"/>
      </c:valAx>
    </c:plotArea>
    <c:legend>
      <c:legendPos val="b"/>
      <c:overlay val="0"/>
    </c:legend>
    <c:plotVisOnly val="1"/>
    <c:dispBlanksAs val="gap"/>
    <c:showDLblsOverMax val="0"/>
    <c:extLst/>
  </c:chart>
  <c:txPr>
    <a:bodyPr/>
    <a:lstStyle/>
    <a:p>
      <a:pPr>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9C6F57-5814-4238-A084-E5881E1E9513}"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GB"/>
        </a:p>
      </dgm:t>
    </dgm:pt>
    <dgm:pt modelId="{62D6CA20-858C-490A-8903-709756696256}">
      <dgm:prSet phldrT="[Text]" custT="1"/>
      <dgm:spPr>
        <a:solidFill>
          <a:srgbClr val="002060"/>
        </a:solidFill>
      </dgm:spPr>
      <dgm:t>
        <a:bodyPr anchor="t"/>
        <a:lstStyle/>
        <a:p>
          <a:r>
            <a:rPr lang="en-US" sz="1600" dirty="0"/>
            <a:t>Consultant’s report recommended new staff capacity and structure</a:t>
          </a:r>
          <a:endParaRPr lang="en-GB" sz="1600" dirty="0"/>
        </a:p>
        <a:p>
          <a:endParaRPr lang="en-GB" sz="1100" dirty="0"/>
        </a:p>
      </dgm:t>
    </dgm:pt>
    <dgm:pt modelId="{59DA3371-7970-4045-BBE9-27F9B6DD00C7}" type="parTrans" cxnId="{971C2718-94F0-42D7-9966-D22E517C2668}">
      <dgm:prSet/>
      <dgm:spPr/>
      <dgm:t>
        <a:bodyPr/>
        <a:lstStyle/>
        <a:p>
          <a:endParaRPr lang="en-GB"/>
        </a:p>
      </dgm:t>
    </dgm:pt>
    <dgm:pt modelId="{C8BE7798-A7F9-44D6-84FA-5E1C62C25CE4}" type="sibTrans" cxnId="{971C2718-94F0-42D7-9966-D22E517C2668}">
      <dgm:prSet/>
      <dgm:spPr/>
      <dgm:t>
        <a:bodyPr/>
        <a:lstStyle/>
        <a:p>
          <a:endParaRPr lang="en-GB"/>
        </a:p>
      </dgm:t>
    </dgm:pt>
    <dgm:pt modelId="{91172744-5D50-458B-8039-F1B79BC08581}">
      <dgm:prSet phldrT="[Text]" custT="1"/>
      <dgm:spPr>
        <a:solidFill>
          <a:schemeClr val="tx1">
            <a:lumMod val="20000"/>
            <a:lumOff val="80000"/>
            <a:alpha val="90000"/>
          </a:schemeClr>
        </a:solidFill>
        <a:ln>
          <a:solidFill>
            <a:schemeClr val="tx1">
              <a:lumMod val="20000"/>
              <a:lumOff val="80000"/>
              <a:alpha val="90000"/>
            </a:schemeClr>
          </a:solidFill>
        </a:ln>
      </dgm:spPr>
      <dgm:t>
        <a:bodyPr/>
        <a:lstStyle/>
        <a:p>
          <a:pPr>
            <a:lnSpc>
              <a:spcPct val="100000"/>
            </a:lnSpc>
            <a:spcAft>
              <a:spcPts val="0"/>
            </a:spcAft>
          </a:pPr>
          <a:r>
            <a:rPr lang="en-GB" sz="1600" b="0" dirty="0">
              <a:latin typeface="Open Sans" panose="020B0606030504020204" pitchFamily="34" charset="0"/>
              <a:ea typeface="Open Sans" panose="020B0606030504020204" pitchFamily="34" charset="0"/>
              <a:cs typeface="Open Sans" panose="020B0606030504020204" pitchFamily="34" charset="0"/>
            </a:rPr>
            <a:t>London Development Manager </a:t>
          </a:r>
        </a:p>
        <a:p>
          <a:pPr>
            <a:lnSpc>
              <a:spcPct val="100000"/>
            </a:lnSpc>
            <a:spcAft>
              <a:spcPts val="0"/>
            </a:spcAft>
          </a:pPr>
          <a:r>
            <a:rPr lang="en-GB" sz="1050" b="0" dirty="0">
              <a:latin typeface="Open Sans" panose="020B0606030504020204" pitchFamily="34" charset="0"/>
              <a:ea typeface="Open Sans" panose="020B0606030504020204" pitchFamily="34" charset="0"/>
              <a:cs typeface="Open Sans" panose="020B0606030504020204" pitchFamily="34" charset="0"/>
            </a:rPr>
            <a:t>(single point of contact for stakeholders)</a:t>
          </a:r>
        </a:p>
        <a:p>
          <a:pPr>
            <a:lnSpc>
              <a:spcPct val="100000"/>
            </a:lnSpc>
            <a:spcAft>
              <a:spcPts val="0"/>
            </a:spcAft>
          </a:pPr>
          <a:r>
            <a:rPr lang="en-GB" sz="1050" b="0" dirty="0">
              <a:latin typeface="Open Sans" panose="020B0606030504020204" pitchFamily="34" charset="0"/>
              <a:ea typeface="Open Sans" panose="020B0606030504020204" pitchFamily="34" charset="0"/>
              <a:cs typeface="Open Sans" panose="020B0606030504020204" pitchFamily="34" charset="0"/>
            </a:rPr>
            <a:t>Hosted with RCJ Advice team</a:t>
          </a:r>
        </a:p>
        <a:p>
          <a:pPr>
            <a:lnSpc>
              <a:spcPct val="90000"/>
            </a:lnSpc>
            <a:spcAft>
              <a:spcPct val="35000"/>
            </a:spcAft>
          </a:pPr>
          <a:endParaRPr lang="en-GB" sz="600" dirty="0"/>
        </a:p>
      </dgm:t>
    </dgm:pt>
    <dgm:pt modelId="{C41E39B4-7AF3-405A-8889-D6E34930FC2A}" type="parTrans" cxnId="{C731EDD8-8D3D-4884-BEDD-2CB5E4D45C93}">
      <dgm:prSet/>
      <dgm:spPr/>
      <dgm:t>
        <a:bodyPr/>
        <a:lstStyle/>
        <a:p>
          <a:endParaRPr lang="en-GB"/>
        </a:p>
      </dgm:t>
    </dgm:pt>
    <dgm:pt modelId="{A8BC3804-821A-4319-B350-D6926FC12279}" type="sibTrans" cxnId="{C731EDD8-8D3D-4884-BEDD-2CB5E4D45C93}">
      <dgm:prSet/>
      <dgm:spPr/>
      <dgm:t>
        <a:bodyPr/>
        <a:lstStyle/>
        <a:p>
          <a:endParaRPr lang="en-GB"/>
        </a:p>
      </dgm:t>
    </dgm:pt>
    <dgm:pt modelId="{D5D2D62A-DB58-40A5-A70D-BC515679C7A9}">
      <dgm:prSet phldrT="[Text]" custT="1"/>
      <dgm:spPr>
        <a:solidFill>
          <a:schemeClr val="tx1">
            <a:lumMod val="20000"/>
            <a:lumOff val="80000"/>
            <a:alpha val="90000"/>
          </a:schemeClr>
        </a:solidFill>
      </dgm:spPr>
      <dgm:t>
        <a:bodyPr/>
        <a:lstStyle/>
        <a:p>
          <a:pPr>
            <a:spcAft>
              <a:spcPct val="35000"/>
            </a:spcAft>
          </a:pPr>
          <a:endParaRPr lang="en-GB" sz="1600" dirty="0"/>
        </a:p>
        <a:p>
          <a:pPr>
            <a:spcAft>
              <a:spcPts val="0"/>
            </a:spcAft>
          </a:pPr>
          <a:r>
            <a:rPr lang="en-GB" sz="1600" dirty="0">
              <a:latin typeface="Open Sans" panose="020B0606030504020204" pitchFamily="34" charset="0"/>
              <a:ea typeface="Open Sans" panose="020B0606030504020204" pitchFamily="34" charset="0"/>
              <a:cs typeface="Open Sans" panose="020B0606030504020204" pitchFamily="34" charset="0"/>
            </a:rPr>
            <a:t>Steering Group </a:t>
          </a:r>
        </a:p>
        <a:p>
          <a:pPr>
            <a:spcAft>
              <a:spcPts val="0"/>
            </a:spcAft>
          </a:pPr>
          <a:r>
            <a:rPr lang="en-GB" sz="1000" dirty="0">
              <a:latin typeface="Open Sans" panose="020B0606030504020204" pitchFamily="34" charset="0"/>
              <a:ea typeface="Open Sans" panose="020B0606030504020204" pitchFamily="34" charset="0"/>
              <a:cs typeface="Open Sans" panose="020B0606030504020204" pitchFamily="34" charset="0"/>
            </a:rPr>
            <a:t>(Reports to CEO Forum)</a:t>
          </a:r>
        </a:p>
        <a:p>
          <a:pPr>
            <a:spcAft>
              <a:spcPts val="0"/>
            </a:spcAft>
          </a:pPr>
          <a:r>
            <a:rPr lang="en-GB" sz="1000" dirty="0">
              <a:latin typeface="Open Sans" panose="020B0606030504020204" pitchFamily="34" charset="0"/>
              <a:ea typeface="Open Sans" panose="020B0606030504020204" pitchFamily="34" charset="0"/>
              <a:cs typeface="Open Sans" panose="020B0606030504020204" pitchFamily="34" charset="0"/>
            </a:rPr>
            <a:t>Representative of full spectrum of LCAs</a:t>
          </a:r>
        </a:p>
        <a:p>
          <a:pPr>
            <a:spcAft>
              <a:spcPct val="35000"/>
            </a:spcAft>
          </a:pPr>
          <a:endParaRPr lang="en-GB" sz="1600" dirty="0"/>
        </a:p>
      </dgm:t>
    </dgm:pt>
    <dgm:pt modelId="{F658D877-D970-438D-B3C4-D4351E20BB95}" type="parTrans" cxnId="{AD508242-215A-4938-9E84-EEFE482ACDC4}">
      <dgm:prSet/>
      <dgm:spPr/>
      <dgm:t>
        <a:bodyPr/>
        <a:lstStyle/>
        <a:p>
          <a:endParaRPr lang="en-GB"/>
        </a:p>
      </dgm:t>
    </dgm:pt>
    <dgm:pt modelId="{DA22A0F1-AE7A-4352-A2F4-2071CAC2C89D}" type="sibTrans" cxnId="{AD508242-215A-4938-9E84-EEFE482ACDC4}">
      <dgm:prSet/>
      <dgm:spPr/>
      <dgm:t>
        <a:bodyPr/>
        <a:lstStyle/>
        <a:p>
          <a:endParaRPr lang="en-GB"/>
        </a:p>
      </dgm:t>
    </dgm:pt>
    <dgm:pt modelId="{2C1A2CBE-6A18-47B1-B5E8-3C6B2A16560D}">
      <dgm:prSet phldrT="[Text]" custT="1"/>
      <dgm:spPr>
        <a:solidFill>
          <a:srgbClr val="002060"/>
        </a:solidFill>
      </dgm:spPr>
      <dgm:t>
        <a:bodyPr/>
        <a:lstStyle/>
        <a:p>
          <a:r>
            <a:rPr lang="en-GB" sz="1600" dirty="0"/>
            <a:t>Terms of Reference for Steering Group</a:t>
          </a:r>
        </a:p>
        <a:p>
          <a:r>
            <a:rPr lang="en-GB" sz="1100" dirty="0"/>
            <a:t>Oversight of Business Plan</a:t>
          </a:r>
        </a:p>
      </dgm:t>
    </dgm:pt>
    <dgm:pt modelId="{AD90E55B-D418-4EC9-B569-9FF51941DD04}" type="parTrans" cxnId="{C2032FCA-2B43-4EFD-8832-A556F0D7CABD}">
      <dgm:prSet/>
      <dgm:spPr/>
      <dgm:t>
        <a:bodyPr/>
        <a:lstStyle/>
        <a:p>
          <a:endParaRPr lang="en-GB"/>
        </a:p>
      </dgm:t>
    </dgm:pt>
    <dgm:pt modelId="{66B928ED-F13A-44C6-8894-3473513A278A}" type="sibTrans" cxnId="{C2032FCA-2B43-4EFD-8832-A556F0D7CABD}">
      <dgm:prSet/>
      <dgm:spPr/>
      <dgm:t>
        <a:bodyPr/>
        <a:lstStyle/>
        <a:p>
          <a:endParaRPr lang="en-GB"/>
        </a:p>
      </dgm:t>
    </dgm:pt>
    <dgm:pt modelId="{9C33FD3B-0E3D-497A-9562-DA473CD38AC9}">
      <dgm:prSet phldrT="[Text]" custT="1"/>
      <dgm:spPr>
        <a:solidFill>
          <a:schemeClr val="tx1">
            <a:lumMod val="20000"/>
            <a:lumOff val="80000"/>
            <a:alpha val="90000"/>
          </a:schemeClr>
        </a:solidFill>
      </dgm:spPr>
      <dgm:t>
        <a:bodyPr lIns="108000"/>
        <a:lstStyle/>
        <a:p>
          <a:r>
            <a:rPr lang="en-US" sz="800" dirty="0"/>
            <a:t>Position London Citizen Advice services effectively in the external environment</a:t>
          </a:r>
          <a:endParaRPr lang="en-GB" sz="800" dirty="0"/>
        </a:p>
      </dgm:t>
    </dgm:pt>
    <dgm:pt modelId="{5BF15C4C-F377-4812-A26F-4523954C0831}" type="parTrans" cxnId="{C7B0401C-3641-4F7A-A984-91FFEA4D5B1D}">
      <dgm:prSet/>
      <dgm:spPr/>
      <dgm:t>
        <a:bodyPr/>
        <a:lstStyle/>
        <a:p>
          <a:endParaRPr lang="en-GB"/>
        </a:p>
      </dgm:t>
    </dgm:pt>
    <dgm:pt modelId="{EC4F81F3-405A-4D96-A3C0-774ECEF26B1C}" type="sibTrans" cxnId="{C7B0401C-3641-4F7A-A984-91FFEA4D5B1D}">
      <dgm:prSet/>
      <dgm:spPr/>
      <dgm:t>
        <a:bodyPr/>
        <a:lstStyle/>
        <a:p>
          <a:endParaRPr lang="en-GB"/>
        </a:p>
      </dgm:t>
    </dgm:pt>
    <dgm:pt modelId="{051E0611-D2BA-4E3A-8E30-C54AE618DDD0}">
      <dgm:prSet phldrT="[Text]"/>
      <dgm:spPr>
        <a:solidFill>
          <a:schemeClr val="tx1">
            <a:lumMod val="20000"/>
            <a:lumOff val="80000"/>
            <a:alpha val="90000"/>
          </a:schemeClr>
        </a:solidFill>
      </dgm:spPr>
      <dgm:t>
        <a:bodyPr/>
        <a:lstStyle/>
        <a:p>
          <a:r>
            <a:rPr lang="en-US" dirty="0"/>
            <a:t>Identify &amp; </a:t>
          </a:r>
          <a:r>
            <a:rPr lang="en-US" dirty="0" err="1"/>
            <a:t>realise</a:t>
          </a:r>
          <a:r>
            <a:rPr lang="en-US" dirty="0"/>
            <a:t> opportunities for development of Pan or sub-regional London new services and projects</a:t>
          </a:r>
          <a:endParaRPr lang="en-GB" dirty="0"/>
        </a:p>
      </dgm:t>
    </dgm:pt>
    <dgm:pt modelId="{AB255DAC-5A6F-491B-BBC3-9786FBBE8E54}" type="parTrans" cxnId="{8E1522E8-1384-4986-8D6D-9D16467C8B38}">
      <dgm:prSet/>
      <dgm:spPr/>
      <dgm:t>
        <a:bodyPr/>
        <a:lstStyle/>
        <a:p>
          <a:endParaRPr lang="en-GB"/>
        </a:p>
      </dgm:t>
    </dgm:pt>
    <dgm:pt modelId="{D7977AFD-812E-449D-85E1-D665BEBC580A}" type="sibTrans" cxnId="{8E1522E8-1384-4986-8D6D-9D16467C8B38}">
      <dgm:prSet/>
      <dgm:spPr/>
      <dgm:t>
        <a:bodyPr/>
        <a:lstStyle/>
        <a:p>
          <a:endParaRPr lang="en-GB"/>
        </a:p>
      </dgm:t>
    </dgm:pt>
    <dgm:pt modelId="{512ACBDA-435D-4859-9BAE-91F9FB9F394F}">
      <dgm:prSet phldrT="[Text]"/>
      <dgm:spPr>
        <a:solidFill>
          <a:srgbClr val="002060"/>
        </a:solidFill>
      </dgm:spPr>
      <dgm:t>
        <a:bodyPr/>
        <a:lstStyle/>
        <a:p>
          <a:r>
            <a:rPr lang="en-GB" dirty="0"/>
            <a:t>Review at 12 Months</a:t>
          </a:r>
        </a:p>
      </dgm:t>
    </dgm:pt>
    <dgm:pt modelId="{1C49829A-1C59-47F0-BE56-48980AB1C033}" type="parTrans" cxnId="{6669D9A8-3E06-4C41-AE18-766F5ADAC77A}">
      <dgm:prSet/>
      <dgm:spPr/>
      <dgm:t>
        <a:bodyPr/>
        <a:lstStyle/>
        <a:p>
          <a:endParaRPr lang="en-GB"/>
        </a:p>
      </dgm:t>
    </dgm:pt>
    <dgm:pt modelId="{AA5115C0-DB4E-4B0A-B6D7-19470D087410}" type="sibTrans" cxnId="{6669D9A8-3E06-4C41-AE18-766F5ADAC77A}">
      <dgm:prSet/>
      <dgm:spPr/>
      <dgm:t>
        <a:bodyPr/>
        <a:lstStyle/>
        <a:p>
          <a:endParaRPr lang="en-GB"/>
        </a:p>
      </dgm:t>
    </dgm:pt>
    <dgm:pt modelId="{9FBD0C3F-7302-4093-A1A3-670801804F46}">
      <dgm:prSet phldrT="[Text]" custT="1"/>
      <dgm:spPr/>
      <dgm:t>
        <a:bodyPr/>
        <a:lstStyle/>
        <a:p>
          <a:r>
            <a:rPr lang="en-GB" sz="1400" dirty="0"/>
            <a:t>Develop new governance structure (consortium)</a:t>
          </a:r>
        </a:p>
      </dgm:t>
    </dgm:pt>
    <dgm:pt modelId="{3F933C50-3883-4B97-BD0F-CD92FCEE0F2B}" type="parTrans" cxnId="{1572939D-4BB4-45B9-B755-FC92BA793500}">
      <dgm:prSet/>
      <dgm:spPr/>
      <dgm:t>
        <a:bodyPr/>
        <a:lstStyle/>
        <a:p>
          <a:endParaRPr lang="en-GB"/>
        </a:p>
      </dgm:t>
    </dgm:pt>
    <dgm:pt modelId="{FB33A5BD-A944-46D1-A351-6C4D23400911}" type="sibTrans" cxnId="{1572939D-4BB4-45B9-B755-FC92BA793500}">
      <dgm:prSet/>
      <dgm:spPr/>
      <dgm:t>
        <a:bodyPr/>
        <a:lstStyle/>
        <a:p>
          <a:endParaRPr lang="en-GB"/>
        </a:p>
      </dgm:t>
    </dgm:pt>
    <dgm:pt modelId="{A73966C5-A3CA-4111-A16D-044426196030}">
      <dgm:prSet phldrT="[Text]" custT="1"/>
      <dgm:spPr/>
      <dgm:t>
        <a:bodyPr/>
        <a:lstStyle/>
        <a:p>
          <a:r>
            <a:rPr lang="en-GB" sz="1400" dirty="0"/>
            <a:t>Consolidate London projects in new structure</a:t>
          </a:r>
        </a:p>
      </dgm:t>
    </dgm:pt>
    <dgm:pt modelId="{C50B98F1-55C7-41D2-8473-D332F03458C3}" type="parTrans" cxnId="{49189059-E28E-4DCB-937F-4B7948805D8D}">
      <dgm:prSet/>
      <dgm:spPr/>
      <dgm:t>
        <a:bodyPr/>
        <a:lstStyle/>
        <a:p>
          <a:endParaRPr lang="en-GB"/>
        </a:p>
      </dgm:t>
    </dgm:pt>
    <dgm:pt modelId="{5A5B7662-3BE1-4D28-B86E-2FC138A12F0E}" type="sibTrans" cxnId="{49189059-E28E-4DCB-937F-4B7948805D8D}">
      <dgm:prSet/>
      <dgm:spPr/>
      <dgm:t>
        <a:bodyPr/>
        <a:lstStyle/>
        <a:p>
          <a:endParaRPr lang="en-GB"/>
        </a:p>
      </dgm:t>
    </dgm:pt>
    <dgm:pt modelId="{307DBFCA-5B65-480E-BD46-DA7F72FFE911}">
      <dgm:prSet/>
      <dgm:spPr>
        <a:solidFill>
          <a:schemeClr val="tx1">
            <a:lumMod val="20000"/>
            <a:lumOff val="80000"/>
            <a:alpha val="90000"/>
          </a:schemeClr>
        </a:solidFill>
        <a:ln>
          <a:solidFill>
            <a:schemeClr val="tx1">
              <a:lumMod val="20000"/>
              <a:lumOff val="80000"/>
              <a:alpha val="90000"/>
            </a:schemeClr>
          </a:solidFill>
        </a:ln>
      </dgm:spPr>
      <dgm:t>
        <a:bodyPr/>
        <a:lstStyle/>
        <a:p>
          <a:r>
            <a:rPr lang="en-US" dirty="0"/>
            <a:t>Develop and implement a funding strategy to access a diverse range of pan-London or sub-London income streams</a:t>
          </a:r>
          <a:endParaRPr lang="en-GB" dirty="0"/>
        </a:p>
      </dgm:t>
    </dgm:pt>
    <dgm:pt modelId="{F593FC62-F424-4306-A3D0-507EAFFC1EA7}" type="parTrans" cxnId="{2336C966-157D-45B1-A37B-FC075D637949}">
      <dgm:prSet/>
      <dgm:spPr/>
      <dgm:t>
        <a:bodyPr/>
        <a:lstStyle/>
        <a:p>
          <a:endParaRPr lang="en-GB"/>
        </a:p>
      </dgm:t>
    </dgm:pt>
    <dgm:pt modelId="{8C88A68F-A9C5-4027-9CE8-EE1A53622165}" type="sibTrans" cxnId="{2336C966-157D-45B1-A37B-FC075D637949}">
      <dgm:prSet/>
      <dgm:spPr/>
      <dgm:t>
        <a:bodyPr/>
        <a:lstStyle/>
        <a:p>
          <a:endParaRPr lang="en-GB"/>
        </a:p>
      </dgm:t>
    </dgm:pt>
    <dgm:pt modelId="{16820785-8070-453B-A72E-667900F6C1E9}">
      <dgm:prSet/>
      <dgm:spPr>
        <a:solidFill>
          <a:schemeClr val="tx1">
            <a:lumMod val="20000"/>
            <a:lumOff val="80000"/>
            <a:alpha val="90000"/>
          </a:schemeClr>
        </a:solidFill>
      </dgm:spPr>
      <dgm:t>
        <a:bodyPr/>
        <a:lstStyle/>
        <a:p>
          <a:r>
            <a:rPr lang="en-US" dirty="0"/>
            <a:t>Ensure London Citizens Advice network is visible in key policy and services debates</a:t>
          </a:r>
          <a:endParaRPr lang="en-GB" dirty="0"/>
        </a:p>
      </dgm:t>
    </dgm:pt>
    <dgm:pt modelId="{28B02F1F-0D91-4E77-9D6E-30589268984B}" type="sibTrans" cxnId="{F174A361-11AF-459C-BE30-11D3F2AFADEE}">
      <dgm:prSet/>
      <dgm:spPr/>
      <dgm:t>
        <a:bodyPr/>
        <a:lstStyle/>
        <a:p>
          <a:endParaRPr lang="en-GB"/>
        </a:p>
      </dgm:t>
    </dgm:pt>
    <dgm:pt modelId="{9DE28357-112C-4186-83CE-0217FF86B291}" type="parTrans" cxnId="{F174A361-11AF-459C-BE30-11D3F2AFADEE}">
      <dgm:prSet/>
      <dgm:spPr/>
      <dgm:t>
        <a:bodyPr/>
        <a:lstStyle/>
        <a:p>
          <a:endParaRPr lang="en-GB"/>
        </a:p>
      </dgm:t>
    </dgm:pt>
    <dgm:pt modelId="{F631ED3D-1539-4728-BEDD-D9E3864F1CD5}" type="pres">
      <dgm:prSet presAssocID="{2A9C6F57-5814-4238-A084-E5881E1E9513}" presName="Name0" presStyleCnt="0">
        <dgm:presLayoutVars>
          <dgm:dir/>
          <dgm:animLvl val="lvl"/>
          <dgm:resizeHandles val="exact"/>
        </dgm:presLayoutVars>
      </dgm:prSet>
      <dgm:spPr/>
    </dgm:pt>
    <dgm:pt modelId="{DC0C39AC-F775-4092-85FA-169F7E830287}" type="pres">
      <dgm:prSet presAssocID="{512ACBDA-435D-4859-9BAE-91F9FB9F394F}" presName="boxAndChildren" presStyleCnt="0"/>
      <dgm:spPr/>
    </dgm:pt>
    <dgm:pt modelId="{3A58A1E3-B5F8-46B2-9F60-316D33003DFE}" type="pres">
      <dgm:prSet presAssocID="{512ACBDA-435D-4859-9BAE-91F9FB9F394F}" presName="parentTextBox" presStyleLbl="node1" presStyleIdx="0" presStyleCnt="3"/>
      <dgm:spPr/>
    </dgm:pt>
    <dgm:pt modelId="{F3AE95B5-1DD6-4213-91F7-D7C39E27066E}" type="pres">
      <dgm:prSet presAssocID="{512ACBDA-435D-4859-9BAE-91F9FB9F394F}" presName="entireBox" presStyleLbl="node1" presStyleIdx="0" presStyleCnt="3"/>
      <dgm:spPr/>
    </dgm:pt>
    <dgm:pt modelId="{0EDF6AB3-2827-4503-ABA9-9BEAC17C52F9}" type="pres">
      <dgm:prSet presAssocID="{512ACBDA-435D-4859-9BAE-91F9FB9F394F}" presName="descendantBox" presStyleCnt="0"/>
      <dgm:spPr/>
    </dgm:pt>
    <dgm:pt modelId="{5510E896-BB47-4B3B-ADAF-398351569A60}" type="pres">
      <dgm:prSet presAssocID="{9FBD0C3F-7302-4093-A1A3-670801804F46}" presName="childTextBox" presStyleLbl="fgAccFollowNode1" presStyleIdx="0" presStyleCnt="8">
        <dgm:presLayoutVars>
          <dgm:bulletEnabled val="1"/>
        </dgm:presLayoutVars>
      </dgm:prSet>
      <dgm:spPr/>
    </dgm:pt>
    <dgm:pt modelId="{E0CB8EF4-D5C3-4015-AF28-5438DA02DADD}" type="pres">
      <dgm:prSet presAssocID="{A73966C5-A3CA-4111-A16D-044426196030}" presName="childTextBox" presStyleLbl="fgAccFollowNode1" presStyleIdx="1" presStyleCnt="8">
        <dgm:presLayoutVars>
          <dgm:bulletEnabled val="1"/>
        </dgm:presLayoutVars>
      </dgm:prSet>
      <dgm:spPr/>
    </dgm:pt>
    <dgm:pt modelId="{A5DEBEFC-FDDD-4C3A-9270-0836E2323F9B}" type="pres">
      <dgm:prSet presAssocID="{66B928ED-F13A-44C6-8894-3473513A278A}" presName="sp" presStyleCnt="0"/>
      <dgm:spPr/>
    </dgm:pt>
    <dgm:pt modelId="{314C2147-F054-45BE-9F45-C437C2D42CF4}" type="pres">
      <dgm:prSet presAssocID="{2C1A2CBE-6A18-47B1-B5E8-3C6B2A16560D}" presName="arrowAndChildren" presStyleCnt="0"/>
      <dgm:spPr/>
    </dgm:pt>
    <dgm:pt modelId="{6E568F0D-3DC2-4D2C-920F-3EFF470CE423}" type="pres">
      <dgm:prSet presAssocID="{2C1A2CBE-6A18-47B1-B5E8-3C6B2A16560D}" presName="parentTextArrow" presStyleLbl="node1" presStyleIdx="0" presStyleCnt="3"/>
      <dgm:spPr/>
    </dgm:pt>
    <dgm:pt modelId="{42835334-8D01-4882-B0F5-79DE04AF1DEF}" type="pres">
      <dgm:prSet presAssocID="{2C1A2CBE-6A18-47B1-B5E8-3C6B2A16560D}" presName="arrow" presStyleLbl="node1" presStyleIdx="1" presStyleCnt="3" custScaleY="128146" custLinFactNeighborX="133" custLinFactNeighborY="5291"/>
      <dgm:spPr/>
    </dgm:pt>
    <dgm:pt modelId="{484985CF-76DC-4B3F-93EA-8174B83A6296}" type="pres">
      <dgm:prSet presAssocID="{2C1A2CBE-6A18-47B1-B5E8-3C6B2A16560D}" presName="descendantArrow" presStyleCnt="0"/>
      <dgm:spPr/>
    </dgm:pt>
    <dgm:pt modelId="{DBAEBCC4-45F0-42CB-8E61-8C82F7FACEB8}" type="pres">
      <dgm:prSet presAssocID="{9C33FD3B-0E3D-497A-9562-DA473CD38AC9}" presName="childTextArrow" presStyleLbl="fgAccFollowNode1" presStyleIdx="2" presStyleCnt="8" custScaleX="2000000" custScaleY="84697" custLinFactNeighborX="-17456" custLinFactNeighborY="4180">
        <dgm:presLayoutVars>
          <dgm:bulletEnabled val="1"/>
        </dgm:presLayoutVars>
      </dgm:prSet>
      <dgm:spPr/>
    </dgm:pt>
    <dgm:pt modelId="{6155478D-0588-432A-A86C-2AA596968872}" type="pres">
      <dgm:prSet presAssocID="{16820785-8070-453B-A72E-667900F6C1E9}" presName="childTextArrow" presStyleLbl="fgAccFollowNode1" presStyleIdx="3" presStyleCnt="8" custAng="0" custScaleX="2000000" custScaleY="92233" custLinFactNeighborX="10670" custLinFactNeighborY="7948">
        <dgm:presLayoutVars>
          <dgm:bulletEnabled val="1"/>
        </dgm:presLayoutVars>
      </dgm:prSet>
      <dgm:spPr/>
    </dgm:pt>
    <dgm:pt modelId="{7090009E-E68D-464E-9106-56C3680CC466}" type="pres">
      <dgm:prSet presAssocID="{307DBFCA-5B65-480E-BD46-DA7F72FFE911}" presName="childTextArrow" presStyleLbl="fgAccFollowNode1" presStyleIdx="4" presStyleCnt="8" custScaleX="2000000" custLinFactNeighborX="-37687" custLinFactNeighborY="11832">
        <dgm:presLayoutVars>
          <dgm:bulletEnabled val="1"/>
        </dgm:presLayoutVars>
      </dgm:prSet>
      <dgm:spPr/>
    </dgm:pt>
    <dgm:pt modelId="{328F8C99-F7A6-47AE-89D0-9824904F970F}" type="pres">
      <dgm:prSet presAssocID="{051E0611-D2BA-4E3A-8E30-C54AE618DDD0}" presName="childTextArrow" presStyleLbl="fgAccFollowNode1" presStyleIdx="5" presStyleCnt="8" custScaleX="1667898" custScaleY="99986" custLinFactNeighborX="-51539" custLinFactNeighborY="11825">
        <dgm:presLayoutVars>
          <dgm:bulletEnabled val="1"/>
        </dgm:presLayoutVars>
      </dgm:prSet>
      <dgm:spPr/>
    </dgm:pt>
    <dgm:pt modelId="{B8E2E524-F1E0-47F1-9D9B-1F2549CD4F06}" type="pres">
      <dgm:prSet presAssocID="{C8BE7798-A7F9-44D6-84FA-5E1C62C25CE4}" presName="sp" presStyleCnt="0"/>
      <dgm:spPr/>
    </dgm:pt>
    <dgm:pt modelId="{90303491-A1F9-4701-9C22-8F6DA6FC621A}" type="pres">
      <dgm:prSet presAssocID="{62D6CA20-858C-490A-8903-709756696256}" presName="arrowAndChildren" presStyleCnt="0"/>
      <dgm:spPr/>
    </dgm:pt>
    <dgm:pt modelId="{E930978E-5D5D-46A9-9346-430884F28EEA}" type="pres">
      <dgm:prSet presAssocID="{62D6CA20-858C-490A-8903-709756696256}" presName="parentTextArrow" presStyleLbl="node1" presStyleIdx="1" presStyleCnt="3"/>
      <dgm:spPr/>
    </dgm:pt>
    <dgm:pt modelId="{79A4CFFB-CE34-4B8A-87ED-341162E17852}" type="pres">
      <dgm:prSet presAssocID="{62D6CA20-858C-490A-8903-709756696256}" presName="arrow" presStyleLbl="node1" presStyleIdx="2" presStyleCnt="3" custScaleY="137843"/>
      <dgm:spPr/>
    </dgm:pt>
    <dgm:pt modelId="{BE70321D-286A-4FDF-A236-A7EC534FDF41}" type="pres">
      <dgm:prSet presAssocID="{62D6CA20-858C-490A-8903-709756696256}" presName="descendantArrow" presStyleCnt="0"/>
      <dgm:spPr/>
    </dgm:pt>
    <dgm:pt modelId="{FA09E651-77D1-4F75-8C65-59AF273BC192}" type="pres">
      <dgm:prSet presAssocID="{91172744-5D50-458B-8039-F1B79BC08581}" presName="childTextArrow" presStyleLbl="fgAccFollowNode1" presStyleIdx="6" presStyleCnt="8" custScaleY="179939" custLinFactNeighborX="267" custLinFactNeighborY="8376">
        <dgm:presLayoutVars>
          <dgm:bulletEnabled val="1"/>
        </dgm:presLayoutVars>
      </dgm:prSet>
      <dgm:spPr/>
    </dgm:pt>
    <dgm:pt modelId="{DB95F3A8-B68E-48B9-8765-D1054A929FA8}" type="pres">
      <dgm:prSet presAssocID="{D5D2D62A-DB58-40A5-A70D-BC515679C7A9}" presName="childTextArrow" presStyleLbl="fgAccFollowNode1" presStyleIdx="7" presStyleCnt="8" custScaleX="102121" custScaleY="165607">
        <dgm:presLayoutVars>
          <dgm:bulletEnabled val="1"/>
        </dgm:presLayoutVars>
      </dgm:prSet>
      <dgm:spPr/>
    </dgm:pt>
  </dgm:ptLst>
  <dgm:cxnLst>
    <dgm:cxn modelId="{3EF57903-156E-458C-B356-BAAC42CFEB95}" type="presOf" srcId="{2C1A2CBE-6A18-47B1-B5E8-3C6B2A16560D}" destId="{6E568F0D-3DC2-4D2C-920F-3EFF470CE423}" srcOrd="0" destOrd="0" presId="urn:microsoft.com/office/officeart/2005/8/layout/process4"/>
    <dgm:cxn modelId="{BBA16E0A-EEBA-4E59-A4D1-301A1D60103A}" type="presOf" srcId="{512ACBDA-435D-4859-9BAE-91F9FB9F394F}" destId="{3A58A1E3-B5F8-46B2-9F60-316D33003DFE}" srcOrd="0" destOrd="0" presId="urn:microsoft.com/office/officeart/2005/8/layout/process4"/>
    <dgm:cxn modelId="{509B6C0D-6C5A-4489-9B00-552DFC55860C}" type="presOf" srcId="{D5D2D62A-DB58-40A5-A70D-BC515679C7A9}" destId="{DB95F3A8-B68E-48B9-8765-D1054A929FA8}" srcOrd="0" destOrd="0" presId="urn:microsoft.com/office/officeart/2005/8/layout/process4"/>
    <dgm:cxn modelId="{57B0AF10-738E-479A-8209-6CF4F8C2EAB0}" type="presOf" srcId="{9C33FD3B-0E3D-497A-9562-DA473CD38AC9}" destId="{DBAEBCC4-45F0-42CB-8E61-8C82F7FACEB8}" srcOrd="0" destOrd="0" presId="urn:microsoft.com/office/officeart/2005/8/layout/process4"/>
    <dgm:cxn modelId="{971C2718-94F0-42D7-9966-D22E517C2668}" srcId="{2A9C6F57-5814-4238-A084-E5881E1E9513}" destId="{62D6CA20-858C-490A-8903-709756696256}" srcOrd="0" destOrd="0" parTransId="{59DA3371-7970-4045-BBE9-27F9B6DD00C7}" sibTransId="{C8BE7798-A7F9-44D6-84FA-5E1C62C25CE4}"/>
    <dgm:cxn modelId="{AA63381A-C85A-4F41-A848-2EDDB1A67F9C}" type="presOf" srcId="{62D6CA20-858C-490A-8903-709756696256}" destId="{79A4CFFB-CE34-4B8A-87ED-341162E17852}" srcOrd="1" destOrd="0" presId="urn:microsoft.com/office/officeart/2005/8/layout/process4"/>
    <dgm:cxn modelId="{C7B0401C-3641-4F7A-A984-91FFEA4D5B1D}" srcId="{2C1A2CBE-6A18-47B1-B5E8-3C6B2A16560D}" destId="{9C33FD3B-0E3D-497A-9562-DA473CD38AC9}" srcOrd="0" destOrd="0" parTransId="{5BF15C4C-F377-4812-A26F-4523954C0831}" sibTransId="{EC4F81F3-405A-4D96-A3C0-774ECEF26B1C}"/>
    <dgm:cxn modelId="{F174A361-11AF-459C-BE30-11D3F2AFADEE}" srcId="{2C1A2CBE-6A18-47B1-B5E8-3C6B2A16560D}" destId="{16820785-8070-453B-A72E-667900F6C1E9}" srcOrd="1" destOrd="0" parTransId="{9DE28357-112C-4186-83CE-0217FF86B291}" sibTransId="{28B02F1F-0D91-4E77-9D6E-30589268984B}"/>
    <dgm:cxn modelId="{AD508242-215A-4938-9E84-EEFE482ACDC4}" srcId="{62D6CA20-858C-490A-8903-709756696256}" destId="{D5D2D62A-DB58-40A5-A70D-BC515679C7A9}" srcOrd="1" destOrd="0" parTransId="{F658D877-D970-438D-B3C4-D4351E20BB95}" sibTransId="{DA22A0F1-AE7A-4352-A2F4-2071CAC2C89D}"/>
    <dgm:cxn modelId="{2336C966-157D-45B1-A37B-FC075D637949}" srcId="{2C1A2CBE-6A18-47B1-B5E8-3C6B2A16560D}" destId="{307DBFCA-5B65-480E-BD46-DA7F72FFE911}" srcOrd="2" destOrd="0" parTransId="{F593FC62-F424-4306-A3D0-507EAFFC1EA7}" sibTransId="{8C88A68F-A9C5-4027-9CE8-EE1A53622165}"/>
    <dgm:cxn modelId="{6A06904B-5C97-449C-BDA2-46638E43C96B}" type="presOf" srcId="{91172744-5D50-458B-8039-F1B79BC08581}" destId="{FA09E651-77D1-4F75-8C65-59AF273BC192}" srcOrd="0" destOrd="0" presId="urn:microsoft.com/office/officeart/2005/8/layout/process4"/>
    <dgm:cxn modelId="{D7AA6A54-7B3E-4AC6-AFAA-25C82C6DF4A5}" type="presOf" srcId="{2A9C6F57-5814-4238-A084-E5881E1E9513}" destId="{F631ED3D-1539-4728-BEDD-D9E3864F1CD5}" srcOrd="0" destOrd="0" presId="urn:microsoft.com/office/officeart/2005/8/layout/process4"/>
    <dgm:cxn modelId="{49189059-E28E-4DCB-937F-4B7948805D8D}" srcId="{512ACBDA-435D-4859-9BAE-91F9FB9F394F}" destId="{A73966C5-A3CA-4111-A16D-044426196030}" srcOrd="1" destOrd="0" parTransId="{C50B98F1-55C7-41D2-8473-D332F03458C3}" sibTransId="{5A5B7662-3BE1-4D28-B86E-2FC138A12F0E}"/>
    <dgm:cxn modelId="{549B3A84-1445-421D-A629-0720B3056AFC}" type="presOf" srcId="{9FBD0C3F-7302-4093-A1A3-670801804F46}" destId="{5510E896-BB47-4B3B-ADAF-398351569A60}" srcOrd="0" destOrd="0" presId="urn:microsoft.com/office/officeart/2005/8/layout/process4"/>
    <dgm:cxn modelId="{A44E4485-19B8-4F43-A846-246F3B186D4D}" type="presOf" srcId="{A73966C5-A3CA-4111-A16D-044426196030}" destId="{E0CB8EF4-D5C3-4015-AF28-5438DA02DADD}" srcOrd="0" destOrd="0" presId="urn:microsoft.com/office/officeart/2005/8/layout/process4"/>
    <dgm:cxn modelId="{1572939D-4BB4-45B9-B755-FC92BA793500}" srcId="{512ACBDA-435D-4859-9BAE-91F9FB9F394F}" destId="{9FBD0C3F-7302-4093-A1A3-670801804F46}" srcOrd="0" destOrd="0" parTransId="{3F933C50-3883-4B97-BD0F-CD92FCEE0F2B}" sibTransId="{FB33A5BD-A944-46D1-A351-6C4D23400911}"/>
    <dgm:cxn modelId="{4E57DC9E-7892-4961-B01F-32DB8217F834}" type="presOf" srcId="{16820785-8070-453B-A72E-667900F6C1E9}" destId="{6155478D-0588-432A-A86C-2AA596968872}" srcOrd="0" destOrd="0" presId="urn:microsoft.com/office/officeart/2005/8/layout/process4"/>
    <dgm:cxn modelId="{6669D9A8-3E06-4C41-AE18-766F5ADAC77A}" srcId="{2A9C6F57-5814-4238-A084-E5881E1E9513}" destId="{512ACBDA-435D-4859-9BAE-91F9FB9F394F}" srcOrd="2" destOrd="0" parTransId="{1C49829A-1C59-47F0-BE56-48980AB1C033}" sibTransId="{AA5115C0-DB4E-4B0A-B6D7-19470D087410}"/>
    <dgm:cxn modelId="{F54F5DAB-4F82-4A2A-BA5B-15DB72DF86B9}" type="presOf" srcId="{307DBFCA-5B65-480E-BD46-DA7F72FFE911}" destId="{7090009E-E68D-464E-9106-56C3680CC466}" srcOrd="0" destOrd="0" presId="urn:microsoft.com/office/officeart/2005/8/layout/process4"/>
    <dgm:cxn modelId="{15D125B8-666D-4D31-BB82-1C6995E28804}" type="presOf" srcId="{051E0611-D2BA-4E3A-8E30-C54AE618DDD0}" destId="{328F8C99-F7A6-47AE-89D0-9824904F970F}" srcOrd="0" destOrd="0" presId="urn:microsoft.com/office/officeart/2005/8/layout/process4"/>
    <dgm:cxn modelId="{5D6D3EB8-EB96-406F-A363-33500B887793}" type="presOf" srcId="{62D6CA20-858C-490A-8903-709756696256}" destId="{E930978E-5D5D-46A9-9346-430884F28EEA}" srcOrd="0" destOrd="0" presId="urn:microsoft.com/office/officeart/2005/8/layout/process4"/>
    <dgm:cxn modelId="{F7D12DBA-F560-45A6-8245-0384F27C0FAC}" type="presOf" srcId="{512ACBDA-435D-4859-9BAE-91F9FB9F394F}" destId="{F3AE95B5-1DD6-4213-91F7-D7C39E27066E}" srcOrd="1" destOrd="0" presId="urn:microsoft.com/office/officeart/2005/8/layout/process4"/>
    <dgm:cxn modelId="{C2032FCA-2B43-4EFD-8832-A556F0D7CABD}" srcId="{2A9C6F57-5814-4238-A084-E5881E1E9513}" destId="{2C1A2CBE-6A18-47B1-B5E8-3C6B2A16560D}" srcOrd="1" destOrd="0" parTransId="{AD90E55B-D418-4EC9-B569-9FF51941DD04}" sibTransId="{66B928ED-F13A-44C6-8894-3473513A278A}"/>
    <dgm:cxn modelId="{C731EDD8-8D3D-4884-BEDD-2CB5E4D45C93}" srcId="{62D6CA20-858C-490A-8903-709756696256}" destId="{91172744-5D50-458B-8039-F1B79BC08581}" srcOrd="0" destOrd="0" parTransId="{C41E39B4-7AF3-405A-8889-D6E34930FC2A}" sibTransId="{A8BC3804-821A-4319-B350-D6926FC12279}"/>
    <dgm:cxn modelId="{8E1522E8-1384-4986-8D6D-9D16467C8B38}" srcId="{2C1A2CBE-6A18-47B1-B5E8-3C6B2A16560D}" destId="{051E0611-D2BA-4E3A-8E30-C54AE618DDD0}" srcOrd="3" destOrd="0" parTransId="{AB255DAC-5A6F-491B-BBC3-9786FBBE8E54}" sibTransId="{D7977AFD-812E-449D-85E1-D665BEBC580A}"/>
    <dgm:cxn modelId="{7893ADEA-4766-4F0F-B2D3-0A40AA227853}" type="presOf" srcId="{2C1A2CBE-6A18-47B1-B5E8-3C6B2A16560D}" destId="{42835334-8D01-4882-B0F5-79DE04AF1DEF}" srcOrd="1" destOrd="0" presId="urn:microsoft.com/office/officeart/2005/8/layout/process4"/>
    <dgm:cxn modelId="{C0BEBD14-C886-4258-BED7-A81B2989AE1A}" type="presParOf" srcId="{F631ED3D-1539-4728-BEDD-D9E3864F1CD5}" destId="{DC0C39AC-F775-4092-85FA-169F7E830287}" srcOrd="0" destOrd="0" presId="urn:microsoft.com/office/officeart/2005/8/layout/process4"/>
    <dgm:cxn modelId="{784CF940-928D-4ABE-B349-C10BAC3741B8}" type="presParOf" srcId="{DC0C39AC-F775-4092-85FA-169F7E830287}" destId="{3A58A1E3-B5F8-46B2-9F60-316D33003DFE}" srcOrd="0" destOrd="0" presId="urn:microsoft.com/office/officeart/2005/8/layout/process4"/>
    <dgm:cxn modelId="{11477EE8-0976-4829-A318-5CC86423F5F3}" type="presParOf" srcId="{DC0C39AC-F775-4092-85FA-169F7E830287}" destId="{F3AE95B5-1DD6-4213-91F7-D7C39E27066E}" srcOrd="1" destOrd="0" presId="urn:microsoft.com/office/officeart/2005/8/layout/process4"/>
    <dgm:cxn modelId="{399A8772-B9E8-4E68-B9F8-59AD27D67ABE}" type="presParOf" srcId="{DC0C39AC-F775-4092-85FA-169F7E830287}" destId="{0EDF6AB3-2827-4503-ABA9-9BEAC17C52F9}" srcOrd="2" destOrd="0" presId="urn:microsoft.com/office/officeart/2005/8/layout/process4"/>
    <dgm:cxn modelId="{B9AC297F-06B5-4E7D-B8EE-5F7BC22A6F11}" type="presParOf" srcId="{0EDF6AB3-2827-4503-ABA9-9BEAC17C52F9}" destId="{5510E896-BB47-4B3B-ADAF-398351569A60}" srcOrd="0" destOrd="0" presId="urn:microsoft.com/office/officeart/2005/8/layout/process4"/>
    <dgm:cxn modelId="{9B302F3B-2C24-438B-B131-7E522604CB5C}" type="presParOf" srcId="{0EDF6AB3-2827-4503-ABA9-9BEAC17C52F9}" destId="{E0CB8EF4-D5C3-4015-AF28-5438DA02DADD}" srcOrd="1" destOrd="0" presId="urn:microsoft.com/office/officeart/2005/8/layout/process4"/>
    <dgm:cxn modelId="{EC3E4D75-ACF6-4581-9DAF-12E15B945CD6}" type="presParOf" srcId="{F631ED3D-1539-4728-BEDD-D9E3864F1CD5}" destId="{A5DEBEFC-FDDD-4C3A-9270-0836E2323F9B}" srcOrd="1" destOrd="0" presId="urn:microsoft.com/office/officeart/2005/8/layout/process4"/>
    <dgm:cxn modelId="{868FCDC6-43BF-4B06-9D7F-806292EDA337}" type="presParOf" srcId="{F631ED3D-1539-4728-BEDD-D9E3864F1CD5}" destId="{314C2147-F054-45BE-9F45-C437C2D42CF4}" srcOrd="2" destOrd="0" presId="urn:microsoft.com/office/officeart/2005/8/layout/process4"/>
    <dgm:cxn modelId="{77885639-AE8A-4BC4-8E73-DCCF8F6DFE0F}" type="presParOf" srcId="{314C2147-F054-45BE-9F45-C437C2D42CF4}" destId="{6E568F0D-3DC2-4D2C-920F-3EFF470CE423}" srcOrd="0" destOrd="0" presId="urn:microsoft.com/office/officeart/2005/8/layout/process4"/>
    <dgm:cxn modelId="{CB39443B-59D9-4D2A-9C5B-5D17141F3759}" type="presParOf" srcId="{314C2147-F054-45BE-9F45-C437C2D42CF4}" destId="{42835334-8D01-4882-B0F5-79DE04AF1DEF}" srcOrd="1" destOrd="0" presId="urn:microsoft.com/office/officeart/2005/8/layout/process4"/>
    <dgm:cxn modelId="{EDEDBF63-8916-435A-9D52-9DD764548006}" type="presParOf" srcId="{314C2147-F054-45BE-9F45-C437C2D42CF4}" destId="{484985CF-76DC-4B3F-93EA-8174B83A6296}" srcOrd="2" destOrd="0" presId="urn:microsoft.com/office/officeart/2005/8/layout/process4"/>
    <dgm:cxn modelId="{7D3E9841-34C4-435A-AA47-097B03C05480}" type="presParOf" srcId="{484985CF-76DC-4B3F-93EA-8174B83A6296}" destId="{DBAEBCC4-45F0-42CB-8E61-8C82F7FACEB8}" srcOrd="0" destOrd="0" presId="urn:microsoft.com/office/officeart/2005/8/layout/process4"/>
    <dgm:cxn modelId="{1BC83018-A871-4961-9336-0DF15B78B54A}" type="presParOf" srcId="{484985CF-76DC-4B3F-93EA-8174B83A6296}" destId="{6155478D-0588-432A-A86C-2AA596968872}" srcOrd="1" destOrd="0" presId="urn:microsoft.com/office/officeart/2005/8/layout/process4"/>
    <dgm:cxn modelId="{19C0BC9C-CF1F-4829-AD72-5AF4D638C87A}" type="presParOf" srcId="{484985CF-76DC-4B3F-93EA-8174B83A6296}" destId="{7090009E-E68D-464E-9106-56C3680CC466}" srcOrd="2" destOrd="0" presId="urn:microsoft.com/office/officeart/2005/8/layout/process4"/>
    <dgm:cxn modelId="{7A2FBA01-92ED-4684-AF12-324A125BB516}" type="presParOf" srcId="{484985CF-76DC-4B3F-93EA-8174B83A6296}" destId="{328F8C99-F7A6-47AE-89D0-9824904F970F}" srcOrd="3" destOrd="0" presId="urn:microsoft.com/office/officeart/2005/8/layout/process4"/>
    <dgm:cxn modelId="{ABD70ADB-1EB2-48DF-A76E-EC640FE12665}" type="presParOf" srcId="{F631ED3D-1539-4728-BEDD-D9E3864F1CD5}" destId="{B8E2E524-F1E0-47F1-9D9B-1F2549CD4F06}" srcOrd="3" destOrd="0" presId="urn:microsoft.com/office/officeart/2005/8/layout/process4"/>
    <dgm:cxn modelId="{F4DE3078-833C-4A07-97E7-AE98351716B3}" type="presParOf" srcId="{F631ED3D-1539-4728-BEDD-D9E3864F1CD5}" destId="{90303491-A1F9-4701-9C22-8F6DA6FC621A}" srcOrd="4" destOrd="0" presId="urn:microsoft.com/office/officeart/2005/8/layout/process4"/>
    <dgm:cxn modelId="{7060FA0C-92E3-4A8E-A8CF-3113F457B185}" type="presParOf" srcId="{90303491-A1F9-4701-9C22-8F6DA6FC621A}" destId="{E930978E-5D5D-46A9-9346-430884F28EEA}" srcOrd="0" destOrd="0" presId="urn:microsoft.com/office/officeart/2005/8/layout/process4"/>
    <dgm:cxn modelId="{5EF45ABC-2EDF-4C84-A30C-5AA46173676D}" type="presParOf" srcId="{90303491-A1F9-4701-9C22-8F6DA6FC621A}" destId="{79A4CFFB-CE34-4B8A-87ED-341162E17852}" srcOrd="1" destOrd="0" presId="urn:microsoft.com/office/officeart/2005/8/layout/process4"/>
    <dgm:cxn modelId="{CB19A594-341F-4EAC-BB01-098C359028C8}" type="presParOf" srcId="{90303491-A1F9-4701-9C22-8F6DA6FC621A}" destId="{BE70321D-286A-4FDF-A236-A7EC534FDF41}" srcOrd="2" destOrd="0" presId="urn:microsoft.com/office/officeart/2005/8/layout/process4"/>
    <dgm:cxn modelId="{ADF9474D-2195-456B-9127-965549254C73}" type="presParOf" srcId="{BE70321D-286A-4FDF-A236-A7EC534FDF41}" destId="{FA09E651-77D1-4F75-8C65-59AF273BC192}" srcOrd="0" destOrd="0" presId="urn:microsoft.com/office/officeart/2005/8/layout/process4"/>
    <dgm:cxn modelId="{D5F21762-E753-4251-BAC9-2C1626F79344}" type="presParOf" srcId="{BE70321D-286A-4FDF-A236-A7EC534FDF41}" destId="{DB95F3A8-B68E-48B9-8765-D1054A929FA8}"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AE95B5-1DD6-4213-91F7-D7C39E27066E}">
      <dsp:nvSpPr>
        <dsp:cNvPr id="0" name=""/>
        <dsp:cNvSpPr/>
      </dsp:nvSpPr>
      <dsp:spPr>
        <a:xfrm>
          <a:off x="0" y="3034984"/>
          <a:ext cx="8100000" cy="747169"/>
        </a:xfrm>
        <a:prstGeom prst="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GB" sz="1400" kern="1200" dirty="0"/>
            <a:t>Review at 12 Months</a:t>
          </a:r>
        </a:p>
      </dsp:txBody>
      <dsp:txXfrm>
        <a:off x="0" y="3034984"/>
        <a:ext cx="8100000" cy="403471"/>
      </dsp:txXfrm>
    </dsp:sp>
    <dsp:sp modelId="{5510E896-BB47-4B3B-ADAF-398351569A60}">
      <dsp:nvSpPr>
        <dsp:cNvPr id="0" name=""/>
        <dsp:cNvSpPr/>
      </dsp:nvSpPr>
      <dsp:spPr>
        <a:xfrm>
          <a:off x="0" y="3423512"/>
          <a:ext cx="4050000" cy="34369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GB" sz="1400" kern="1200" dirty="0"/>
            <a:t>Develop new governance structure (consortium)</a:t>
          </a:r>
        </a:p>
      </dsp:txBody>
      <dsp:txXfrm>
        <a:off x="0" y="3423512"/>
        <a:ext cx="4050000" cy="343698"/>
      </dsp:txXfrm>
    </dsp:sp>
    <dsp:sp modelId="{E0CB8EF4-D5C3-4015-AF28-5438DA02DADD}">
      <dsp:nvSpPr>
        <dsp:cNvPr id="0" name=""/>
        <dsp:cNvSpPr/>
      </dsp:nvSpPr>
      <dsp:spPr>
        <a:xfrm>
          <a:off x="4050000" y="3423512"/>
          <a:ext cx="4050000" cy="34369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GB" sz="1400" kern="1200" dirty="0"/>
            <a:t>Consolidate London projects in new structure</a:t>
          </a:r>
        </a:p>
      </dsp:txBody>
      <dsp:txXfrm>
        <a:off x="4050000" y="3423512"/>
        <a:ext cx="4050000" cy="343698"/>
      </dsp:txXfrm>
    </dsp:sp>
    <dsp:sp modelId="{42835334-8D01-4882-B0F5-79DE04AF1DEF}">
      <dsp:nvSpPr>
        <dsp:cNvPr id="0" name=""/>
        <dsp:cNvSpPr/>
      </dsp:nvSpPr>
      <dsp:spPr>
        <a:xfrm rot="10800000">
          <a:off x="0" y="1634407"/>
          <a:ext cx="8100000" cy="1472585"/>
        </a:xfrm>
        <a:prstGeom prst="upArrowCallou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GB" sz="1600" kern="1200" dirty="0"/>
            <a:t>Terms of Reference for Steering Group</a:t>
          </a:r>
        </a:p>
        <a:p>
          <a:pPr marL="0" lvl="0" indent="0" algn="ctr" defTabSz="711200">
            <a:lnSpc>
              <a:spcPct val="90000"/>
            </a:lnSpc>
            <a:spcBef>
              <a:spcPct val="0"/>
            </a:spcBef>
            <a:spcAft>
              <a:spcPct val="35000"/>
            </a:spcAft>
            <a:buNone/>
          </a:pPr>
          <a:r>
            <a:rPr lang="en-GB" sz="1100" kern="1200" dirty="0"/>
            <a:t>Oversight of Business Plan</a:t>
          </a:r>
        </a:p>
      </dsp:txBody>
      <dsp:txXfrm rot="-10800000">
        <a:off x="0" y="1634407"/>
        <a:ext cx="8100000" cy="516877"/>
      </dsp:txXfrm>
    </dsp:sp>
    <dsp:sp modelId="{DBAEBCC4-45F0-42CB-8E61-8C82F7FACEB8}">
      <dsp:nvSpPr>
        <dsp:cNvPr id="0" name=""/>
        <dsp:cNvSpPr/>
      </dsp:nvSpPr>
      <dsp:spPr>
        <a:xfrm>
          <a:off x="0" y="2179328"/>
          <a:ext cx="2111022" cy="291014"/>
        </a:xfrm>
        <a:prstGeom prst="rect">
          <a:avLst/>
        </a:prstGeom>
        <a:solidFill>
          <a:schemeClr val="tx1">
            <a:lumMod val="20000"/>
            <a:lumOff val="8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8000" tIns="10160" rIns="56896" bIns="10160" numCol="1" spcCol="1270" anchor="ctr" anchorCtr="0">
          <a:noAutofit/>
        </a:bodyPr>
        <a:lstStyle/>
        <a:p>
          <a:pPr marL="0" lvl="0" indent="0" algn="ctr" defTabSz="355600">
            <a:lnSpc>
              <a:spcPct val="90000"/>
            </a:lnSpc>
            <a:spcBef>
              <a:spcPct val="0"/>
            </a:spcBef>
            <a:spcAft>
              <a:spcPct val="35000"/>
            </a:spcAft>
            <a:buNone/>
          </a:pPr>
          <a:r>
            <a:rPr lang="en-US" sz="800" kern="1200" dirty="0"/>
            <a:t>Position London Citizen Advice services effectively in the external environment</a:t>
          </a:r>
          <a:endParaRPr lang="en-GB" sz="800" kern="1200" dirty="0"/>
        </a:p>
      </dsp:txBody>
      <dsp:txXfrm>
        <a:off x="0" y="2179328"/>
        <a:ext cx="2111022" cy="291014"/>
      </dsp:txXfrm>
    </dsp:sp>
    <dsp:sp modelId="{6155478D-0588-432A-A86C-2AA596968872}">
      <dsp:nvSpPr>
        <dsp:cNvPr id="0" name=""/>
        <dsp:cNvSpPr/>
      </dsp:nvSpPr>
      <dsp:spPr>
        <a:xfrm>
          <a:off x="2125508" y="2179328"/>
          <a:ext cx="2111022" cy="316907"/>
        </a:xfrm>
        <a:prstGeom prst="rect">
          <a:avLst/>
        </a:prstGeom>
        <a:solidFill>
          <a:schemeClr val="tx1">
            <a:lumMod val="20000"/>
            <a:lumOff val="8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marL="0" lvl="0" indent="0" algn="ctr" defTabSz="355600">
            <a:lnSpc>
              <a:spcPct val="90000"/>
            </a:lnSpc>
            <a:spcBef>
              <a:spcPct val="0"/>
            </a:spcBef>
            <a:spcAft>
              <a:spcPct val="35000"/>
            </a:spcAft>
            <a:buNone/>
          </a:pPr>
          <a:r>
            <a:rPr lang="en-US" sz="800" kern="1200" dirty="0"/>
            <a:t>Ensure London Citizens Advice network is visible in key policy and services debates</a:t>
          </a:r>
          <a:endParaRPr lang="en-GB" sz="800" kern="1200" dirty="0"/>
        </a:p>
      </dsp:txBody>
      <dsp:txXfrm>
        <a:off x="2125508" y="2179328"/>
        <a:ext cx="2111022" cy="316907"/>
      </dsp:txXfrm>
    </dsp:sp>
    <dsp:sp modelId="{7090009E-E68D-464E-9106-56C3680CC466}">
      <dsp:nvSpPr>
        <dsp:cNvPr id="0" name=""/>
        <dsp:cNvSpPr/>
      </dsp:nvSpPr>
      <dsp:spPr>
        <a:xfrm>
          <a:off x="4185489" y="2179330"/>
          <a:ext cx="2111022" cy="343594"/>
        </a:xfrm>
        <a:prstGeom prst="rect">
          <a:avLst/>
        </a:prstGeom>
        <a:solidFill>
          <a:schemeClr val="tx1">
            <a:lumMod val="20000"/>
            <a:lumOff val="80000"/>
            <a:alpha val="90000"/>
          </a:schemeClr>
        </a:solidFill>
        <a:ln w="25400" cap="flat" cmpd="sng" algn="ctr">
          <a:solidFill>
            <a:schemeClr val="tx1">
              <a:lumMod val="20000"/>
              <a:lumOff val="8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marL="0" lvl="0" indent="0" algn="ctr" defTabSz="355600">
            <a:lnSpc>
              <a:spcPct val="90000"/>
            </a:lnSpc>
            <a:spcBef>
              <a:spcPct val="0"/>
            </a:spcBef>
            <a:spcAft>
              <a:spcPct val="35000"/>
            </a:spcAft>
            <a:buNone/>
          </a:pPr>
          <a:r>
            <a:rPr lang="en-US" sz="800" kern="1200" dirty="0"/>
            <a:t>Develop and implement a funding strategy to access a diverse range of pan-London or sub-London income streams</a:t>
          </a:r>
          <a:endParaRPr lang="en-GB" sz="800" kern="1200" dirty="0"/>
        </a:p>
      </dsp:txBody>
      <dsp:txXfrm>
        <a:off x="4185489" y="2179330"/>
        <a:ext cx="2111022" cy="343594"/>
      </dsp:txXfrm>
    </dsp:sp>
    <dsp:sp modelId="{328F8C99-F7A6-47AE-89D0-9824904F970F}">
      <dsp:nvSpPr>
        <dsp:cNvPr id="0" name=""/>
        <dsp:cNvSpPr/>
      </dsp:nvSpPr>
      <dsp:spPr>
        <a:xfrm>
          <a:off x="6281891" y="2179330"/>
          <a:ext cx="1760485" cy="343546"/>
        </a:xfrm>
        <a:prstGeom prst="rect">
          <a:avLst/>
        </a:prstGeom>
        <a:solidFill>
          <a:schemeClr val="tx1">
            <a:lumMod val="20000"/>
            <a:lumOff val="8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6896" tIns="10160" rIns="56896" bIns="10160" numCol="1" spcCol="1270" anchor="ctr" anchorCtr="0">
          <a:noAutofit/>
        </a:bodyPr>
        <a:lstStyle/>
        <a:p>
          <a:pPr marL="0" lvl="0" indent="0" algn="ctr" defTabSz="355600">
            <a:lnSpc>
              <a:spcPct val="90000"/>
            </a:lnSpc>
            <a:spcBef>
              <a:spcPct val="0"/>
            </a:spcBef>
            <a:spcAft>
              <a:spcPct val="35000"/>
            </a:spcAft>
            <a:buNone/>
          </a:pPr>
          <a:r>
            <a:rPr lang="en-US" sz="800" kern="1200" dirty="0"/>
            <a:t>Identify &amp; </a:t>
          </a:r>
          <a:r>
            <a:rPr lang="en-US" sz="800" kern="1200" dirty="0" err="1"/>
            <a:t>realise</a:t>
          </a:r>
          <a:r>
            <a:rPr lang="en-US" sz="800" kern="1200" dirty="0"/>
            <a:t> opportunities for development of Pan or sub-regional London new services and projects</a:t>
          </a:r>
          <a:endParaRPr lang="en-GB" sz="800" kern="1200" dirty="0"/>
        </a:p>
      </dsp:txBody>
      <dsp:txXfrm>
        <a:off x="6281891" y="2179330"/>
        <a:ext cx="1760485" cy="343546"/>
      </dsp:txXfrm>
    </dsp:sp>
    <dsp:sp modelId="{79A4CFFB-CE34-4B8A-87ED-341162E17852}">
      <dsp:nvSpPr>
        <dsp:cNvPr id="0" name=""/>
        <dsp:cNvSpPr/>
      </dsp:nvSpPr>
      <dsp:spPr>
        <a:xfrm rot="10800000">
          <a:off x="0" y="795"/>
          <a:ext cx="8100000" cy="1584018"/>
        </a:xfrm>
        <a:prstGeom prst="upArrowCallou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en-US" sz="1600" kern="1200" dirty="0"/>
            <a:t>Consultant’s report recommended new staff capacity and structure</a:t>
          </a:r>
          <a:endParaRPr lang="en-GB" sz="1600" kern="1200" dirty="0"/>
        </a:p>
        <a:p>
          <a:pPr marL="0" lvl="0" indent="0" algn="ctr" defTabSz="711200">
            <a:lnSpc>
              <a:spcPct val="90000"/>
            </a:lnSpc>
            <a:spcBef>
              <a:spcPct val="0"/>
            </a:spcBef>
            <a:spcAft>
              <a:spcPct val="35000"/>
            </a:spcAft>
            <a:buNone/>
          </a:pPr>
          <a:endParaRPr lang="en-GB" sz="1100" kern="1200" dirty="0"/>
        </a:p>
      </dsp:txBody>
      <dsp:txXfrm rot="-10800000">
        <a:off x="0" y="795"/>
        <a:ext cx="8100000" cy="555990"/>
      </dsp:txXfrm>
    </dsp:sp>
    <dsp:sp modelId="{FA09E651-77D1-4F75-8C65-59AF273BC192}">
      <dsp:nvSpPr>
        <dsp:cNvPr id="0" name=""/>
        <dsp:cNvSpPr/>
      </dsp:nvSpPr>
      <dsp:spPr>
        <a:xfrm>
          <a:off x="11714" y="513028"/>
          <a:ext cx="4006494" cy="618261"/>
        </a:xfrm>
        <a:prstGeom prst="rect">
          <a:avLst/>
        </a:prstGeom>
        <a:solidFill>
          <a:schemeClr val="tx1">
            <a:lumMod val="20000"/>
            <a:lumOff val="80000"/>
            <a:alpha val="90000"/>
          </a:schemeClr>
        </a:solidFill>
        <a:ln w="25400" cap="flat" cmpd="sng" algn="ctr">
          <a:solidFill>
            <a:schemeClr val="tx1">
              <a:lumMod val="20000"/>
              <a:lumOff val="8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100000"/>
            </a:lnSpc>
            <a:spcBef>
              <a:spcPct val="0"/>
            </a:spcBef>
            <a:spcAft>
              <a:spcPts val="0"/>
            </a:spcAft>
            <a:buNone/>
          </a:pPr>
          <a:r>
            <a:rPr lang="en-GB" sz="1600" b="0" kern="1200" dirty="0">
              <a:latin typeface="Open Sans" panose="020B0606030504020204" pitchFamily="34" charset="0"/>
              <a:ea typeface="Open Sans" panose="020B0606030504020204" pitchFamily="34" charset="0"/>
              <a:cs typeface="Open Sans" panose="020B0606030504020204" pitchFamily="34" charset="0"/>
            </a:rPr>
            <a:t>London Development Manager </a:t>
          </a:r>
        </a:p>
        <a:p>
          <a:pPr marL="0" lvl="0" indent="0" algn="ctr" defTabSz="711200">
            <a:lnSpc>
              <a:spcPct val="100000"/>
            </a:lnSpc>
            <a:spcBef>
              <a:spcPct val="0"/>
            </a:spcBef>
            <a:spcAft>
              <a:spcPts val="0"/>
            </a:spcAft>
            <a:buNone/>
          </a:pPr>
          <a:r>
            <a:rPr lang="en-GB" sz="1050" b="0" kern="1200" dirty="0">
              <a:latin typeface="Open Sans" panose="020B0606030504020204" pitchFamily="34" charset="0"/>
              <a:ea typeface="Open Sans" panose="020B0606030504020204" pitchFamily="34" charset="0"/>
              <a:cs typeface="Open Sans" panose="020B0606030504020204" pitchFamily="34" charset="0"/>
            </a:rPr>
            <a:t>(single point of contact for stakeholders)</a:t>
          </a:r>
        </a:p>
        <a:p>
          <a:pPr marL="0" lvl="0" indent="0" algn="ctr" defTabSz="711200">
            <a:lnSpc>
              <a:spcPct val="100000"/>
            </a:lnSpc>
            <a:spcBef>
              <a:spcPct val="0"/>
            </a:spcBef>
            <a:spcAft>
              <a:spcPts val="0"/>
            </a:spcAft>
            <a:buNone/>
          </a:pPr>
          <a:r>
            <a:rPr lang="en-GB" sz="1050" b="0" kern="1200" dirty="0">
              <a:latin typeface="Open Sans" panose="020B0606030504020204" pitchFamily="34" charset="0"/>
              <a:ea typeface="Open Sans" panose="020B0606030504020204" pitchFamily="34" charset="0"/>
              <a:cs typeface="Open Sans" panose="020B0606030504020204" pitchFamily="34" charset="0"/>
            </a:rPr>
            <a:t>Hosted with RCJ Advice team</a:t>
          </a:r>
        </a:p>
        <a:p>
          <a:pPr marL="0" lvl="0" indent="0" algn="ctr" defTabSz="711200">
            <a:lnSpc>
              <a:spcPct val="90000"/>
            </a:lnSpc>
            <a:spcBef>
              <a:spcPct val="0"/>
            </a:spcBef>
            <a:spcAft>
              <a:spcPct val="35000"/>
            </a:spcAft>
            <a:buNone/>
          </a:pPr>
          <a:endParaRPr lang="en-GB" sz="600" kern="1200" dirty="0"/>
        </a:p>
      </dsp:txBody>
      <dsp:txXfrm>
        <a:off x="11714" y="513028"/>
        <a:ext cx="4006494" cy="618261"/>
      </dsp:txXfrm>
    </dsp:sp>
    <dsp:sp modelId="{DB95F3A8-B68E-48B9-8765-D1054A929FA8}">
      <dsp:nvSpPr>
        <dsp:cNvPr id="0" name=""/>
        <dsp:cNvSpPr/>
      </dsp:nvSpPr>
      <dsp:spPr>
        <a:xfrm>
          <a:off x="4007511" y="508870"/>
          <a:ext cx="4091471" cy="569017"/>
        </a:xfrm>
        <a:prstGeom prst="rect">
          <a:avLst/>
        </a:prstGeom>
        <a:solidFill>
          <a:schemeClr val="tx1">
            <a:lumMod val="20000"/>
            <a:lumOff val="8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endParaRPr lang="en-GB" sz="1600" kern="1200" dirty="0"/>
        </a:p>
        <a:p>
          <a:pPr marL="0" lvl="0" indent="0" algn="ctr" defTabSz="711200">
            <a:lnSpc>
              <a:spcPct val="90000"/>
            </a:lnSpc>
            <a:spcBef>
              <a:spcPct val="0"/>
            </a:spcBef>
            <a:spcAft>
              <a:spcPts val="0"/>
            </a:spcAft>
            <a:buNone/>
          </a:pPr>
          <a:r>
            <a:rPr lang="en-GB" sz="1600" kern="1200" dirty="0">
              <a:latin typeface="Open Sans" panose="020B0606030504020204" pitchFamily="34" charset="0"/>
              <a:ea typeface="Open Sans" panose="020B0606030504020204" pitchFamily="34" charset="0"/>
              <a:cs typeface="Open Sans" panose="020B0606030504020204" pitchFamily="34" charset="0"/>
            </a:rPr>
            <a:t>Steering Group </a:t>
          </a:r>
        </a:p>
        <a:p>
          <a:pPr marL="0" lvl="0" indent="0" algn="ctr" defTabSz="711200">
            <a:lnSpc>
              <a:spcPct val="90000"/>
            </a:lnSpc>
            <a:spcBef>
              <a:spcPct val="0"/>
            </a:spcBef>
            <a:spcAft>
              <a:spcPts val="0"/>
            </a:spcAft>
            <a:buNone/>
          </a:pPr>
          <a:r>
            <a:rPr lang="en-GB" sz="1000" kern="1200" dirty="0">
              <a:latin typeface="Open Sans" panose="020B0606030504020204" pitchFamily="34" charset="0"/>
              <a:ea typeface="Open Sans" panose="020B0606030504020204" pitchFamily="34" charset="0"/>
              <a:cs typeface="Open Sans" panose="020B0606030504020204" pitchFamily="34" charset="0"/>
            </a:rPr>
            <a:t>(Reports to CEO Forum)</a:t>
          </a:r>
        </a:p>
        <a:p>
          <a:pPr marL="0" lvl="0" indent="0" algn="ctr" defTabSz="711200">
            <a:lnSpc>
              <a:spcPct val="90000"/>
            </a:lnSpc>
            <a:spcBef>
              <a:spcPct val="0"/>
            </a:spcBef>
            <a:spcAft>
              <a:spcPts val="0"/>
            </a:spcAft>
            <a:buNone/>
          </a:pPr>
          <a:r>
            <a:rPr lang="en-GB" sz="1000" kern="1200" dirty="0">
              <a:latin typeface="Open Sans" panose="020B0606030504020204" pitchFamily="34" charset="0"/>
              <a:ea typeface="Open Sans" panose="020B0606030504020204" pitchFamily="34" charset="0"/>
              <a:cs typeface="Open Sans" panose="020B0606030504020204" pitchFamily="34" charset="0"/>
            </a:rPr>
            <a:t>Representative of full spectrum of LCAs</a:t>
          </a:r>
        </a:p>
        <a:p>
          <a:pPr marL="0" lvl="0" indent="0" algn="ctr" defTabSz="711200">
            <a:lnSpc>
              <a:spcPct val="90000"/>
            </a:lnSpc>
            <a:spcBef>
              <a:spcPct val="0"/>
            </a:spcBef>
            <a:spcAft>
              <a:spcPct val="35000"/>
            </a:spcAft>
            <a:buNone/>
          </a:pPr>
          <a:endParaRPr lang="en-GB" sz="1600" kern="1200" dirty="0"/>
        </a:p>
      </dsp:txBody>
      <dsp:txXfrm>
        <a:off x="4007511" y="508870"/>
        <a:ext cx="4091471" cy="569017"/>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799" cy="4572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2" y="0"/>
            <a:ext cx="2971799" cy="457200"/>
          </a:xfrm>
          <a:prstGeom prst="rect">
            <a:avLst/>
          </a:prstGeom>
          <a:noFill/>
          <a:ln>
            <a:noFill/>
          </a:ln>
        </p:spPr>
        <p:txBody>
          <a:bodyPr spcFirstLastPara="1" wrap="square" lIns="91425" tIns="91425" rIns="91425" bIns="91425" anchor="t" anchorCtr="0"/>
          <a:lstStyle>
            <a:lvl1pPr marL="0" marR="0" lvl="0" indent="0" algn="r" rtl="0">
              <a:lnSpc>
                <a:spcPct val="100000"/>
              </a:lnSpc>
              <a:spcBef>
                <a:spcPts val="0"/>
              </a:spcBef>
              <a:spcAft>
                <a:spcPts val="0"/>
              </a:spcAft>
              <a:buClr>
                <a:srgbClr val="000000"/>
              </a:buClr>
              <a:buSzPts val="1400"/>
              <a:buFont typeface="Calibri"/>
              <a:buNone/>
              <a:defRPr sz="1200" b="0" i="0" u="none" strike="noStrike" cap="none">
                <a:solidFill>
                  <a:srgbClr val="000000"/>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
            <a:headEnd type="none" w="sm" len="sm"/>
            <a:tailEnd type="none" w="sm" len="sm"/>
          </a:ln>
        </p:spPr>
      </p:sp>
      <p:sp>
        <p:nvSpPr>
          <p:cNvPr id="6" name="Google Shape;6;n"/>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Font typeface="Arial"/>
              <a:buNone/>
              <a:defRPr sz="1800" b="0" i="0" u="none" strike="noStrike" cap="none"/>
            </a:lvl1pPr>
            <a:lvl2pPr marL="914400" marR="0" lvl="1" indent="-228600" algn="l" rtl="0">
              <a:spcBef>
                <a:spcPts val="0"/>
              </a:spcBef>
              <a:spcAft>
                <a:spcPts val="0"/>
              </a:spcAft>
              <a:buSzPts val="1400"/>
              <a:buFont typeface="Arial"/>
              <a:buNone/>
              <a:defRPr sz="1800" b="0" i="0" u="none" strike="noStrike" cap="none"/>
            </a:lvl2pPr>
            <a:lvl3pPr marL="1371600" marR="0" lvl="2" indent="-228600" algn="l" rtl="0">
              <a:spcBef>
                <a:spcPts val="0"/>
              </a:spcBef>
              <a:spcAft>
                <a:spcPts val="0"/>
              </a:spcAft>
              <a:buSzPts val="1400"/>
              <a:buFont typeface="Arial"/>
              <a:buNone/>
              <a:defRPr sz="1800" b="0" i="0" u="none" strike="noStrike" cap="none"/>
            </a:lvl3pPr>
            <a:lvl4pPr marL="1828800" marR="0" lvl="3" indent="-228600" algn="l" rtl="0">
              <a:spcBef>
                <a:spcPts val="0"/>
              </a:spcBef>
              <a:spcAft>
                <a:spcPts val="0"/>
              </a:spcAft>
              <a:buSzPts val="1400"/>
              <a:buFont typeface="Arial"/>
              <a:buNone/>
              <a:defRPr sz="1800" b="0" i="0" u="none" strike="noStrike" cap="none"/>
            </a:lvl4pPr>
            <a:lvl5pPr marL="2286000" marR="0" lvl="4" indent="-228600" algn="l" rtl="0">
              <a:spcBef>
                <a:spcPts val="0"/>
              </a:spcBef>
              <a:spcAft>
                <a:spcPts val="0"/>
              </a:spcAft>
              <a:buSzPts val="1400"/>
              <a:buFont typeface="Arial"/>
              <a:buNone/>
              <a:defRPr sz="1800" b="0" i="0" u="none" strike="noStrike" cap="none"/>
            </a:lvl5pPr>
            <a:lvl6pPr marL="2743200" marR="0" lvl="5" indent="-228600" algn="l" rtl="0">
              <a:spcBef>
                <a:spcPts val="0"/>
              </a:spcBef>
              <a:spcAft>
                <a:spcPts val="0"/>
              </a:spcAft>
              <a:buSzPts val="1400"/>
              <a:buFont typeface="Arial"/>
              <a:buNone/>
              <a:defRPr sz="1800" b="0" i="0" u="none" strike="noStrike" cap="none"/>
            </a:lvl6pPr>
            <a:lvl7pPr marL="3200400" marR="0" lvl="6" indent="-228600" algn="l" rtl="0">
              <a:spcBef>
                <a:spcPts val="0"/>
              </a:spcBef>
              <a:spcAft>
                <a:spcPts val="0"/>
              </a:spcAft>
              <a:buSzPts val="1400"/>
              <a:buFont typeface="Arial"/>
              <a:buNone/>
              <a:defRPr sz="1800" b="0" i="0" u="none" strike="noStrike" cap="none"/>
            </a:lvl7pPr>
            <a:lvl8pPr marL="3657600" marR="0" lvl="7" indent="-228600" algn="l" rtl="0">
              <a:spcBef>
                <a:spcPts val="0"/>
              </a:spcBef>
              <a:spcAft>
                <a:spcPts val="0"/>
              </a:spcAft>
              <a:buSzPts val="1400"/>
              <a:buFont typeface="Arial"/>
              <a:buNone/>
              <a:defRPr sz="1800" b="0" i="0" u="none" strike="noStrike" cap="none"/>
            </a:lvl8pPr>
            <a:lvl9pPr marL="4114800" marR="0" lvl="8" indent="-228600" algn="l" rtl="0">
              <a:spcBef>
                <a:spcPts val="0"/>
              </a:spcBef>
              <a:spcAft>
                <a:spcPts val="0"/>
              </a:spcAft>
              <a:buSzPts val="1400"/>
              <a:buFont typeface="Arial"/>
              <a:buNone/>
              <a:defRPr sz="1800" b="0" i="0" u="none" strike="noStrike" cap="none"/>
            </a:lvl9pPr>
          </a:lstStyle>
          <a:p>
            <a:endParaRPr/>
          </a:p>
        </p:txBody>
      </p:sp>
      <p:sp>
        <p:nvSpPr>
          <p:cNvPr id="7" name="Google Shape;7;n"/>
          <p:cNvSpPr txBox="1">
            <a:spLocks noGrp="1"/>
          </p:cNvSpPr>
          <p:nvPr>
            <p:ph type="ftr" idx="11"/>
          </p:nvPr>
        </p:nvSpPr>
        <p:spPr>
          <a:xfrm>
            <a:off x="0" y="8685211"/>
            <a:ext cx="2971799" cy="457200"/>
          </a:xfrm>
          <a:prstGeom prst="rect">
            <a:avLst/>
          </a:prstGeom>
          <a:noFill/>
          <a:ln>
            <a:noFill/>
          </a:ln>
        </p:spPr>
        <p:txBody>
          <a:bodyPr spcFirstLastPara="1" wrap="square" lIns="91425" tIns="91425" rIns="91425" bIns="91425" anchor="b" anchorCtr="0"/>
          <a:lstStyle>
            <a:lvl1pPr marL="0" marR="0" lvl="0"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2" y="8685211"/>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Calibri"/>
              <a:buNone/>
            </a:pPr>
            <a:fld id="{00000000-1234-1234-1234-123412341234}" type="slidenum">
              <a:rPr lang="en-US" sz="1200" b="0" i="0" u="none" strike="noStrike" cap="none">
                <a:solidFill>
                  <a:srgbClr val="000000"/>
                </a:solidFill>
                <a:latin typeface="Calibri"/>
                <a:ea typeface="Calibri"/>
                <a:cs typeface="Calibri"/>
                <a:sym typeface="Calibri"/>
              </a:rPr>
              <a:t>‹#›</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 name="Google Shape;104;p1: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Font typeface="Arial"/>
              <a:buNone/>
            </a:pPr>
            <a:endParaRPr sz="1800" b="0" i="0" u="none" strike="noStrike" cap="none"/>
          </a:p>
        </p:txBody>
      </p:sp>
      <p:sp>
        <p:nvSpPr>
          <p:cNvPr id="104" name="Google Shape;10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
            <a:headEnd type="none" w="sm" len="sm"/>
            <a:tailEnd type="none" w="sm" len="sm"/>
          </a:ln>
        </p:spPr>
      </p:sp>
    </p:spTree>
    <p:extLst>
      <p:ext uri="{BB962C8B-B14F-4D97-AF65-F5344CB8AC3E}">
        <p14:creationId xmlns:p14="http://schemas.microsoft.com/office/powerpoint/2010/main" val="42935054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Font typeface="Arial"/>
              <a:buNone/>
            </a:pPr>
            <a:endParaRPr sz="1800" b="0" i="0" u="none" strike="noStrike" cap="none" dirty="0"/>
          </a:p>
        </p:txBody>
      </p:sp>
      <p:sp>
        <p:nvSpPr>
          <p:cNvPr id="104" name="Google Shape;10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
            <a:headEnd type="none" w="sm" len="sm"/>
            <a:tailEnd type="none" w="sm" len="sm"/>
          </a:ln>
        </p:spPr>
      </p:sp>
    </p:spTree>
    <p:extLst>
      <p:ext uri="{BB962C8B-B14F-4D97-AF65-F5344CB8AC3E}">
        <p14:creationId xmlns:p14="http://schemas.microsoft.com/office/powerpoint/2010/main" val="10468966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Font typeface="Arial"/>
              <a:buNone/>
            </a:pPr>
            <a:endParaRPr sz="1800" b="0" i="0" u="none" strike="noStrike" cap="none"/>
          </a:p>
        </p:txBody>
      </p:sp>
      <p:sp>
        <p:nvSpPr>
          <p:cNvPr id="104" name="Google Shape;10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
            <a:headEnd type="none" w="sm" len="sm"/>
            <a:tailEnd type="none" w="sm" len="sm"/>
          </a:ln>
        </p:spPr>
      </p:sp>
    </p:spTree>
    <p:extLst>
      <p:ext uri="{BB962C8B-B14F-4D97-AF65-F5344CB8AC3E}">
        <p14:creationId xmlns:p14="http://schemas.microsoft.com/office/powerpoint/2010/main" val="16381579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Font typeface="Arial"/>
              <a:buNone/>
            </a:pPr>
            <a:endParaRPr sz="1800" b="0" i="0" u="none" strike="noStrike" cap="none"/>
          </a:p>
        </p:txBody>
      </p:sp>
      <p:sp>
        <p:nvSpPr>
          <p:cNvPr id="104" name="Google Shape;10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
            <a:headEnd type="none" w="sm" len="sm"/>
            <a:tailEnd type="none" w="sm" len="sm"/>
          </a:ln>
        </p:spPr>
      </p:sp>
    </p:spTree>
    <p:extLst>
      <p:ext uri="{BB962C8B-B14F-4D97-AF65-F5344CB8AC3E}">
        <p14:creationId xmlns:p14="http://schemas.microsoft.com/office/powerpoint/2010/main" val="37647474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Font typeface="Arial"/>
              <a:buNone/>
            </a:pPr>
            <a:endParaRPr sz="1800" b="0" i="0" u="none" strike="noStrike" cap="none"/>
          </a:p>
        </p:txBody>
      </p:sp>
      <p:sp>
        <p:nvSpPr>
          <p:cNvPr id="104" name="Google Shape;10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
            <a:headEnd type="none" w="sm" len="sm"/>
            <a:tailEnd type="none" w="sm" len="sm"/>
          </a:ln>
        </p:spPr>
      </p:sp>
    </p:spTree>
    <p:extLst>
      <p:ext uri="{BB962C8B-B14F-4D97-AF65-F5344CB8AC3E}">
        <p14:creationId xmlns:p14="http://schemas.microsoft.com/office/powerpoint/2010/main" val="4467361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Font typeface="Arial"/>
              <a:buNone/>
            </a:pPr>
            <a:endParaRPr sz="1800" b="0" i="0" u="none" strike="noStrike" cap="none"/>
          </a:p>
        </p:txBody>
      </p:sp>
      <p:sp>
        <p:nvSpPr>
          <p:cNvPr id="104" name="Google Shape;10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
            <a:headEnd type="none" w="sm" len="sm"/>
            <a:tailEnd type="none" w="sm" len="sm"/>
          </a:ln>
        </p:spPr>
      </p:sp>
    </p:spTree>
    <p:extLst>
      <p:ext uri="{BB962C8B-B14F-4D97-AF65-F5344CB8AC3E}">
        <p14:creationId xmlns:p14="http://schemas.microsoft.com/office/powerpoint/2010/main" val="31506514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Font typeface="Arial"/>
              <a:buNone/>
            </a:pPr>
            <a:endParaRPr sz="1800" b="0" i="0" u="none" strike="noStrike" cap="none"/>
          </a:p>
        </p:txBody>
      </p:sp>
      <p:sp>
        <p:nvSpPr>
          <p:cNvPr id="104" name="Google Shape;10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
            <a:headEnd type="none" w="sm" len="sm"/>
            <a:tailEnd type="none" w="sm" len="sm"/>
          </a:ln>
        </p:spPr>
      </p:sp>
    </p:spTree>
    <p:extLst>
      <p:ext uri="{BB962C8B-B14F-4D97-AF65-F5344CB8AC3E}">
        <p14:creationId xmlns:p14="http://schemas.microsoft.com/office/powerpoint/2010/main" val="2256775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a4bf32cd8a_2_31:notes"/>
          <p:cNvSpPr>
            <a:spLocks noGrp="1" noRot="1" noChangeAspect="1"/>
          </p:cNvSpPr>
          <p:nvPr>
            <p:ph type="sldImg" idx="2"/>
          </p:nvPr>
        </p:nvSpPr>
        <p:spPr>
          <a:xfrm>
            <a:off x="1244600" y="354013"/>
            <a:ext cx="3876675" cy="21812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a4bf32cd8a_2_31:notes"/>
          <p:cNvSpPr txBox="1">
            <a:spLocks noGrp="1"/>
          </p:cNvSpPr>
          <p:nvPr>
            <p:ph type="body" idx="1"/>
          </p:nvPr>
        </p:nvSpPr>
        <p:spPr>
          <a:xfrm>
            <a:off x="269750" y="2694374"/>
            <a:ext cx="5848158" cy="648776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400" baseline="0" dirty="0"/>
              <a:t>Will finish by giving you a more quantitative picture of the experiences of our clients. </a:t>
            </a:r>
          </a:p>
          <a:p>
            <a:pPr marL="0" lvl="0" indent="0" algn="l" rtl="0">
              <a:spcBef>
                <a:spcPts val="0"/>
              </a:spcBef>
              <a:spcAft>
                <a:spcPts val="0"/>
              </a:spcAft>
              <a:buNone/>
            </a:pPr>
            <a:endParaRPr lang="en-US" sz="1400" baseline="0" dirty="0"/>
          </a:p>
          <a:p>
            <a:pPr marL="0" lvl="0" indent="0" algn="l" rtl="0">
              <a:spcBef>
                <a:spcPts val="0"/>
              </a:spcBef>
              <a:spcAft>
                <a:spcPts val="0"/>
              </a:spcAft>
              <a:buNone/>
            </a:pPr>
            <a:r>
              <a:rPr lang="en-US" sz="1400" baseline="0" dirty="0"/>
              <a:t>Since the beginning of the pandemic we’ve been tracking the hardship experienced by the people who seek advice from us. We use foodbank referral, charity application, discretionary social fund applications and fuel-related debts as proxies.  The graph shows the concerning increase in clients presenting to us in severe hardship.</a:t>
            </a:r>
          </a:p>
          <a:p>
            <a:pPr marL="0" lvl="0" indent="0" algn="l" rtl="0">
              <a:spcBef>
                <a:spcPts val="0"/>
              </a:spcBef>
              <a:spcAft>
                <a:spcPts val="0"/>
              </a:spcAft>
              <a:buNone/>
            </a:pPr>
            <a:endParaRPr lang="en-US" sz="1400" baseline="0" dirty="0"/>
          </a:p>
          <a:p>
            <a:pPr marL="0" lvl="0" indent="0" algn="l" rtl="0">
              <a:spcBef>
                <a:spcPts val="0"/>
              </a:spcBef>
              <a:spcAft>
                <a:spcPts val="0"/>
              </a:spcAft>
              <a:buNone/>
            </a:pPr>
            <a:endParaRPr lang="en-US" sz="1400" baseline="0" dirty="0"/>
          </a:p>
        </p:txBody>
      </p:sp>
    </p:spTree>
    <p:extLst>
      <p:ext uri="{BB962C8B-B14F-4D97-AF65-F5344CB8AC3E}">
        <p14:creationId xmlns:p14="http://schemas.microsoft.com/office/powerpoint/2010/main" val="3829995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a4bf32cd8a_2_31:notes"/>
          <p:cNvSpPr>
            <a:spLocks noGrp="1" noRot="1" noChangeAspect="1"/>
          </p:cNvSpPr>
          <p:nvPr>
            <p:ph type="sldImg" idx="2"/>
          </p:nvPr>
        </p:nvSpPr>
        <p:spPr>
          <a:xfrm>
            <a:off x="1100138" y="295275"/>
            <a:ext cx="3484562" cy="19605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a4bf32cd8a_2_31:notes"/>
          <p:cNvSpPr txBox="1">
            <a:spLocks noGrp="1"/>
          </p:cNvSpPr>
          <p:nvPr>
            <p:ph type="body" idx="1"/>
          </p:nvPr>
        </p:nvSpPr>
        <p:spPr>
          <a:xfrm>
            <a:off x="205010" y="2449162"/>
            <a:ext cx="6225807" cy="7217492"/>
          </a:xfrm>
          <a:prstGeom prst="rect">
            <a:avLst/>
          </a:prstGeom>
        </p:spPr>
        <p:txBody>
          <a:bodyPr spcFirstLastPara="1" wrap="square" lIns="91425" tIns="91425" rIns="91425" bIns="91425" anchor="t" anchorCtr="0">
            <a:noAutofit/>
          </a:bodyPr>
          <a:lstStyle/>
          <a:p>
            <a:pPr marL="0" indent="0">
              <a:buFont typeface="Arial,Sans-Serif"/>
              <a:buNone/>
            </a:pPr>
            <a:endParaRPr lang="en-US" sz="1400" dirty="0"/>
          </a:p>
          <a:p>
            <a:pPr marL="285750" indent="-285750">
              <a:buFont typeface="Arial,Sans-Serif"/>
              <a:buChar char="•"/>
            </a:pPr>
            <a:r>
              <a:rPr lang="en-US" sz="1400" dirty="0"/>
              <a:t>Approach</a:t>
            </a:r>
            <a:r>
              <a:rPr lang="en-US" sz="1400" baseline="0" dirty="0"/>
              <a:t> to partnership work prompted by the organisational realisation that we can’t meet the demand for our services.</a:t>
            </a:r>
          </a:p>
          <a:p>
            <a:pPr marL="285750" indent="-285750">
              <a:buFont typeface="Arial,Sans-Serif"/>
              <a:buChar char="•"/>
            </a:pPr>
            <a:r>
              <a:rPr lang="en-US" sz="1400" baseline="0" dirty="0"/>
              <a:t>Underpinned by our commitment to ensure that although our services are for everyone – </a:t>
            </a:r>
            <a:r>
              <a:rPr lang="en-US" sz="1400" b="1" baseline="0" dirty="0"/>
              <a:t>we want to be here the most for people who need us the most.</a:t>
            </a:r>
          </a:p>
          <a:p>
            <a:pPr marL="285750" indent="-285750">
              <a:buFont typeface="Arial,Sans-Serif"/>
              <a:buChar char="•"/>
            </a:pPr>
            <a:endParaRPr lang="en-US" sz="1400" baseline="0" dirty="0"/>
          </a:p>
          <a:p>
            <a:pPr marL="285750" indent="-285750">
              <a:buFont typeface="Arial,Sans-Serif"/>
              <a:buChar char="•"/>
            </a:pPr>
            <a:r>
              <a:rPr lang="en-US" sz="1400" baseline="0" dirty="0"/>
              <a:t>This realisation led to us putting equal emphasis on preventative work, and on collaboration; began speaking to community and faith groups in our borough.</a:t>
            </a:r>
          </a:p>
          <a:p>
            <a:pPr marL="0" indent="0">
              <a:buFont typeface="Arial,Sans-Serif"/>
              <a:buNone/>
            </a:pPr>
            <a:endParaRPr lang="en-US" sz="1400" baseline="0" dirty="0"/>
          </a:p>
          <a:p>
            <a:pPr marL="285750" indent="-285750">
              <a:buFont typeface="Arial,Sans-Serif"/>
              <a:buChar char="•"/>
            </a:pPr>
            <a:r>
              <a:rPr lang="en-US" sz="1400" baseline="0" dirty="0"/>
              <a:t>Through these conversations we learnt the uncomfortable truth that we were viewed with suspicion by many in  our community. </a:t>
            </a:r>
            <a:r>
              <a:rPr lang="en-US" sz="1400" u="sng" baseline="0" dirty="0"/>
              <a:t>And that </a:t>
            </a:r>
            <a:r>
              <a:rPr lang="en-US" sz="1400" baseline="0" dirty="0"/>
              <a:t>people in need of advice often didn’t come to advice centres. Instead, they sought</a:t>
            </a:r>
            <a:r>
              <a:rPr lang="en-US" sz="1400" dirty="0"/>
              <a:t> help from</a:t>
            </a:r>
            <a:r>
              <a:rPr lang="en-US" sz="1400" baseline="0" dirty="0"/>
              <a:t> trusted people from within their communities. This might be their neighbor, their </a:t>
            </a:r>
            <a:r>
              <a:rPr lang="en-US" sz="1400" dirty="0"/>
              <a:t>vicar</a:t>
            </a:r>
            <a:r>
              <a:rPr lang="en-US" sz="1400" baseline="0" dirty="0"/>
              <a:t>, their Imam, or their boxing coach. </a:t>
            </a:r>
          </a:p>
          <a:p>
            <a:pPr marL="0" indent="0">
              <a:buFont typeface="Arial,Sans-Serif"/>
              <a:buNone/>
            </a:pPr>
            <a:endParaRPr lang="en-US" sz="1400" baseline="0" dirty="0"/>
          </a:p>
          <a:p>
            <a:pPr marL="285750" indent="-285750">
              <a:buFont typeface="Arial,Sans-Serif"/>
              <a:buChar char="•"/>
            </a:pPr>
            <a:r>
              <a:rPr lang="en-US" sz="1400" baseline="0" dirty="0"/>
              <a:t>Equipped with the understanding that we couldn’t do this alone, we talked to community and faith groups across our borough about </a:t>
            </a:r>
            <a:r>
              <a:rPr lang="en-US" sz="1400" b="1" baseline="0" dirty="0"/>
              <a:t>how</a:t>
            </a:r>
            <a:r>
              <a:rPr lang="en-US" sz="1400" baseline="0" dirty="0"/>
              <a:t> we could together address local Hardship and Crisis. </a:t>
            </a:r>
          </a:p>
          <a:p>
            <a:pPr marL="285750" indent="-285750">
              <a:buFont typeface="Arial,Sans-Serif"/>
              <a:buChar char="•"/>
            </a:pPr>
            <a:r>
              <a:rPr lang="en-US" sz="1400" baseline="0" dirty="0"/>
              <a:t>We co-produced a model rooted in local-relationships and network development. </a:t>
            </a:r>
          </a:p>
          <a:p>
            <a:pPr marL="0" indent="0">
              <a:buFont typeface="Arial,Sans-Serif"/>
              <a:buNone/>
            </a:pPr>
            <a:endParaRPr lang="en-US" sz="1400" baseline="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a4bf32cd8a_2_31:notes"/>
          <p:cNvSpPr>
            <a:spLocks noGrp="1" noRot="1" noChangeAspect="1"/>
          </p:cNvSpPr>
          <p:nvPr>
            <p:ph type="sldImg" idx="2"/>
          </p:nvPr>
        </p:nvSpPr>
        <p:spPr>
          <a:xfrm>
            <a:off x="2001838" y="520700"/>
            <a:ext cx="3568700" cy="20081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a4bf32cd8a_2_31:notes"/>
          <p:cNvSpPr txBox="1">
            <a:spLocks noGrp="1"/>
          </p:cNvSpPr>
          <p:nvPr>
            <p:ph type="body" idx="1"/>
          </p:nvPr>
        </p:nvSpPr>
        <p:spPr>
          <a:xfrm>
            <a:off x="194220" y="2623470"/>
            <a:ext cx="5923688" cy="7208629"/>
          </a:xfrm>
          <a:prstGeom prst="rect">
            <a:avLst/>
          </a:prstGeom>
        </p:spPr>
        <p:txBody>
          <a:bodyPr spcFirstLastPara="1" wrap="square" lIns="91425" tIns="91425" rIns="91425" bIns="91425" anchor="t" anchorCtr="0">
            <a:noAutofit/>
          </a:bodyPr>
          <a:lstStyle/>
          <a:p>
            <a:pPr marL="0" lvl="0" indent="0">
              <a:buNone/>
              <a:defRPr/>
            </a:pPr>
            <a:r>
              <a:rPr lang="en-GB" sz="1400" dirty="0"/>
              <a:t>This map shows some [by no means all] of the groups, or partners, in our network. </a:t>
            </a:r>
          </a:p>
          <a:p>
            <a:pPr marL="0" lvl="0" indent="0">
              <a:buNone/>
            </a:pPr>
            <a:r>
              <a:rPr lang="en-GB" sz="1400" dirty="0"/>
              <a:t>I’m not sure if you can see the listed partners – but it includes voluntary sector groups, faith and community groups as well as our statutory sector colleagues. The network is growing all the time</a:t>
            </a:r>
          </a:p>
          <a:p>
            <a:pPr marL="0" lvl="0" indent="0">
              <a:buNone/>
            </a:pPr>
            <a:endParaRPr lang="en-GB" sz="1400" dirty="0"/>
          </a:p>
          <a:p>
            <a:pPr marL="0" lvl="0" indent="0" algn="l" rtl="0">
              <a:spcBef>
                <a:spcPts val="0"/>
              </a:spcBef>
              <a:spcAft>
                <a:spcPts val="0"/>
              </a:spcAft>
              <a:buNone/>
            </a:pPr>
            <a:r>
              <a:rPr lang="en-US" sz="1400" b="1" dirty="0"/>
              <a:t>As I said, we started</a:t>
            </a:r>
            <a:r>
              <a:rPr lang="en-US" sz="1400" dirty="0"/>
              <a:t> with the relationships, </a:t>
            </a:r>
            <a:r>
              <a:rPr lang="en-US" sz="1400" b="1" baseline="0" dirty="0"/>
              <a:t>together we</a:t>
            </a:r>
            <a:r>
              <a:rPr lang="en-US" sz="1400" baseline="0" dirty="0"/>
              <a:t> generated ideas and an approach, </a:t>
            </a:r>
            <a:r>
              <a:rPr lang="en-US" sz="1400" b="1" baseline="0" dirty="0"/>
              <a:t>and then </a:t>
            </a:r>
            <a:r>
              <a:rPr lang="en-US" sz="1400" b="0" baseline="0" dirty="0"/>
              <a:t>got</a:t>
            </a:r>
            <a:r>
              <a:rPr lang="en-US" sz="1400" b="1" baseline="0" dirty="0"/>
              <a:t> </a:t>
            </a:r>
            <a:r>
              <a:rPr lang="en-US" sz="1400" baseline="0" dirty="0"/>
              <a:t>funding.</a:t>
            </a:r>
          </a:p>
          <a:p>
            <a:pPr marL="0" lvl="0" indent="0" algn="l" rtl="0">
              <a:spcBef>
                <a:spcPts val="0"/>
              </a:spcBef>
              <a:spcAft>
                <a:spcPts val="0"/>
              </a:spcAft>
              <a:buNone/>
            </a:pPr>
            <a:endParaRPr lang="en-US" sz="1400" baseline="0" dirty="0"/>
          </a:p>
          <a:p>
            <a:pPr marL="0" lvl="0" indent="0" algn="l" rtl="0">
              <a:spcBef>
                <a:spcPts val="0"/>
              </a:spcBef>
              <a:spcAft>
                <a:spcPts val="0"/>
              </a:spcAft>
              <a:buNone/>
            </a:pPr>
            <a:endParaRPr lang="en-US" sz="1400" baseline="0" dirty="0"/>
          </a:p>
          <a:p>
            <a:pPr marL="0" indent="0">
              <a:buNone/>
            </a:pPr>
            <a:r>
              <a:rPr lang="en-US" sz="1400" dirty="0"/>
              <a:t>Initially [in 2016] this funding was from the Big Lottery for a model with network [or, partnership] development at its core.</a:t>
            </a:r>
          </a:p>
          <a:p>
            <a:pPr marL="0" indent="0">
              <a:buNone/>
            </a:pPr>
            <a:endParaRPr lang="en-US" sz="1400" dirty="0"/>
          </a:p>
          <a:p>
            <a:pPr marL="0" indent="0">
              <a:buNone/>
            </a:pPr>
            <a:r>
              <a:rPr lang="en-US" sz="1400" dirty="0"/>
              <a:t>In this model we:</a:t>
            </a:r>
          </a:p>
          <a:p>
            <a:pPr marL="171450" indent="-171450">
              <a:buFontTx/>
              <a:buChar char="-"/>
            </a:pPr>
            <a:r>
              <a:rPr lang="en-US" sz="1400" dirty="0"/>
              <a:t>share our advice knowledge – enabling partners to spot advice issues, provide early information and signposting, </a:t>
            </a:r>
          </a:p>
          <a:p>
            <a:pPr marL="171450" indent="-171450">
              <a:buFontTx/>
              <a:buChar char="-"/>
            </a:pPr>
            <a:r>
              <a:rPr lang="en-US" sz="1400" dirty="0"/>
              <a:t>Provide a trusted referral route into our services, and</a:t>
            </a:r>
          </a:p>
          <a:p>
            <a:pPr marL="171450" indent="-171450">
              <a:buFontTx/>
              <a:buChar char="-"/>
            </a:pPr>
            <a:r>
              <a:rPr lang="en-US" sz="1400" dirty="0"/>
              <a:t>We connect the groups that come into contact with people experiencing hardship. with ourselves and each other.</a:t>
            </a:r>
          </a:p>
          <a:p>
            <a:pPr marL="0" lvl="0" indent="0" algn="l" rtl="0">
              <a:spcBef>
                <a:spcPts val="0"/>
              </a:spcBef>
              <a:spcAft>
                <a:spcPts val="0"/>
              </a:spcAft>
              <a:buNone/>
            </a:pPr>
            <a:endParaRPr lang="en-US" sz="1400" dirty="0"/>
          </a:p>
          <a:p>
            <a:pPr marL="0" lvl="0" indent="0" algn="l" rtl="0">
              <a:spcBef>
                <a:spcPts val="0"/>
              </a:spcBef>
              <a:spcAft>
                <a:spcPts val="0"/>
              </a:spcAft>
              <a:buNone/>
            </a:pPr>
            <a:r>
              <a:rPr lang="en-US" sz="1400" baseline="0" dirty="0"/>
              <a:t>Subsequently, we have built this approach into all our funding and delivery proposals – with good success.</a:t>
            </a:r>
          </a:p>
          <a:p>
            <a:pPr marL="0" lvl="0" indent="0" algn="l" rtl="0">
              <a:spcBef>
                <a:spcPts val="0"/>
              </a:spcBef>
              <a:spcAft>
                <a:spcPts val="0"/>
              </a:spcAft>
              <a:buNone/>
            </a:pPr>
            <a:endParaRPr lang="en-US" sz="1400" baseline="0" dirty="0"/>
          </a:p>
          <a:p>
            <a:pPr marL="0" lvl="0" indent="0" algn="l" rtl="0">
              <a:spcBef>
                <a:spcPts val="0"/>
              </a:spcBef>
              <a:spcAft>
                <a:spcPts val="0"/>
              </a:spcAft>
              <a:buNone/>
            </a:pPr>
            <a:r>
              <a:rPr lang="en-US" sz="1400" baseline="0" dirty="0"/>
              <a:t>Our statutory sector colleagues – from the local authority and the CCG – value the connectedness that we have, as well as the approach. As the work has progressed so they have become part of our network - and indeed they now fund us on the basis of our approach. </a:t>
            </a:r>
            <a:endParaRPr lang="en-US" sz="1400" dirty="0"/>
          </a:p>
          <a:p>
            <a:pPr marL="0" lvl="0" indent="0" algn="l" rtl="0">
              <a:spcBef>
                <a:spcPts val="0"/>
              </a:spcBef>
              <a:spcAft>
                <a:spcPts val="0"/>
              </a:spcAft>
              <a:buNone/>
            </a:pPr>
            <a:endParaRPr lang="en-US" sz="1400" dirty="0"/>
          </a:p>
          <a:p>
            <a:pPr marL="0" lvl="0" indent="0" algn="l" rtl="0">
              <a:spcBef>
                <a:spcPts val="0"/>
              </a:spcBef>
              <a:spcAft>
                <a:spcPts val="0"/>
              </a:spcAft>
              <a:buNone/>
            </a:pPr>
            <a:endParaRPr lang="en-US" sz="1400" dirty="0"/>
          </a:p>
        </p:txBody>
      </p:sp>
    </p:spTree>
    <p:extLst>
      <p:ext uri="{BB962C8B-B14F-4D97-AF65-F5344CB8AC3E}">
        <p14:creationId xmlns:p14="http://schemas.microsoft.com/office/powerpoint/2010/main" val="326526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Font typeface="Arial"/>
              <a:buNone/>
            </a:pPr>
            <a:endParaRPr sz="1800" b="0" i="0" u="none" strike="noStrike" cap="none"/>
          </a:p>
        </p:txBody>
      </p:sp>
      <p:sp>
        <p:nvSpPr>
          <p:cNvPr id="104" name="Google Shape;10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Font typeface="Arial"/>
              <a:buNone/>
            </a:pPr>
            <a:endParaRPr sz="1800" b="0" i="0" u="none" strike="noStrike" cap="none"/>
          </a:p>
        </p:txBody>
      </p:sp>
      <p:sp>
        <p:nvSpPr>
          <p:cNvPr id="104" name="Google Shape;10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
            <a:headEnd type="none" w="sm" len="sm"/>
            <a:tailEnd type="none" w="sm" len="sm"/>
          </a:ln>
        </p:spPr>
      </p:sp>
    </p:spTree>
    <p:extLst>
      <p:ext uri="{BB962C8B-B14F-4D97-AF65-F5344CB8AC3E}">
        <p14:creationId xmlns:p14="http://schemas.microsoft.com/office/powerpoint/2010/main" val="3016874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Font typeface="Arial"/>
              <a:buNone/>
            </a:pPr>
            <a:endParaRPr sz="1800" b="0" i="0" u="none" strike="noStrike" cap="none" dirty="0"/>
          </a:p>
        </p:txBody>
      </p:sp>
      <p:sp>
        <p:nvSpPr>
          <p:cNvPr id="104" name="Google Shape;10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
            <a:headEnd type="none" w="sm" len="sm"/>
            <a:tailEnd type="none" w="sm" len="sm"/>
          </a:ln>
        </p:spPr>
      </p:sp>
    </p:spTree>
    <p:extLst>
      <p:ext uri="{BB962C8B-B14F-4D97-AF65-F5344CB8AC3E}">
        <p14:creationId xmlns:p14="http://schemas.microsoft.com/office/powerpoint/2010/main" val="28416465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Font typeface="Arial"/>
              <a:buNone/>
            </a:pPr>
            <a:endParaRPr sz="1800" b="0" i="0" u="none" strike="noStrike" cap="none"/>
          </a:p>
        </p:txBody>
      </p:sp>
      <p:sp>
        <p:nvSpPr>
          <p:cNvPr id="104" name="Google Shape;10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
            <a:headEnd type="none" w="sm" len="sm"/>
            <a:tailEnd type="none" w="sm" len="sm"/>
          </a:ln>
        </p:spPr>
      </p:sp>
    </p:spTree>
    <p:extLst>
      <p:ext uri="{BB962C8B-B14F-4D97-AF65-F5344CB8AC3E}">
        <p14:creationId xmlns:p14="http://schemas.microsoft.com/office/powerpoint/2010/main" val="28347876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Font typeface="Arial"/>
              <a:buNone/>
            </a:pPr>
            <a:endParaRPr sz="1800" b="0" i="0" u="none" strike="noStrike" cap="none" dirty="0"/>
          </a:p>
        </p:txBody>
      </p:sp>
      <p:sp>
        <p:nvSpPr>
          <p:cNvPr id="104" name="Google Shape;10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
            <a:headEnd type="none" w="sm" len="sm"/>
            <a:tailEnd type="none" w="sm" len="sm"/>
          </a:ln>
        </p:spPr>
      </p:sp>
    </p:spTree>
    <p:extLst>
      <p:ext uri="{BB962C8B-B14F-4D97-AF65-F5344CB8AC3E}">
        <p14:creationId xmlns:p14="http://schemas.microsoft.com/office/powerpoint/2010/main" val="28106012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itizens Advice_Cover_Heritage 1" type="title">
  <p:cSld name="Citizens Advice_Cover_Heritage 1">
    <p:bg>
      <p:bgPr>
        <a:solidFill>
          <a:srgbClr val="FCBB69"/>
        </a:solidFill>
        <a:effectLst/>
      </p:bgPr>
    </p:bg>
    <p:spTree>
      <p:nvGrpSpPr>
        <p:cNvPr id="1" name="Shape 9"/>
        <p:cNvGrpSpPr/>
        <p:nvPr/>
      </p:nvGrpSpPr>
      <p:grpSpPr>
        <a:xfrm>
          <a:off x="0" y="0"/>
          <a:ext cx="0" cy="0"/>
          <a:chOff x="0" y="0"/>
          <a:chExt cx="0" cy="0"/>
        </a:xfrm>
      </p:grpSpPr>
      <p:pic>
        <p:nvPicPr>
          <p:cNvPr id="10" name="Google Shape;10;p2" descr="CA_SpeechBubbles_RGB-03.png"/>
          <p:cNvPicPr preferRelativeResize="0"/>
          <p:nvPr/>
        </p:nvPicPr>
        <p:blipFill rotWithShape="1">
          <a:blip r:embed="rId2">
            <a:alphaModFix/>
          </a:blip>
          <a:srcRect l="16351" t="52999"/>
          <a:stretch/>
        </p:blipFill>
        <p:spPr>
          <a:xfrm>
            <a:off x="0" y="0"/>
            <a:ext cx="6915647" cy="4137522"/>
          </a:xfrm>
          <a:prstGeom prst="rect">
            <a:avLst/>
          </a:prstGeom>
          <a:noFill/>
          <a:ln>
            <a:noFill/>
          </a:ln>
        </p:spPr>
      </p:pic>
      <p:sp>
        <p:nvSpPr>
          <p:cNvPr id="11" name="Google Shape;11;p2"/>
          <p:cNvSpPr txBox="1">
            <a:spLocks noGrp="1"/>
          </p:cNvSpPr>
          <p:nvPr>
            <p:ph type="ctrTitle"/>
          </p:nvPr>
        </p:nvSpPr>
        <p:spPr>
          <a:xfrm>
            <a:off x="443675" y="216475"/>
            <a:ext cx="5661599" cy="2807999"/>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FCBB69"/>
              </a:buClr>
              <a:buSzPts val="4200"/>
              <a:buFont typeface="Open Sans"/>
              <a:buNone/>
              <a:defRPr sz="4200">
                <a:solidFill>
                  <a:srgbClr val="FCBB69"/>
                </a:solidFill>
                <a:latin typeface="Open Sans"/>
                <a:ea typeface="Open Sans"/>
                <a:cs typeface="Open Sans"/>
                <a:sym typeface="Open Sans"/>
              </a:defRPr>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pic>
        <p:nvPicPr>
          <p:cNvPr id="12" name="Google Shape;12;p2" descr="citizensadvice_english_RGB_colour_TransNew.png"/>
          <p:cNvPicPr preferRelativeResize="0"/>
          <p:nvPr/>
        </p:nvPicPr>
        <p:blipFill rotWithShape="1">
          <a:blip r:embed="rId3">
            <a:alphaModFix/>
          </a:blip>
          <a:srcRect/>
          <a:stretch/>
        </p:blipFill>
        <p:spPr>
          <a:xfrm>
            <a:off x="270200" y="3860091"/>
            <a:ext cx="960920" cy="1023127"/>
          </a:xfrm>
          <a:prstGeom prst="rect">
            <a:avLst/>
          </a:prstGeom>
          <a:noFill/>
          <a:ln>
            <a:noFill/>
          </a:ln>
        </p:spPr>
      </p:pic>
      <p:sp>
        <p:nvSpPr>
          <p:cNvPr id="13" name="Google Shape;13;p2"/>
          <p:cNvSpPr txBox="1">
            <a:spLocks noGrp="1"/>
          </p:cNvSpPr>
          <p:nvPr>
            <p:ph type="subTitle" idx="1"/>
          </p:nvPr>
        </p:nvSpPr>
        <p:spPr>
          <a:xfrm>
            <a:off x="5842525" y="3278200"/>
            <a:ext cx="2804100" cy="14733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Clr>
                <a:srgbClr val="004888"/>
              </a:buClr>
              <a:buSzPts val="2800"/>
              <a:buFont typeface="Open Sans"/>
              <a:buNone/>
              <a:defRPr sz="2800">
                <a:solidFill>
                  <a:srgbClr val="004888"/>
                </a:solidFill>
                <a:latin typeface="Open Sans"/>
                <a:ea typeface="Open Sans"/>
                <a:cs typeface="Open Sans"/>
                <a:sym typeface="Open Sans"/>
              </a:defRPr>
            </a:lvl1pPr>
            <a:lvl2pPr lvl="1" algn="ctr">
              <a:lnSpc>
                <a:spcPct val="100000"/>
              </a:lnSpc>
              <a:spcBef>
                <a:spcPts val="0"/>
              </a:spcBef>
              <a:spcAft>
                <a:spcPts val="0"/>
              </a:spcAft>
              <a:buClr>
                <a:schemeClr val="dk2"/>
              </a:buClr>
              <a:buSzPts val="3000"/>
              <a:buFont typeface="Arial"/>
              <a:buNone/>
              <a:defRPr sz="3000">
                <a:solidFill>
                  <a:schemeClr val="dk2"/>
                </a:solidFill>
              </a:defRPr>
            </a:lvl2pPr>
            <a:lvl3pPr lvl="2" algn="ctr">
              <a:lnSpc>
                <a:spcPct val="100000"/>
              </a:lnSpc>
              <a:spcBef>
                <a:spcPts val="0"/>
              </a:spcBef>
              <a:spcAft>
                <a:spcPts val="0"/>
              </a:spcAft>
              <a:buClr>
                <a:schemeClr val="dk2"/>
              </a:buClr>
              <a:buSzPts val="3000"/>
              <a:buFont typeface="Arial"/>
              <a:buNone/>
              <a:defRPr sz="3000">
                <a:solidFill>
                  <a:schemeClr val="dk2"/>
                </a:solidFill>
              </a:defRPr>
            </a:lvl3pPr>
            <a:lvl4pPr lvl="3" algn="ctr">
              <a:lnSpc>
                <a:spcPct val="100000"/>
              </a:lnSpc>
              <a:spcBef>
                <a:spcPts val="0"/>
              </a:spcBef>
              <a:spcAft>
                <a:spcPts val="0"/>
              </a:spcAft>
              <a:buClr>
                <a:schemeClr val="dk2"/>
              </a:buClr>
              <a:buSzPts val="3000"/>
              <a:buFont typeface="Arial"/>
              <a:buNone/>
              <a:defRPr sz="3000">
                <a:solidFill>
                  <a:schemeClr val="dk2"/>
                </a:solidFill>
              </a:defRPr>
            </a:lvl4pPr>
            <a:lvl5pPr lvl="4" algn="ctr">
              <a:lnSpc>
                <a:spcPct val="100000"/>
              </a:lnSpc>
              <a:spcBef>
                <a:spcPts val="0"/>
              </a:spcBef>
              <a:spcAft>
                <a:spcPts val="0"/>
              </a:spcAft>
              <a:buClr>
                <a:schemeClr val="dk2"/>
              </a:buClr>
              <a:buSzPts val="3000"/>
              <a:buFont typeface="Arial"/>
              <a:buNone/>
              <a:defRPr sz="3000">
                <a:solidFill>
                  <a:schemeClr val="dk2"/>
                </a:solidFill>
              </a:defRPr>
            </a:lvl5pPr>
            <a:lvl6pPr lvl="5" algn="ctr">
              <a:lnSpc>
                <a:spcPct val="100000"/>
              </a:lnSpc>
              <a:spcBef>
                <a:spcPts val="0"/>
              </a:spcBef>
              <a:spcAft>
                <a:spcPts val="0"/>
              </a:spcAft>
              <a:buClr>
                <a:schemeClr val="dk2"/>
              </a:buClr>
              <a:buSzPts val="3000"/>
              <a:buFont typeface="Arial"/>
              <a:buNone/>
              <a:defRPr sz="3000">
                <a:solidFill>
                  <a:schemeClr val="dk2"/>
                </a:solidFill>
              </a:defRPr>
            </a:lvl6pPr>
            <a:lvl7pPr lvl="6" algn="ctr">
              <a:lnSpc>
                <a:spcPct val="100000"/>
              </a:lnSpc>
              <a:spcBef>
                <a:spcPts val="0"/>
              </a:spcBef>
              <a:spcAft>
                <a:spcPts val="0"/>
              </a:spcAft>
              <a:buClr>
                <a:schemeClr val="dk2"/>
              </a:buClr>
              <a:buSzPts val="3000"/>
              <a:buFont typeface="Arial"/>
              <a:buNone/>
              <a:defRPr sz="3000">
                <a:solidFill>
                  <a:schemeClr val="dk2"/>
                </a:solidFill>
              </a:defRPr>
            </a:lvl7pPr>
            <a:lvl8pPr lvl="7" algn="ctr">
              <a:lnSpc>
                <a:spcPct val="100000"/>
              </a:lnSpc>
              <a:spcBef>
                <a:spcPts val="0"/>
              </a:spcBef>
              <a:spcAft>
                <a:spcPts val="0"/>
              </a:spcAft>
              <a:buClr>
                <a:schemeClr val="dk2"/>
              </a:buClr>
              <a:buSzPts val="3000"/>
              <a:buFont typeface="Arial"/>
              <a:buNone/>
              <a:defRPr sz="3000">
                <a:solidFill>
                  <a:schemeClr val="dk2"/>
                </a:solidFill>
              </a:defRPr>
            </a:lvl8pPr>
            <a:lvl9pPr lvl="8" algn="ctr">
              <a:lnSpc>
                <a:spcPct val="100000"/>
              </a:lnSpc>
              <a:spcBef>
                <a:spcPts val="0"/>
              </a:spcBef>
              <a:spcAft>
                <a:spcPts val="0"/>
              </a:spcAft>
              <a:buClr>
                <a:schemeClr val="dk2"/>
              </a:buClr>
              <a:buSzPts val="3000"/>
              <a:buFont typeface="Arial"/>
              <a:buNone/>
              <a:defRPr sz="3000">
                <a:solidFill>
                  <a:schemeClr val="dk2"/>
                </a:solidFill>
              </a:defRPr>
            </a:lvl9pPr>
          </a:lstStyle>
          <a:p>
            <a:endParaRPr/>
          </a:p>
        </p:txBody>
      </p:sp>
    </p:spTree>
    <p:extLst>
      <p:ext uri="{BB962C8B-B14F-4D97-AF65-F5344CB8AC3E}">
        <p14:creationId xmlns:p14="http://schemas.microsoft.com/office/powerpoint/2010/main" val="2536551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nventive end slide">
  <p:cSld name="Inventive end slide">
    <p:spTree>
      <p:nvGrpSpPr>
        <p:cNvPr id="1" name="Shape 75"/>
        <p:cNvGrpSpPr/>
        <p:nvPr/>
      </p:nvGrpSpPr>
      <p:grpSpPr>
        <a:xfrm>
          <a:off x="0" y="0"/>
          <a:ext cx="0" cy="0"/>
          <a:chOff x="0" y="0"/>
          <a:chExt cx="0" cy="0"/>
        </a:xfrm>
      </p:grpSpPr>
      <p:sp>
        <p:nvSpPr>
          <p:cNvPr id="76" name="Google Shape;76;p19"/>
          <p:cNvSpPr txBox="1">
            <a:spLocks noGrp="1"/>
          </p:cNvSpPr>
          <p:nvPr>
            <p:ph type="title"/>
          </p:nvPr>
        </p:nvSpPr>
        <p:spPr>
          <a:xfrm>
            <a:off x="178934" y="206375"/>
            <a:ext cx="8229600" cy="8574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accent3"/>
              </a:buClr>
              <a:buSzPts val="1400"/>
              <a:buFont typeface="Open Sans"/>
              <a:buNone/>
              <a:defRPr sz="4400" b="1" i="0" u="none" strike="noStrike" cap="none">
                <a:solidFill>
                  <a:schemeClr val="accent3"/>
                </a:solidFill>
                <a:latin typeface="Open Sans"/>
                <a:ea typeface="Open Sans"/>
                <a:cs typeface="Open Sans"/>
                <a:sym typeface="Open Sans"/>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77" name="Google Shape;77;p19"/>
          <p:cNvSpPr txBox="1">
            <a:spLocks noGrp="1"/>
          </p:cNvSpPr>
          <p:nvPr>
            <p:ph type="body" idx="1"/>
          </p:nvPr>
        </p:nvSpPr>
        <p:spPr>
          <a:xfrm>
            <a:off x="178934" y="1200150"/>
            <a:ext cx="8229600" cy="1553999"/>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400"/>
              </a:spcBef>
              <a:spcAft>
                <a:spcPts val="0"/>
              </a:spcAft>
              <a:buClr>
                <a:srgbClr val="094755"/>
              </a:buClr>
              <a:buSzPts val="1400"/>
              <a:buFont typeface="Arial"/>
              <a:buNone/>
              <a:defRPr sz="2000" b="0" i="0" u="none" strike="noStrike" cap="none">
                <a:solidFill>
                  <a:srgbClr val="094755"/>
                </a:solidFill>
                <a:latin typeface="Open Sans"/>
                <a:ea typeface="Open Sans"/>
                <a:cs typeface="Open Sans"/>
                <a:sym typeface="Open San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Generous end slide">
  <p:cSld name="Generous end slide">
    <p:spTree>
      <p:nvGrpSpPr>
        <p:cNvPr id="1" name="Shape 84"/>
        <p:cNvGrpSpPr/>
        <p:nvPr/>
      </p:nvGrpSpPr>
      <p:grpSpPr>
        <a:xfrm>
          <a:off x="0" y="0"/>
          <a:ext cx="0" cy="0"/>
          <a:chOff x="0" y="0"/>
          <a:chExt cx="0" cy="0"/>
        </a:xfrm>
      </p:grpSpPr>
      <p:sp>
        <p:nvSpPr>
          <p:cNvPr id="85" name="Google Shape;85;p21"/>
          <p:cNvSpPr txBox="1">
            <a:spLocks noGrp="1"/>
          </p:cNvSpPr>
          <p:nvPr>
            <p:ph type="title"/>
          </p:nvPr>
        </p:nvSpPr>
        <p:spPr>
          <a:xfrm>
            <a:off x="178934" y="206375"/>
            <a:ext cx="8229600" cy="8574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accent5"/>
              </a:buClr>
              <a:buSzPts val="1400"/>
              <a:buFont typeface="Open Sans"/>
              <a:buNone/>
              <a:defRPr sz="4400" b="1" i="0" u="none" strike="noStrike" cap="none">
                <a:solidFill>
                  <a:schemeClr val="accent5"/>
                </a:solidFill>
                <a:latin typeface="Open Sans"/>
                <a:ea typeface="Open Sans"/>
                <a:cs typeface="Open Sans"/>
                <a:sym typeface="Open Sans"/>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86" name="Google Shape;86;p21"/>
          <p:cNvSpPr txBox="1">
            <a:spLocks noGrp="1"/>
          </p:cNvSpPr>
          <p:nvPr>
            <p:ph type="body" idx="1"/>
          </p:nvPr>
        </p:nvSpPr>
        <p:spPr>
          <a:xfrm>
            <a:off x="178934" y="1200150"/>
            <a:ext cx="8229600" cy="1553999"/>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400"/>
              </a:spcBef>
              <a:spcAft>
                <a:spcPts val="0"/>
              </a:spcAft>
              <a:buClr>
                <a:schemeClr val="accent5"/>
              </a:buClr>
              <a:buSzPts val="1400"/>
              <a:buFont typeface="Arial"/>
              <a:buNone/>
              <a:defRPr sz="2000" b="0" i="0" u="none" strike="noStrike" cap="none">
                <a:solidFill>
                  <a:schemeClr val="accent5"/>
                </a:solidFill>
                <a:latin typeface="Open Sans"/>
                <a:ea typeface="Open Sans"/>
                <a:cs typeface="Open Sans"/>
                <a:sym typeface="Open San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Infographic or graph content slide">
  <p:cSld name="Infographic or graph content slide">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214610" y="206375"/>
            <a:ext cx="8229600" cy="8574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dk1"/>
              </a:buClr>
              <a:buSzPts val="1400"/>
              <a:buFont typeface="Open Sans"/>
              <a:buNone/>
              <a:defRPr sz="3200" b="1" i="0" u="none" strike="noStrike" cap="none">
                <a:solidFill>
                  <a:schemeClr val="dk1"/>
                </a:solidFill>
                <a:latin typeface="Open Sans"/>
                <a:ea typeface="Open Sans"/>
                <a:cs typeface="Open Sans"/>
                <a:sym typeface="Open Sans"/>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23" name="Google Shape;23;p5"/>
          <p:cNvSpPr txBox="1">
            <a:spLocks noGrp="1"/>
          </p:cNvSpPr>
          <p:nvPr>
            <p:ph type="body" idx="1"/>
          </p:nvPr>
        </p:nvSpPr>
        <p:spPr>
          <a:xfrm>
            <a:off x="214312" y="1143000"/>
            <a:ext cx="8704200" cy="38799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1pPr>
            <a:lvl2pPr marL="914400" marR="0" lvl="1"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2pPr>
            <a:lvl3pPr marL="1371600" marR="0" lvl="2"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3pPr>
            <a:lvl4pPr marL="1828800" marR="0" lvl="3"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4pPr>
            <a:lvl5pPr marL="2286000" marR="0" lvl="4"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 Plain text – White">
  <p:cSld name="3. Plain text – White">
    <p:bg>
      <p:bgPr>
        <a:noFill/>
        <a:effectLst/>
      </p:bgPr>
    </p:bg>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540000" y="463800"/>
            <a:ext cx="8064000" cy="613200"/>
          </a:xfrm>
          <a:prstGeom prst="rect">
            <a:avLst/>
          </a:prstGeom>
        </p:spPr>
        <p:txBody>
          <a:bodyPr spcFirstLastPara="1" wrap="square" lIns="0" tIns="0" rIns="0" bIns="0" anchor="t" anchorCtr="0">
            <a:noAutofit/>
          </a:bodyPr>
          <a:lstStyle>
            <a:lvl1pPr lvl="0" rtl="0">
              <a:spcBef>
                <a:spcPts val="0"/>
              </a:spcBef>
              <a:spcAft>
                <a:spcPts val="0"/>
              </a:spcAft>
              <a:buSzPts val="3000"/>
              <a:buNone/>
              <a:defRPr sz="3000"/>
            </a:lvl1pPr>
            <a:lvl2pPr lvl="1" rtl="0">
              <a:spcBef>
                <a:spcPts val="0"/>
              </a:spcBef>
              <a:spcAft>
                <a:spcPts val="0"/>
              </a:spcAft>
              <a:buClr>
                <a:srgbClr val="006278"/>
              </a:buClr>
              <a:buSzPts val="3000"/>
              <a:buNone/>
              <a:defRPr sz="3000">
                <a:solidFill>
                  <a:srgbClr val="006278"/>
                </a:solidFill>
              </a:defRPr>
            </a:lvl2pPr>
            <a:lvl3pPr lvl="2" rtl="0">
              <a:spcBef>
                <a:spcPts val="0"/>
              </a:spcBef>
              <a:spcAft>
                <a:spcPts val="0"/>
              </a:spcAft>
              <a:buClr>
                <a:srgbClr val="006278"/>
              </a:buClr>
              <a:buSzPts val="3000"/>
              <a:buNone/>
              <a:defRPr sz="3000">
                <a:solidFill>
                  <a:srgbClr val="006278"/>
                </a:solidFill>
              </a:defRPr>
            </a:lvl3pPr>
            <a:lvl4pPr lvl="3" rtl="0">
              <a:spcBef>
                <a:spcPts val="0"/>
              </a:spcBef>
              <a:spcAft>
                <a:spcPts val="0"/>
              </a:spcAft>
              <a:buClr>
                <a:srgbClr val="006278"/>
              </a:buClr>
              <a:buSzPts val="3000"/>
              <a:buNone/>
              <a:defRPr sz="3000">
                <a:solidFill>
                  <a:srgbClr val="006278"/>
                </a:solidFill>
              </a:defRPr>
            </a:lvl4pPr>
            <a:lvl5pPr lvl="4" rtl="0">
              <a:spcBef>
                <a:spcPts val="0"/>
              </a:spcBef>
              <a:spcAft>
                <a:spcPts val="0"/>
              </a:spcAft>
              <a:buClr>
                <a:srgbClr val="006278"/>
              </a:buClr>
              <a:buSzPts val="3000"/>
              <a:buNone/>
              <a:defRPr sz="3000">
                <a:solidFill>
                  <a:srgbClr val="006278"/>
                </a:solidFill>
              </a:defRPr>
            </a:lvl5pPr>
            <a:lvl6pPr lvl="5" rtl="0">
              <a:spcBef>
                <a:spcPts val="0"/>
              </a:spcBef>
              <a:spcAft>
                <a:spcPts val="0"/>
              </a:spcAft>
              <a:buClr>
                <a:srgbClr val="006278"/>
              </a:buClr>
              <a:buSzPts val="3000"/>
              <a:buNone/>
              <a:defRPr sz="3000">
                <a:solidFill>
                  <a:srgbClr val="006278"/>
                </a:solidFill>
              </a:defRPr>
            </a:lvl6pPr>
            <a:lvl7pPr lvl="6" rtl="0">
              <a:spcBef>
                <a:spcPts val="0"/>
              </a:spcBef>
              <a:spcAft>
                <a:spcPts val="0"/>
              </a:spcAft>
              <a:buClr>
                <a:srgbClr val="006278"/>
              </a:buClr>
              <a:buSzPts val="3000"/>
              <a:buNone/>
              <a:defRPr sz="3000">
                <a:solidFill>
                  <a:srgbClr val="006278"/>
                </a:solidFill>
              </a:defRPr>
            </a:lvl7pPr>
            <a:lvl8pPr lvl="7" rtl="0">
              <a:spcBef>
                <a:spcPts val="0"/>
              </a:spcBef>
              <a:spcAft>
                <a:spcPts val="0"/>
              </a:spcAft>
              <a:buClr>
                <a:srgbClr val="006278"/>
              </a:buClr>
              <a:buSzPts val="3000"/>
              <a:buNone/>
              <a:defRPr sz="3000">
                <a:solidFill>
                  <a:srgbClr val="006278"/>
                </a:solidFill>
              </a:defRPr>
            </a:lvl8pPr>
            <a:lvl9pPr lvl="8" rtl="0">
              <a:spcBef>
                <a:spcPts val="0"/>
              </a:spcBef>
              <a:spcAft>
                <a:spcPts val="0"/>
              </a:spcAft>
              <a:buClr>
                <a:srgbClr val="006278"/>
              </a:buClr>
              <a:buSzPts val="3000"/>
              <a:buNone/>
              <a:defRPr sz="3000">
                <a:solidFill>
                  <a:srgbClr val="006278"/>
                </a:solidFill>
              </a:defRPr>
            </a:lvl9pPr>
          </a:lstStyle>
          <a:p>
            <a:endParaRPr/>
          </a:p>
        </p:txBody>
      </p:sp>
      <p:sp>
        <p:nvSpPr>
          <p:cNvPr id="32" name="Google Shape;32;p5"/>
          <p:cNvSpPr txBox="1">
            <a:spLocks noGrp="1"/>
          </p:cNvSpPr>
          <p:nvPr>
            <p:ph type="body" idx="1"/>
          </p:nvPr>
        </p:nvSpPr>
        <p:spPr>
          <a:xfrm>
            <a:off x="540000" y="1367100"/>
            <a:ext cx="8064000" cy="3416400"/>
          </a:xfrm>
          <a:prstGeom prst="rect">
            <a:avLst/>
          </a:prstGeom>
        </p:spPr>
        <p:txBody>
          <a:bodyPr spcFirstLastPara="1" wrap="square" lIns="0" tIns="0" rIns="0" bIns="0" anchor="t" anchorCtr="0">
            <a:noAutofit/>
          </a:bodyPr>
          <a:lstStyle>
            <a:lvl1pPr marL="457200" lvl="0" indent="-342900" rtl="0">
              <a:lnSpc>
                <a:spcPct val="100000"/>
              </a:lnSpc>
              <a:spcBef>
                <a:spcPts val="0"/>
              </a:spcBef>
              <a:spcAft>
                <a:spcPts val="0"/>
              </a:spcAft>
              <a:buSzPts val="1800"/>
              <a:buChar char="●"/>
              <a:defRPr/>
            </a:lvl1pPr>
            <a:lvl2pPr marL="914400" lvl="1" indent="-317500" rtl="0">
              <a:lnSpc>
                <a:spcPct val="100000"/>
              </a:lnSpc>
              <a:spcBef>
                <a:spcPts val="1000"/>
              </a:spcBef>
              <a:spcAft>
                <a:spcPts val="0"/>
              </a:spcAft>
              <a:buSzPts val="1400"/>
              <a:buChar char="○"/>
              <a:defRPr/>
            </a:lvl2pPr>
            <a:lvl3pPr marL="1371600" lvl="2" indent="-317500" rtl="0">
              <a:lnSpc>
                <a:spcPct val="100000"/>
              </a:lnSpc>
              <a:spcBef>
                <a:spcPts val="1000"/>
              </a:spcBef>
              <a:spcAft>
                <a:spcPts val="0"/>
              </a:spcAft>
              <a:buSzPts val="1400"/>
              <a:buChar char="■"/>
              <a:defRPr/>
            </a:lvl3pPr>
            <a:lvl4pPr marL="1828800" lvl="3" indent="-317500" rtl="0">
              <a:lnSpc>
                <a:spcPct val="100000"/>
              </a:lnSpc>
              <a:spcBef>
                <a:spcPts val="1000"/>
              </a:spcBef>
              <a:spcAft>
                <a:spcPts val="0"/>
              </a:spcAft>
              <a:buSzPts val="1400"/>
              <a:buChar char="●"/>
              <a:defRPr/>
            </a:lvl4pPr>
            <a:lvl5pPr marL="2286000" lvl="4" indent="-317500" rtl="0">
              <a:lnSpc>
                <a:spcPct val="100000"/>
              </a:lnSpc>
              <a:spcBef>
                <a:spcPts val="1000"/>
              </a:spcBef>
              <a:spcAft>
                <a:spcPts val="0"/>
              </a:spcAft>
              <a:buSzPts val="1400"/>
              <a:buChar char="○"/>
              <a:defRPr/>
            </a:lvl5pPr>
            <a:lvl6pPr marL="2743200" lvl="5" indent="-317500" rtl="0">
              <a:lnSpc>
                <a:spcPct val="100000"/>
              </a:lnSpc>
              <a:spcBef>
                <a:spcPts val="1000"/>
              </a:spcBef>
              <a:spcAft>
                <a:spcPts val="0"/>
              </a:spcAft>
              <a:buSzPts val="1400"/>
              <a:buChar char="■"/>
              <a:defRPr/>
            </a:lvl6pPr>
            <a:lvl7pPr marL="3200400" lvl="6" indent="-317500" rtl="0">
              <a:lnSpc>
                <a:spcPct val="100000"/>
              </a:lnSpc>
              <a:spcBef>
                <a:spcPts val="1000"/>
              </a:spcBef>
              <a:spcAft>
                <a:spcPts val="0"/>
              </a:spcAft>
              <a:buSzPts val="1400"/>
              <a:buChar char="●"/>
              <a:defRPr/>
            </a:lvl7pPr>
            <a:lvl8pPr marL="3657600" lvl="7" indent="-317500" rtl="0">
              <a:lnSpc>
                <a:spcPct val="100000"/>
              </a:lnSpc>
              <a:spcBef>
                <a:spcPts val="1000"/>
              </a:spcBef>
              <a:spcAft>
                <a:spcPts val="0"/>
              </a:spcAft>
              <a:buSzPts val="1400"/>
              <a:buChar char="○"/>
              <a:defRPr/>
            </a:lvl8pPr>
            <a:lvl9pPr marL="4114800" lvl="8" indent="-317500" rtl="0">
              <a:lnSpc>
                <a:spcPct val="100000"/>
              </a:lnSpc>
              <a:spcBef>
                <a:spcPts val="1000"/>
              </a:spcBef>
              <a:spcAft>
                <a:spcPts val="1000"/>
              </a:spcAft>
              <a:buSzPts val="1400"/>
              <a:buChar char="■"/>
              <a:defRPr/>
            </a:lvl9pPr>
          </a:lstStyle>
          <a:p>
            <a:endParaRPr/>
          </a:p>
        </p:txBody>
      </p:sp>
    </p:spTree>
    <p:extLst>
      <p:ext uri="{BB962C8B-B14F-4D97-AF65-F5344CB8AC3E}">
        <p14:creationId xmlns:p14="http://schemas.microsoft.com/office/powerpoint/2010/main" val="249817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7504F-864D-44BA-BCB7-9B014017FC4E}"/>
              </a:ext>
            </a:extLst>
          </p:cNvPr>
          <p:cNvSpPr>
            <a:spLocks noGrp="1"/>
          </p:cNvSpPr>
          <p:nvPr>
            <p:ph type="ctrTitle"/>
          </p:nvPr>
        </p:nvSpPr>
        <p:spPr>
          <a:xfrm>
            <a:off x="1143000" y="841375"/>
            <a:ext cx="6858000" cy="17907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7B458A85-E796-4AA2-A262-E5E880980A95}"/>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Tree>
    <p:extLst>
      <p:ext uri="{BB962C8B-B14F-4D97-AF65-F5344CB8AC3E}">
        <p14:creationId xmlns:p14="http://schemas.microsoft.com/office/powerpoint/2010/main" val="2456525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732CF-FDED-48EF-9649-F8E4FE77D00E}"/>
              </a:ext>
            </a:extLst>
          </p:cNvPr>
          <p:cNvSpPr>
            <a:spLocks noGrp="1"/>
          </p:cNvSpPr>
          <p:nvPr>
            <p:ph type="ctrTitle"/>
          </p:nvPr>
        </p:nvSpPr>
        <p:spPr>
          <a:xfrm>
            <a:off x="1143000" y="841375"/>
            <a:ext cx="6858000" cy="17907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36657458-F442-4093-8D67-E5C14FD9C830}"/>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Tree>
    <p:extLst>
      <p:ext uri="{BB962C8B-B14F-4D97-AF65-F5344CB8AC3E}">
        <p14:creationId xmlns:p14="http://schemas.microsoft.com/office/powerpoint/2010/main" val="2255400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Responsible cover slide">
  <p:cSld name="Responsible cover slide">
    <p:spTree>
      <p:nvGrpSpPr>
        <p:cNvPr id="1" name="Shape 45"/>
        <p:cNvGrpSpPr/>
        <p:nvPr/>
      </p:nvGrpSpPr>
      <p:grpSpPr>
        <a:xfrm>
          <a:off x="0" y="0"/>
          <a:ext cx="0" cy="0"/>
          <a:chOff x="0" y="0"/>
          <a:chExt cx="0" cy="0"/>
        </a:xfrm>
      </p:grpSpPr>
      <p:sp>
        <p:nvSpPr>
          <p:cNvPr id="46" name="Google Shape;46;p11"/>
          <p:cNvSpPr txBox="1">
            <a:spLocks noGrp="1"/>
          </p:cNvSpPr>
          <p:nvPr>
            <p:ph type="title"/>
          </p:nvPr>
        </p:nvSpPr>
        <p:spPr>
          <a:xfrm>
            <a:off x="157161" y="215900"/>
            <a:ext cx="5424600" cy="22701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accent1"/>
              </a:buClr>
              <a:buSzPts val="1400"/>
              <a:buFont typeface="Open Sans"/>
              <a:buNone/>
              <a:defRPr sz="4400" b="1" i="0" u="none" strike="noStrike" cap="none">
                <a:solidFill>
                  <a:schemeClr val="accent1"/>
                </a:solidFill>
                <a:latin typeface="Open Sans"/>
                <a:ea typeface="Open Sans"/>
                <a:cs typeface="Open Sans"/>
                <a:sym typeface="Open Sans"/>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47" name="Google Shape;47;p11"/>
          <p:cNvSpPr txBox="1">
            <a:spLocks noGrp="1"/>
          </p:cNvSpPr>
          <p:nvPr>
            <p:ph type="body" idx="1"/>
          </p:nvPr>
        </p:nvSpPr>
        <p:spPr>
          <a:xfrm>
            <a:off x="5775160" y="3923632"/>
            <a:ext cx="3195000" cy="10383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400"/>
              </a:spcBef>
              <a:spcAft>
                <a:spcPts val="0"/>
              </a:spcAft>
              <a:buClr>
                <a:schemeClr val="accent1"/>
              </a:buClr>
              <a:buSzPts val="1400"/>
              <a:buFont typeface="Arial"/>
              <a:buNone/>
              <a:defRPr sz="2000" b="0" i="0" u="none" strike="noStrike" cap="none">
                <a:solidFill>
                  <a:schemeClr val="accent1"/>
                </a:solidFill>
                <a:latin typeface="Open Sans"/>
                <a:ea typeface="Open Sans"/>
                <a:cs typeface="Open Sans"/>
                <a:sym typeface="Open San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nventive cover slide">
  <p:cSld name="Inventive cover slide">
    <p:spTree>
      <p:nvGrpSpPr>
        <p:cNvPr id="1" name="Shape 51"/>
        <p:cNvGrpSpPr/>
        <p:nvPr/>
      </p:nvGrpSpPr>
      <p:grpSpPr>
        <a:xfrm>
          <a:off x="0" y="0"/>
          <a:ext cx="0" cy="0"/>
          <a:chOff x="0" y="0"/>
          <a:chExt cx="0" cy="0"/>
        </a:xfrm>
      </p:grpSpPr>
      <p:sp>
        <p:nvSpPr>
          <p:cNvPr id="52" name="Google Shape;52;p13"/>
          <p:cNvSpPr txBox="1">
            <a:spLocks noGrp="1"/>
          </p:cNvSpPr>
          <p:nvPr>
            <p:ph type="title"/>
          </p:nvPr>
        </p:nvSpPr>
        <p:spPr>
          <a:xfrm>
            <a:off x="157161" y="215900"/>
            <a:ext cx="5424600" cy="22701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accent3"/>
              </a:buClr>
              <a:buSzPts val="1400"/>
              <a:buFont typeface="Open Sans"/>
              <a:buNone/>
              <a:defRPr sz="4400" b="1" i="0" u="none" strike="noStrike" cap="none">
                <a:solidFill>
                  <a:schemeClr val="accent3"/>
                </a:solidFill>
                <a:latin typeface="Open Sans"/>
                <a:ea typeface="Open Sans"/>
                <a:cs typeface="Open Sans"/>
                <a:sym typeface="Open Sans"/>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53" name="Google Shape;53;p13"/>
          <p:cNvSpPr txBox="1">
            <a:spLocks noGrp="1"/>
          </p:cNvSpPr>
          <p:nvPr>
            <p:ph type="body" idx="1"/>
          </p:nvPr>
        </p:nvSpPr>
        <p:spPr>
          <a:xfrm>
            <a:off x="5775160" y="3923632"/>
            <a:ext cx="3195000" cy="10383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400"/>
              </a:spcBef>
              <a:spcAft>
                <a:spcPts val="0"/>
              </a:spcAft>
              <a:buClr>
                <a:srgbClr val="094755"/>
              </a:buClr>
              <a:buSzPts val="1400"/>
              <a:buFont typeface="Arial"/>
              <a:buNone/>
              <a:defRPr sz="2000" b="0" i="0" u="none" strike="noStrike" cap="none">
                <a:solidFill>
                  <a:srgbClr val="094755"/>
                </a:solidFill>
                <a:latin typeface="Open Sans"/>
                <a:ea typeface="Open Sans"/>
                <a:cs typeface="Open Sans"/>
                <a:sym typeface="Open San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Generous cover slide">
  <p:cSld name="Generous cover slide">
    <p:spTree>
      <p:nvGrpSpPr>
        <p:cNvPr id="1" name="Shape 57"/>
        <p:cNvGrpSpPr/>
        <p:nvPr/>
      </p:nvGrpSpPr>
      <p:grpSpPr>
        <a:xfrm>
          <a:off x="0" y="0"/>
          <a:ext cx="0" cy="0"/>
          <a:chOff x="0" y="0"/>
          <a:chExt cx="0" cy="0"/>
        </a:xfrm>
      </p:grpSpPr>
      <p:sp>
        <p:nvSpPr>
          <p:cNvPr id="58" name="Google Shape;58;p15"/>
          <p:cNvSpPr txBox="1">
            <a:spLocks noGrp="1"/>
          </p:cNvSpPr>
          <p:nvPr>
            <p:ph type="title"/>
          </p:nvPr>
        </p:nvSpPr>
        <p:spPr>
          <a:xfrm>
            <a:off x="157161" y="215900"/>
            <a:ext cx="5424600" cy="22701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accent5"/>
              </a:buClr>
              <a:buSzPts val="1400"/>
              <a:buFont typeface="Open Sans"/>
              <a:buNone/>
              <a:defRPr sz="4400" b="1" i="0" u="none" strike="noStrike" cap="none">
                <a:solidFill>
                  <a:schemeClr val="accent5"/>
                </a:solidFill>
                <a:latin typeface="Open Sans"/>
                <a:ea typeface="Open Sans"/>
                <a:cs typeface="Open Sans"/>
                <a:sym typeface="Open Sans"/>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59" name="Google Shape;59;p15"/>
          <p:cNvSpPr txBox="1">
            <a:spLocks noGrp="1"/>
          </p:cNvSpPr>
          <p:nvPr>
            <p:ph type="body" idx="1"/>
          </p:nvPr>
        </p:nvSpPr>
        <p:spPr>
          <a:xfrm>
            <a:off x="6152444" y="3881260"/>
            <a:ext cx="2753100" cy="10365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400"/>
              </a:spcBef>
              <a:spcAft>
                <a:spcPts val="0"/>
              </a:spcAft>
              <a:buClr>
                <a:srgbClr val="00694C"/>
              </a:buClr>
              <a:buSzPts val="1400"/>
              <a:buFont typeface="Arial"/>
              <a:buNone/>
              <a:defRPr sz="2000" b="0" i="0" u="none" strike="noStrike" cap="none">
                <a:solidFill>
                  <a:srgbClr val="00694C"/>
                </a:solidFill>
                <a:latin typeface="Open Sans"/>
                <a:ea typeface="Open Sans"/>
                <a:cs typeface="Open Sans"/>
                <a:sym typeface="Open San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Responsible end slide">
  <p:cSld name="Responsible end slide">
    <p:spTree>
      <p:nvGrpSpPr>
        <p:cNvPr id="1" name="Shape 66"/>
        <p:cNvGrpSpPr/>
        <p:nvPr/>
      </p:nvGrpSpPr>
      <p:grpSpPr>
        <a:xfrm>
          <a:off x="0" y="0"/>
          <a:ext cx="0" cy="0"/>
          <a:chOff x="0" y="0"/>
          <a:chExt cx="0" cy="0"/>
        </a:xfrm>
      </p:grpSpPr>
      <p:sp>
        <p:nvSpPr>
          <p:cNvPr id="67" name="Google Shape;67;p17"/>
          <p:cNvSpPr txBox="1">
            <a:spLocks noGrp="1"/>
          </p:cNvSpPr>
          <p:nvPr>
            <p:ph type="title"/>
          </p:nvPr>
        </p:nvSpPr>
        <p:spPr>
          <a:xfrm>
            <a:off x="178934" y="206375"/>
            <a:ext cx="8229600" cy="8574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accent1"/>
              </a:buClr>
              <a:buSzPts val="1400"/>
              <a:buFont typeface="Open Sans"/>
              <a:buNone/>
              <a:defRPr sz="4400" b="1" i="0" u="none" strike="noStrike" cap="none">
                <a:solidFill>
                  <a:schemeClr val="accent1"/>
                </a:solidFill>
                <a:latin typeface="Open Sans"/>
                <a:ea typeface="Open Sans"/>
                <a:cs typeface="Open Sans"/>
                <a:sym typeface="Open Sans"/>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68" name="Google Shape;68;p17"/>
          <p:cNvSpPr txBox="1">
            <a:spLocks noGrp="1"/>
          </p:cNvSpPr>
          <p:nvPr>
            <p:ph type="body" idx="1"/>
          </p:nvPr>
        </p:nvSpPr>
        <p:spPr>
          <a:xfrm>
            <a:off x="178934" y="1200150"/>
            <a:ext cx="8229600" cy="1553999"/>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400"/>
              </a:spcBef>
              <a:spcAft>
                <a:spcPts val="0"/>
              </a:spcAft>
              <a:buClr>
                <a:schemeClr val="accent1"/>
              </a:buClr>
              <a:buSzPts val="1400"/>
              <a:buFont typeface="Arial"/>
              <a:buNone/>
              <a:defRPr sz="2000" b="0" i="0" u="none" strike="noStrike" cap="none">
                <a:solidFill>
                  <a:schemeClr val="accent1"/>
                </a:solidFill>
                <a:latin typeface="Open Sans"/>
                <a:ea typeface="Open Sans"/>
                <a:cs typeface="Open Sans"/>
                <a:sym typeface="Open San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10.xml"/><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6.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7.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8.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8.xml"/><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image" Target="../media/image4.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9.xml"/><Relationship Id="rId1" Type="http://schemas.openxmlformats.org/officeDocument/2006/relationships/slideLayout" Target="../slideLayouts/slideLayout10.xml"/><Relationship Id="rId5" Type="http://schemas.openxmlformats.org/officeDocument/2006/relationships/image" Target="../media/image5.png"/><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157161" y="215900"/>
            <a:ext cx="5424486" cy="2270124"/>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Open Sans"/>
              <a:buNone/>
              <a:defRPr sz="4400" b="1" i="0" u="none" strike="noStrike" cap="none">
                <a:solidFill>
                  <a:schemeClr val="dk1"/>
                </a:solidFill>
                <a:latin typeface="Open Sans"/>
                <a:ea typeface="Open Sans"/>
                <a:cs typeface="Open Sans"/>
                <a:sym typeface="Open Sans"/>
              </a:defRPr>
            </a:lvl1pPr>
            <a:lvl2pPr lvl="1" indent="0">
              <a:spcBef>
                <a:spcPts val="0"/>
              </a:spcBef>
              <a:spcAft>
                <a:spcPts val="0"/>
              </a:spcAft>
              <a:buSzPts val="1400"/>
              <a:buFont typeface="Arial"/>
              <a:buNone/>
              <a:defRPr sz="1800"/>
            </a:lvl2pPr>
            <a:lvl3pPr lvl="2" indent="0">
              <a:spcBef>
                <a:spcPts val="0"/>
              </a:spcBef>
              <a:spcAft>
                <a:spcPts val="0"/>
              </a:spcAft>
              <a:buSzPts val="1400"/>
              <a:buFont typeface="Arial"/>
              <a:buNone/>
              <a:defRPr sz="1800"/>
            </a:lvl3pPr>
            <a:lvl4pPr lvl="3" indent="0">
              <a:spcBef>
                <a:spcPts val="0"/>
              </a:spcBef>
              <a:spcAft>
                <a:spcPts val="0"/>
              </a:spcAft>
              <a:buSzPts val="1400"/>
              <a:buFont typeface="Arial"/>
              <a:buNone/>
              <a:defRPr sz="1800"/>
            </a:lvl4pPr>
            <a:lvl5pPr lvl="4" indent="0">
              <a:spcBef>
                <a:spcPts val="0"/>
              </a:spcBef>
              <a:spcAft>
                <a:spcPts val="0"/>
              </a:spcAft>
              <a:buSzPts val="1400"/>
              <a:buFont typeface="Arial"/>
              <a:buNone/>
              <a:defRPr sz="1800"/>
            </a:lvl5pPr>
            <a:lvl6pPr lvl="5" indent="0">
              <a:spcBef>
                <a:spcPts val="0"/>
              </a:spcBef>
              <a:spcAft>
                <a:spcPts val="0"/>
              </a:spcAft>
              <a:buSzPts val="1400"/>
              <a:buFont typeface="Arial"/>
              <a:buNone/>
              <a:defRPr sz="1800"/>
            </a:lvl6pPr>
            <a:lvl7pPr lvl="6" indent="0">
              <a:spcBef>
                <a:spcPts val="0"/>
              </a:spcBef>
              <a:spcAft>
                <a:spcPts val="0"/>
              </a:spcAft>
              <a:buSzPts val="1400"/>
              <a:buFont typeface="Arial"/>
              <a:buNone/>
              <a:defRPr sz="1800"/>
            </a:lvl7pPr>
            <a:lvl8pPr lvl="7" indent="0">
              <a:spcBef>
                <a:spcPts val="0"/>
              </a:spcBef>
              <a:spcAft>
                <a:spcPts val="0"/>
              </a:spcAft>
              <a:buSzPts val="1400"/>
              <a:buFont typeface="Arial"/>
              <a:buNone/>
              <a:defRPr sz="1800"/>
            </a:lvl8pPr>
            <a:lvl9pPr lvl="8" indent="0">
              <a:spcBef>
                <a:spcPts val="0"/>
              </a:spcBef>
              <a:spcAft>
                <a:spcPts val="0"/>
              </a:spcAft>
              <a:buSzPts val="1400"/>
              <a:buFont typeface="Arial"/>
              <a:buNone/>
              <a:defRPr sz="1800"/>
            </a:lvl9pPr>
          </a:lstStyle>
          <a:p>
            <a:endParaRPr/>
          </a:p>
        </p:txBody>
      </p:sp>
      <p:sp>
        <p:nvSpPr>
          <p:cNvPr id="11" name="Google Shape;11;p1"/>
          <p:cNvSpPr txBox="1">
            <a:spLocks noGrp="1"/>
          </p:cNvSpPr>
          <p:nvPr>
            <p:ph type="body" idx="1"/>
          </p:nvPr>
        </p:nvSpPr>
        <p:spPr>
          <a:xfrm>
            <a:off x="5772150" y="3175000"/>
            <a:ext cx="2914649" cy="1419225"/>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7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AFA8C6"/>
        </a:solidFill>
        <a:effectLst/>
      </p:bgPr>
    </p:bg>
    <p:spTree>
      <p:nvGrpSpPr>
        <p:cNvPr id="1" name="Shape 78"/>
        <p:cNvGrpSpPr/>
        <p:nvPr/>
      </p:nvGrpSpPr>
      <p:grpSpPr>
        <a:xfrm>
          <a:off x="0" y="0"/>
          <a:ext cx="0" cy="0"/>
          <a:chOff x="0" y="0"/>
          <a:chExt cx="0" cy="0"/>
        </a:xfrm>
      </p:grpSpPr>
      <p:pic>
        <p:nvPicPr>
          <p:cNvPr id="79" name="Google Shape;79;p20" descr="socialmedia_youtube.png"/>
          <p:cNvPicPr preferRelativeResize="0"/>
          <p:nvPr/>
        </p:nvPicPr>
        <p:blipFill rotWithShape="1">
          <a:blip r:embed="rId3">
            <a:alphaModFix/>
          </a:blip>
          <a:srcRect/>
          <a:stretch/>
        </p:blipFill>
        <p:spPr>
          <a:xfrm>
            <a:off x="257175" y="3930650"/>
            <a:ext cx="766800" cy="820800"/>
          </a:xfrm>
          <a:prstGeom prst="rect">
            <a:avLst/>
          </a:prstGeom>
          <a:noFill/>
          <a:ln>
            <a:noFill/>
          </a:ln>
        </p:spPr>
      </p:pic>
      <p:pic>
        <p:nvPicPr>
          <p:cNvPr id="80" name="Google Shape;80;p20"/>
          <p:cNvPicPr preferRelativeResize="0"/>
          <p:nvPr/>
        </p:nvPicPr>
        <p:blipFill rotWithShape="1">
          <a:blip r:embed="rId4">
            <a:alphaModFix/>
          </a:blip>
          <a:srcRect/>
          <a:stretch/>
        </p:blipFill>
        <p:spPr>
          <a:xfrm>
            <a:off x="1192212" y="3930650"/>
            <a:ext cx="766800" cy="820800"/>
          </a:xfrm>
          <a:prstGeom prst="rect">
            <a:avLst/>
          </a:prstGeom>
          <a:noFill/>
          <a:ln>
            <a:noFill/>
          </a:ln>
        </p:spPr>
      </p:pic>
      <p:pic>
        <p:nvPicPr>
          <p:cNvPr id="81" name="Google Shape;81;p20"/>
          <p:cNvPicPr preferRelativeResize="0"/>
          <p:nvPr/>
        </p:nvPicPr>
        <p:blipFill rotWithShape="1">
          <a:blip r:embed="rId5">
            <a:alphaModFix/>
          </a:blip>
          <a:srcRect/>
          <a:stretch/>
        </p:blipFill>
        <p:spPr>
          <a:xfrm>
            <a:off x="2127250" y="3930650"/>
            <a:ext cx="766800" cy="820800"/>
          </a:xfrm>
          <a:prstGeom prst="rect">
            <a:avLst/>
          </a:prstGeom>
          <a:noFill/>
          <a:ln>
            <a:noFill/>
          </a:ln>
        </p:spPr>
      </p:pic>
      <p:sp>
        <p:nvSpPr>
          <p:cNvPr id="82" name="Google Shape;82;p20"/>
          <p:cNvSpPr txBox="1">
            <a:spLocks noGrp="1"/>
          </p:cNvSpPr>
          <p:nvPr>
            <p:ph type="title"/>
          </p:nvPr>
        </p:nvSpPr>
        <p:spPr>
          <a:xfrm>
            <a:off x="457200" y="206375"/>
            <a:ext cx="8229600" cy="8574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dk1"/>
              </a:buClr>
              <a:buSzPts val="1400"/>
              <a:buFont typeface="Open Sans"/>
              <a:buNone/>
              <a:defRPr sz="4400" b="1" i="0" u="none" strike="noStrike" cap="none">
                <a:solidFill>
                  <a:schemeClr val="dk1"/>
                </a:solidFill>
                <a:latin typeface="Open Sans"/>
                <a:ea typeface="Open Sans"/>
                <a:cs typeface="Open Sans"/>
                <a:sym typeface="Open Sans"/>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83" name="Google Shape;83;p20"/>
          <p:cNvSpPr txBox="1">
            <a:spLocks noGrp="1"/>
          </p:cNvSpPr>
          <p:nvPr>
            <p:ph type="body" idx="1"/>
          </p:nvPr>
        </p:nvSpPr>
        <p:spPr>
          <a:xfrm>
            <a:off x="457200" y="1200150"/>
            <a:ext cx="8229600" cy="15543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214312" y="206375"/>
            <a:ext cx="8229600" cy="8574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dk1"/>
              </a:buClr>
              <a:buSzPts val="1400"/>
              <a:buFont typeface="Open Sans"/>
              <a:buNone/>
              <a:defRPr sz="3200" b="1" i="0" u="none" strike="noStrike" cap="none">
                <a:solidFill>
                  <a:schemeClr val="dk1"/>
                </a:solidFill>
                <a:latin typeface="Open Sans"/>
                <a:ea typeface="Open Sans"/>
                <a:cs typeface="Open Sans"/>
                <a:sym typeface="Open Sans"/>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17" name="Google Shape;17;p3"/>
          <p:cNvSpPr txBox="1">
            <a:spLocks noGrp="1"/>
          </p:cNvSpPr>
          <p:nvPr>
            <p:ph type="body" idx="1"/>
          </p:nvPr>
        </p:nvSpPr>
        <p:spPr>
          <a:xfrm>
            <a:off x="214312" y="1200150"/>
            <a:ext cx="4110000" cy="33942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1pPr>
            <a:lvl2pPr marL="914400" marR="0" lvl="1"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2pPr>
            <a:lvl3pPr marL="1371600" marR="0" lvl="2"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3pPr>
            <a:lvl4pPr marL="1828800" marR="0" lvl="3"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4pPr>
            <a:lvl5pPr marL="2286000" marR="0" lvl="4"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72"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157161" y="215900"/>
            <a:ext cx="5424600" cy="22701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Open Sans"/>
              <a:buNone/>
              <a:defRPr sz="4400" b="1" i="0" u="none" strike="noStrike" cap="none">
                <a:solidFill>
                  <a:schemeClr val="dk1"/>
                </a:solidFill>
                <a:latin typeface="Open Sans"/>
                <a:ea typeface="Open Sans"/>
                <a:cs typeface="Open Sans"/>
                <a:sym typeface="Open Sans"/>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35" name="Google Shape;35;p8"/>
          <p:cNvSpPr txBox="1">
            <a:spLocks noGrp="1"/>
          </p:cNvSpPr>
          <p:nvPr>
            <p:ph type="body" idx="1"/>
          </p:nvPr>
        </p:nvSpPr>
        <p:spPr>
          <a:xfrm>
            <a:off x="5772150" y="3175000"/>
            <a:ext cx="2914500" cy="14193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6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
        <p:cNvGrpSpPr/>
        <p:nvPr/>
      </p:nvGrpSpPr>
      <p:grpSpPr>
        <a:xfrm>
          <a:off x="0" y="0"/>
          <a:ext cx="0" cy="0"/>
          <a:chOff x="0" y="0"/>
          <a:chExt cx="0" cy="0"/>
        </a:xfrm>
      </p:grpSpPr>
      <p:sp>
        <p:nvSpPr>
          <p:cNvPr id="37" name="Google Shape;37;p9"/>
          <p:cNvSpPr txBox="1">
            <a:spLocks noGrp="1"/>
          </p:cNvSpPr>
          <p:nvPr>
            <p:ph type="title"/>
          </p:nvPr>
        </p:nvSpPr>
        <p:spPr>
          <a:xfrm>
            <a:off x="457200" y="206375"/>
            <a:ext cx="8229600" cy="8574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dk1"/>
              </a:buClr>
              <a:buSzPts val="1400"/>
              <a:buFont typeface="Open Sans"/>
              <a:buNone/>
              <a:defRPr sz="4400" b="1" i="0" u="none" strike="noStrike" cap="none">
                <a:solidFill>
                  <a:schemeClr val="dk1"/>
                </a:solidFill>
                <a:latin typeface="Open Sans"/>
                <a:ea typeface="Open Sans"/>
                <a:cs typeface="Open Sans"/>
                <a:sym typeface="Open Sans"/>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38" name="Google Shape;38;p9"/>
          <p:cNvSpPr txBox="1">
            <a:spLocks noGrp="1"/>
          </p:cNvSpPr>
          <p:nvPr>
            <p:ph type="body" idx="1"/>
          </p:nvPr>
        </p:nvSpPr>
        <p:spPr>
          <a:xfrm>
            <a:off x="457200" y="1200150"/>
            <a:ext cx="8229600" cy="15543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39" name="Google Shape;39;p9" descr="socialmedia_youtube.png"/>
          <p:cNvPicPr preferRelativeResize="0"/>
          <p:nvPr/>
        </p:nvPicPr>
        <p:blipFill rotWithShape="1">
          <a:blip r:embed="rId3">
            <a:alphaModFix/>
          </a:blip>
          <a:srcRect/>
          <a:stretch/>
        </p:blipFill>
        <p:spPr>
          <a:xfrm>
            <a:off x="257175" y="3930650"/>
            <a:ext cx="766800" cy="820800"/>
          </a:xfrm>
          <a:prstGeom prst="rect">
            <a:avLst/>
          </a:prstGeom>
          <a:noFill/>
          <a:ln>
            <a:noFill/>
          </a:ln>
        </p:spPr>
      </p:pic>
      <p:pic>
        <p:nvPicPr>
          <p:cNvPr id="40" name="Google Shape;40;p9"/>
          <p:cNvPicPr preferRelativeResize="0"/>
          <p:nvPr/>
        </p:nvPicPr>
        <p:blipFill rotWithShape="1">
          <a:blip r:embed="rId4">
            <a:alphaModFix/>
          </a:blip>
          <a:srcRect/>
          <a:stretch/>
        </p:blipFill>
        <p:spPr>
          <a:xfrm>
            <a:off x="1192212" y="3930650"/>
            <a:ext cx="766800" cy="820800"/>
          </a:xfrm>
          <a:prstGeom prst="rect">
            <a:avLst/>
          </a:prstGeom>
          <a:noFill/>
          <a:ln>
            <a:noFill/>
          </a:ln>
        </p:spPr>
      </p:pic>
      <p:pic>
        <p:nvPicPr>
          <p:cNvPr id="41" name="Google Shape;41;p9"/>
          <p:cNvPicPr preferRelativeResize="0"/>
          <p:nvPr/>
        </p:nvPicPr>
        <p:blipFill rotWithShape="1">
          <a:blip r:embed="rId5">
            <a:alphaModFix/>
          </a:blip>
          <a:srcRect/>
          <a:stretch/>
        </p:blipFill>
        <p:spPr>
          <a:xfrm>
            <a:off x="2127250" y="3930650"/>
            <a:ext cx="766800" cy="8208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42"/>
        <p:cNvGrpSpPr/>
        <p:nvPr/>
      </p:nvGrpSpPr>
      <p:grpSpPr>
        <a:xfrm>
          <a:off x="0" y="0"/>
          <a:ext cx="0" cy="0"/>
          <a:chOff x="0" y="0"/>
          <a:chExt cx="0" cy="0"/>
        </a:xfrm>
      </p:grpSpPr>
      <p:sp>
        <p:nvSpPr>
          <p:cNvPr id="43" name="Google Shape;43;p10"/>
          <p:cNvSpPr txBox="1">
            <a:spLocks noGrp="1"/>
          </p:cNvSpPr>
          <p:nvPr>
            <p:ph type="title"/>
          </p:nvPr>
        </p:nvSpPr>
        <p:spPr>
          <a:xfrm>
            <a:off x="157161" y="215900"/>
            <a:ext cx="5424600" cy="22701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Open Sans"/>
              <a:buNone/>
              <a:defRPr sz="4400" b="1" i="0" u="none" strike="noStrike" cap="none">
                <a:solidFill>
                  <a:schemeClr val="dk1"/>
                </a:solidFill>
                <a:latin typeface="Open Sans"/>
                <a:ea typeface="Open Sans"/>
                <a:cs typeface="Open Sans"/>
                <a:sym typeface="Open Sans"/>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44" name="Google Shape;44;p10"/>
          <p:cNvSpPr txBox="1">
            <a:spLocks noGrp="1"/>
          </p:cNvSpPr>
          <p:nvPr>
            <p:ph type="body" idx="1"/>
          </p:nvPr>
        </p:nvSpPr>
        <p:spPr>
          <a:xfrm>
            <a:off x="5772150" y="3175000"/>
            <a:ext cx="2914500" cy="14193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3BFA4"/>
        </a:solidFill>
        <a:effectLst/>
      </p:bgPr>
    </p:bg>
    <p:spTree>
      <p:nvGrpSpPr>
        <p:cNvPr id="1" name="Shape 48"/>
        <p:cNvGrpSpPr/>
        <p:nvPr/>
      </p:nvGrpSpPr>
      <p:grpSpPr>
        <a:xfrm>
          <a:off x="0" y="0"/>
          <a:ext cx="0" cy="0"/>
          <a:chOff x="0" y="0"/>
          <a:chExt cx="0" cy="0"/>
        </a:xfrm>
      </p:grpSpPr>
      <p:sp>
        <p:nvSpPr>
          <p:cNvPr id="49" name="Google Shape;49;p12"/>
          <p:cNvSpPr txBox="1">
            <a:spLocks noGrp="1"/>
          </p:cNvSpPr>
          <p:nvPr>
            <p:ph type="title"/>
          </p:nvPr>
        </p:nvSpPr>
        <p:spPr>
          <a:xfrm>
            <a:off x="157161" y="215900"/>
            <a:ext cx="5424600" cy="22701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Open Sans"/>
              <a:buNone/>
              <a:defRPr sz="4400" b="1" i="0" u="none" strike="noStrike" cap="none">
                <a:solidFill>
                  <a:schemeClr val="dk1"/>
                </a:solidFill>
                <a:latin typeface="Open Sans"/>
                <a:ea typeface="Open Sans"/>
                <a:cs typeface="Open Sans"/>
                <a:sym typeface="Open Sans"/>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50" name="Google Shape;50;p12"/>
          <p:cNvSpPr txBox="1">
            <a:spLocks noGrp="1"/>
          </p:cNvSpPr>
          <p:nvPr>
            <p:ph type="body" idx="1"/>
          </p:nvPr>
        </p:nvSpPr>
        <p:spPr>
          <a:xfrm>
            <a:off x="5772150" y="3175000"/>
            <a:ext cx="2914500" cy="14193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AFA8C6"/>
        </a:solidFill>
        <a:effectLst/>
      </p:bgPr>
    </p:bg>
    <p:spTree>
      <p:nvGrpSpPr>
        <p:cNvPr id="1" name="Shape 54"/>
        <p:cNvGrpSpPr/>
        <p:nvPr/>
      </p:nvGrpSpPr>
      <p:grpSpPr>
        <a:xfrm>
          <a:off x="0" y="0"/>
          <a:ext cx="0" cy="0"/>
          <a:chOff x="0" y="0"/>
          <a:chExt cx="0" cy="0"/>
        </a:xfrm>
      </p:grpSpPr>
      <p:sp>
        <p:nvSpPr>
          <p:cNvPr id="55" name="Google Shape;55;p14"/>
          <p:cNvSpPr txBox="1">
            <a:spLocks noGrp="1"/>
          </p:cNvSpPr>
          <p:nvPr>
            <p:ph type="title"/>
          </p:nvPr>
        </p:nvSpPr>
        <p:spPr>
          <a:xfrm>
            <a:off x="157161" y="215900"/>
            <a:ext cx="5424600" cy="22701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Open Sans"/>
              <a:buNone/>
              <a:defRPr sz="4400" b="1" i="0" u="none" strike="noStrike" cap="none">
                <a:solidFill>
                  <a:schemeClr val="dk1"/>
                </a:solidFill>
                <a:latin typeface="Open Sans"/>
                <a:ea typeface="Open Sans"/>
                <a:cs typeface="Open Sans"/>
                <a:sym typeface="Open Sans"/>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56" name="Google Shape;56;p14"/>
          <p:cNvSpPr txBox="1">
            <a:spLocks noGrp="1"/>
          </p:cNvSpPr>
          <p:nvPr>
            <p:ph type="body" idx="1"/>
          </p:nvPr>
        </p:nvSpPr>
        <p:spPr>
          <a:xfrm>
            <a:off x="5772150" y="3175000"/>
            <a:ext cx="2914500" cy="14193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60"/>
        <p:cNvGrpSpPr/>
        <p:nvPr/>
      </p:nvGrpSpPr>
      <p:grpSpPr>
        <a:xfrm>
          <a:off x="0" y="0"/>
          <a:ext cx="0" cy="0"/>
          <a:chOff x="0" y="0"/>
          <a:chExt cx="0" cy="0"/>
        </a:xfrm>
      </p:grpSpPr>
      <p:pic>
        <p:nvPicPr>
          <p:cNvPr id="61" name="Google Shape;61;p16" descr="socialmedia_youtube.png"/>
          <p:cNvPicPr preferRelativeResize="0"/>
          <p:nvPr/>
        </p:nvPicPr>
        <p:blipFill rotWithShape="1">
          <a:blip r:embed="rId3">
            <a:alphaModFix/>
          </a:blip>
          <a:srcRect/>
          <a:stretch/>
        </p:blipFill>
        <p:spPr>
          <a:xfrm>
            <a:off x="257175" y="3930650"/>
            <a:ext cx="766800" cy="820800"/>
          </a:xfrm>
          <a:prstGeom prst="rect">
            <a:avLst/>
          </a:prstGeom>
          <a:noFill/>
          <a:ln>
            <a:noFill/>
          </a:ln>
        </p:spPr>
      </p:pic>
      <p:pic>
        <p:nvPicPr>
          <p:cNvPr id="62" name="Google Shape;62;p16"/>
          <p:cNvPicPr preferRelativeResize="0"/>
          <p:nvPr/>
        </p:nvPicPr>
        <p:blipFill rotWithShape="1">
          <a:blip r:embed="rId4">
            <a:alphaModFix/>
          </a:blip>
          <a:srcRect/>
          <a:stretch/>
        </p:blipFill>
        <p:spPr>
          <a:xfrm>
            <a:off x="1192212" y="3930650"/>
            <a:ext cx="766800" cy="820800"/>
          </a:xfrm>
          <a:prstGeom prst="rect">
            <a:avLst/>
          </a:prstGeom>
          <a:noFill/>
          <a:ln>
            <a:noFill/>
          </a:ln>
        </p:spPr>
      </p:pic>
      <p:pic>
        <p:nvPicPr>
          <p:cNvPr id="63" name="Google Shape;63;p16"/>
          <p:cNvPicPr preferRelativeResize="0"/>
          <p:nvPr/>
        </p:nvPicPr>
        <p:blipFill rotWithShape="1">
          <a:blip r:embed="rId5">
            <a:alphaModFix/>
          </a:blip>
          <a:srcRect/>
          <a:stretch/>
        </p:blipFill>
        <p:spPr>
          <a:xfrm>
            <a:off x="2127250" y="3930650"/>
            <a:ext cx="766800" cy="820800"/>
          </a:xfrm>
          <a:prstGeom prst="rect">
            <a:avLst/>
          </a:prstGeom>
          <a:noFill/>
          <a:ln>
            <a:noFill/>
          </a:ln>
        </p:spPr>
      </p:pic>
      <p:sp>
        <p:nvSpPr>
          <p:cNvPr id="64" name="Google Shape;64;p16"/>
          <p:cNvSpPr txBox="1">
            <a:spLocks noGrp="1"/>
          </p:cNvSpPr>
          <p:nvPr>
            <p:ph type="title"/>
          </p:nvPr>
        </p:nvSpPr>
        <p:spPr>
          <a:xfrm>
            <a:off x="457200" y="206375"/>
            <a:ext cx="8229600" cy="8574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dk1"/>
              </a:buClr>
              <a:buSzPts val="1400"/>
              <a:buFont typeface="Open Sans"/>
              <a:buNone/>
              <a:defRPr sz="4400" b="1" i="0" u="none" strike="noStrike" cap="none">
                <a:solidFill>
                  <a:schemeClr val="dk1"/>
                </a:solidFill>
                <a:latin typeface="Open Sans"/>
                <a:ea typeface="Open Sans"/>
                <a:cs typeface="Open Sans"/>
                <a:sym typeface="Open Sans"/>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65" name="Google Shape;65;p16"/>
          <p:cNvSpPr txBox="1">
            <a:spLocks noGrp="1"/>
          </p:cNvSpPr>
          <p:nvPr>
            <p:ph type="body" idx="1"/>
          </p:nvPr>
        </p:nvSpPr>
        <p:spPr>
          <a:xfrm>
            <a:off x="457200" y="1200150"/>
            <a:ext cx="8229600" cy="15543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3BFA4"/>
        </a:solidFill>
        <a:effectLst/>
      </p:bgPr>
    </p:bg>
    <p:spTree>
      <p:nvGrpSpPr>
        <p:cNvPr id="1" name="Shape 69"/>
        <p:cNvGrpSpPr/>
        <p:nvPr/>
      </p:nvGrpSpPr>
      <p:grpSpPr>
        <a:xfrm>
          <a:off x="0" y="0"/>
          <a:ext cx="0" cy="0"/>
          <a:chOff x="0" y="0"/>
          <a:chExt cx="0" cy="0"/>
        </a:xfrm>
      </p:grpSpPr>
      <p:pic>
        <p:nvPicPr>
          <p:cNvPr id="70" name="Google Shape;70;p18" descr="socialmedia_youtube.png"/>
          <p:cNvPicPr preferRelativeResize="0"/>
          <p:nvPr/>
        </p:nvPicPr>
        <p:blipFill rotWithShape="1">
          <a:blip r:embed="rId3">
            <a:alphaModFix/>
          </a:blip>
          <a:srcRect/>
          <a:stretch/>
        </p:blipFill>
        <p:spPr>
          <a:xfrm>
            <a:off x="257175" y="3930650"/>
            <a:ext cx="766800" cy="820800"/>
          </a:xfrm>
          <a:prstGeom prst="rect">
            <a:avLst/>
          </a:prstGeom>
          <a:noFill/>
          <a:ln>
            <a:noFill/>
          </a:ln>
        </p:spPr>
      </p:pic>
      <p:pic>
        <p:nvPicPr>
          <p:cNvPr id="71" name="Google Shape;71;p18"/>
          <p:cNvPicPr preferRelativeResize="0"/>
          <p:nvPr/>
        </p:nvPicPr>
        <p:blipFill rotWithShape="1">
          <a:blip r:embed="rId4">
            <a:alphaModFix/>
          </a:blip>
          <a:srcRect/>
          <a:stretch/>
        </p:blipFill>
        <p:spPr>
          <a:xfrm>
            <a:off x="1192212" y="3930650"/>
            <a:ext cx="766800" cy="820800"/>
          </a:xfrm>
          <a:prstGeom prst="rect">
            <a:avLst/>
          </a:prstGeom>
          <a:noFill/>
          <a:ln>
            <a:noFill/>
          </a:ln>
        </p:spPr>
      </p:pic>
      <p:pic>
        <p:nvPicPr>
          <p:cNvPr id="72" name="Google Shape;72;p18"/>
          <p:cNvPicPr preferRelativeResize="0"/>
          <p:nvPr/>
        </p:nvPicPr>
        <p:blipFill rotWithShape="1">
          <a:blip r:embed="rId5">
            <a:alphaModFix/>
          </a:blip>
          <a:srcRect/>
          <a:stretch/>
        </p:blipFill>
        <p:spPr>
          <a:xfrm>
            <a:off x="2127250" y="3930650"/>
            <a:ext cx="766800" cy="820800"/>
          </a:xfrm>
          <a:prstGeom prst="rect">
            <a:avLst/>
          </a:prstGeom>
          <a:noFill/>
          <a:ln>
            <a:noFill/>
          </a:ln>
        </p:spPr>
      </p:pic>
      <p:sp>
        <p:nvSpPr>
          <p:cNvPr id="73" name="Google Shape;73;p18"/>
          <p:cNvSpPr txBox="1">
            <a:spLocks noGrp="1"/>
          </p:cNvSpPr>
          <p:nvPr>
            <p:ph type="title"/>
          </p:nvPr>
        </p:nvSpPr>
        <p:spPr>
          <a:xfrm>
            <a:off x="457200" y="206375"/>
            <a:ext cx="8229600" cy="8574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dk1"/>
              </a:buClr>
              <a:buSzPts val="1400"/>
              <a:buFont typeface="Open Sans"/>
              <a:buNone/>
              <a:defRPr sz="4400" b="1" i="0" u="none" strike="noStrike" cap="none">
                <a:solidFill>
                  <a:schemeClr val="dk1"/>
                </a:solidFill>
                <a:latin typeface="Open Sans"/>
                <a:ea typeface="Open Sans"/>
                <a:cs typeface="Open Sans"/>
                <a:sym typeface="Open Sans"/>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74" name="Google Shape;74;p18"/>
          <p:cNvSpPr txBox="1">
            <a:spLocks noGrp="1"/>
          </p:cNvSpPr>
          <p:nvPr>
            <p:ph type="body" idx="1"/>
          </p:nvPr>
        </p:nvSpPr>
        <p:spPr>
          <a:xfrm>
            <a:off x="457200" y="1200150"/>
            <a:ext cx="8229600" cy="15543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400"/>
              </a:spcBef>
              <a:spcAft>
                <a:spcPts val="0"/>
              </a:spcAft>
              <a:buClr>
                <a:schemeClr val="dk1"/>
              </a:buClr>
              <a:buSzPts val="1400"/>
              <a:buFont typeface="Arial"/>
              <a:buNone/>
              <a:defRPr sz="2000" b="0" i="0" u="none" strike="noStrike" cap="none">
                <a:solidFill>
                  <a:schemeClr val="dk1"/>
                </a:solidFill>
                <a:latin typeface="Open Sans"/>
                <a:ea typeface="Open Sans"/>
                <a:cs typeface="Open Sans"/>
                <a:sym typeface="Open Sans"/>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londoncitizensadvice.org.uk/"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james.sandbach@rcjadvice.org.uk"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mailto:mary-ann.foxwell@cawandsworth.org" TargetMode="Externa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4"/>
          <p:cNvSpPr txBox="1">
            <a:spLocks noGrp="1"/>
          </p:cNvSpPr>
          <p:nvPr>
            <p:ph type="ctrTitle"/>
          </p:nvPr>
        </p:nvSpPr>
        <p:spPr>
          <a:xfrm>
            <a:off x="501227" y="487680"/>
            <a:ext cx="8496261" cy="796047"/>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GB" sz="3600" dirty="0"/>
              <a:t>London Citizens Advice:</a:t>
            </a:r>
            <a:br>
              <a:rPr lang="en-GB" sz="3600" dirty="0"/>
            </a:br>
            <a:r>
              <a:rPr lang="en-GB" sz="3600" dirty="0"/>
              <a:t>Pan-London working</a:t>
            </a:r>
            <a:br>
              <a:rPr lang="en-GB" sz="3600" dirty="0"/>
            </a:br>
            <a:br>
              <a:rPr lang="en-GB" sz="1200" dirty="0"/>
            </a:br>
            <a:r>
              <a:rPr lang="en-GB" sz="1400" dirty="0"/>
              <a:t>James Sandbach &amp; Mary-Ann </a:t>
            </a:r>
            <a:r>
              <a:rPr lang="en-GB" sz="1400" dirty="0" err="1"/>
              <a:t>Foxwell</a:t>
            </a:r>
            <a:endParaRPr sz="1400" dirty="0"/>
          </a:p>
          <a:p>
            <a:pPr marL="0" lvl="0" indent="0" algn="l" rtl="0">
              <a:lnSpc>
                <a:spcPct val="100000"/>
              </a:lnSpc>
              <a:spcBef>
                <a:spcPts val="0"/>
              </a:spcBef>
              <a:spcAft>
                <a:spcPts val="0"/>
              </a:spcAft>
              <a:buSzPts val="3600"/>
              <a:buNone/>
            </a:pPr>
            <a:endParaRPr sz="3600" dirty="0"/>
          </a:p>
        </p:txBody>
      </p:sp>
      <p:sp>
        <p:nvSpPr>
          <p:cNvPr id="107" name="Google Shape;107;p24"/>
          <p:cNvSpPr txBox="1">
            <a:spLocks noGrp="1"/>
          </p:cNvSpPr>
          <p:nvPr>
            <p:ph type="subTitle" idx="1"/>
          </p:nvPr>
        </p:nvSpPr>
        <p:spPr>
          <a:xfrm>
            <a:off x="5842525" y="3596000"/>
            <a:ext cx="2863500" cy="1155599"/>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2200"/>
              <a:buNone/>
            </a:pPr>
            <a:r>
              <a:rPr lang="en-GB" sz="2200" dirty="0"/>
              <a:t>Collaborating across the Capital </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4"/>
          <p:cNvSpPr txBox="1">
            <a:spLocks noGrp="1"/>
          </p:cNvSpPr>
          <p:nvPr>
            <p:ph type="title"/>
          </p:nvPr>
        </p:nvSpPr>
        <p:spPr>
          <a:xfrm>
            <a:off x="214312" y="0"/>
            <a:ext cx="8229600" cy="72834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Font typeface="Open Sans"/>
              <a:buNone/>
            </a:pPr>
            <a:r>
              <a:rPr lang="en-US" sz="3200" b="1" i="0" u="none" strike="noStrike" cap="none" dirty="0">
                <a:solidFill>
                  <a:schemeClr val="dk1"/>
                </a:solidFill>
                <a:latin typeface="Open Sans"/>
                <a:ea typeface="Open Sans"/>
                <a:cs typeface="Open Sans"/>
                <a:sym typeface="Open Sans"/>
              </a:rPr>
              <a:t>Objectives and </a:t>
            </a:r>
            <a:r>
              <a:rPr lang="en-US" dirty="0"/>
              <a:t>priorities</a:t>
            </a:r>
            <a:endParaRPr dirty="0"/>
          </a:p>
        </p:txBody>
      </p:sp>
      <p:sp>
        <p:nvSpPr>
          <p:cNvPr id="107" name="Google Shape;107;p24"/>
          <p:cNvSpPr txBox="1">
            <a:spLocks noGrp="1"/>
          </p:cNvSpPr>
          <p:nvPr>
            <p:ph type="body" idx="1"/>
          </p:nvPr>
        </p:nvSpPr>
        <p:spPr>
          <a:xfrm>
            <a:off x="214312" y="589280"/>
            <a:ext cx="8704200" cy="4301068"/>
          </a:xfrm>
          <a:prstGeom prst="rect">
            <a:avLst/>
          </a:prstGeom>
          <a:noFill/>
          <a:ln>
            <a:noFill/>
          </a:ln>
        </p:spPr>
        <p:txBody>
          <a:bodyPr spcFirstLastPara="1" wrap="square" lIns="91425" tIns="45700" rIns="91425" bIns="45700" anchor="t" anchorCtr="0">
            <a:noAutofit/>
          </a:bodyPr>
          <a:lstStyle/>
          <a:p>
            <a:pPr marL="0" lvl="0" indent="0">
              <a:spcBef>
                <a:spcPts val="0"/>
              </a:spcBef>
            </a:pPr>
            <a:r>
              <a:rPr lang="en-GB" dirty="0"/>
              <a:t> </a:t>
            </a:r>
          </a:p>
          <a:p>
            <a:pPr marL="0" marR="0" lvl="0" indent="0" algn="l" rtl="0">
              <a:lnSpc>
                <a:spcPct val="100000"/>
              </a:lnSpc>
              <a:spcBef>
                <a:spcPts val="0"/>
              </a:spcBef>
              <a:spcAft>
                <a:spcPts val="0"/>
              </a:spcAft>
              <a:buClr>
                <a:schemeClr val="dk1"/>
              </a:buClr>
            </a:pPr>
            <a:endParaRPr lang="en-GB" sz="2000" b="0" i="0" u="none" strike="noStrike" cap="none" dirty="0">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pPr>
            <a:endParaRPr lang="en-GB" sz="2000" b="0" i="0" u="none" strike="noStrike" cap="none" dirty="0">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pPr>
            <a:endParaRPr lang="en-GB" sz="2000" b="1" i="0" u="none" strike="noStrike" cap="none" dirty="0">
              <a:solidFill>
                <a:schemeClr val="dk1"/>
              </a:solidFill>
              <a:latin typeface="Open Sans"/>
              <a:ea typeface="Open Sans"/>
              <a:cs typeface="Open Sans"/>
              <a:sym typeface="Open Sans"/>
            </a:endParaRPr>
          </a:p>
          <a:p>
            <a:pPr marL="0" marR="0" lvl="0" indent="0" algn="l" rtl="0">
              <a:lnSpc>
                <a:spcPct val="100000"/>
              </a:lnSpc>
              <a:spcBef>
                <a:spcPts val="0"/>
              </a:spcBef>
              <a:spcAft>
                <a:spcPts val="0"/>
              </a:spcAft>
              <a:buClr>
                <a:schemeClr val="dk1"/>
              </a:buClr>
            </a:pPr>
            <a:r>
              <a:rPr lang="en-GB" sz="2000" b="1" i="0" u="none" strike="noStrike" cap="none" dirty="0">
                <a:solidFill>
                  <a:schemeClr val="dk1"/>
                </a:solidFill>
                <a:latin typeface="Open Sans"/>
                <a:ea typeface="Open Sans"/>
                <a:cs typeface="Open Sans"/>
                <a:sym typeface="Open Sans"/>
              </a:rPr>
              <a:t>Key/immediate priorities are:</a:t>
            </a:r>
          </a:p>
          <a:p>
            <a:pPr marL="358775" marR="0" lvl="0" indent="-271463" algn="l" rtl="0">
              <a:lnSpc>
                <a:spcPct val="100000"/>
              </a:lnSpc>
              <a:spcBef>
                <a:spcPts val="0"/>
              </a:spcBef>
              <a:spcAft>
                <a:spcPts val="0"/>
              </a:spcAft>
              <a:buClr>
                <a:schemeClr val="dk1"/>
              </a:buClr>
              <a:buAutoNum type="arabicParenR"/>
            </a:pPr>
            <a:r>
              <a:rPr lang="en-GB" dirty="0"/>
              <a:t>Building relationship with GLA (and its stakeholders), Mayor’s office, MOPAC etc – London recovery and safety net agenda</a:t>
            </a:r>
          </a:p>
          <a:p>
            <a:pPr marL="358775" marR="0" lvl="0" indent="-271463" algn="l" rtl="0">
              <a:lnSpc>
                <a:spcPct val="100000"/>
              </a:lnSpc>
              <a:spcBef>
                <a:spcPts val="0"/>
              </a:spcBef>
              <a:spcAft>
                <a:spcPts val="0"/>
              </a:spcAft>
              <a:buClr>
                <a:schemeClr val="dk1"/>
              </a:buClr>
              <a:buAutoNum type="arabicParenR"/>
            </a:pPr>
            <a:r>
              <a:rPr lang="en-GB" dirty="0"/>
              <a:t>Launch new website </a:t>
            </a:r>
            <a:r>
              <a:rPr lang="en-GB" dirty="0">
                <a:hlinkClick r:id="rId3"/>
              </a:rPr>
              <a:t>www.londoncitizensadvice.org.uk</a:t>
            </a:r>
            <a:r>
              <a:rPr lang="en-GB" dirty="0"/>
              <a:t> </a:t>
            </a:r>
          </a:p>
          <a:p>
            <a:pPr marL="358775" marR="0" lvl="0" indent="-271463" algn="l" rtl="0">
              <a:lnSpc>
                <a:spcPct val="100000"/>
              </a:lnSpc>
              <a:spcBef>
                <a:spcPts val="0"/>
              </a:spcBef>
              <a:spcAft>
                <a:spcPts val="0"/>
              </a:spcAft>
              <a:buClr>
                <a:schemeClr val="dk1"/>
              </a:buClr>
              <a:buAutoNum type="arabicParenR"/>
            </a:pPr>
            <a:r>
              <a:rPr lang="en-GB" dirty="0"/>
              <a:t>Develop </a:t>
            </a:r>
            <a:r>
              <a:rPr lang="en-GB" b="1" dirty="0"/>
              <a:t>London Adviceline </a:t>
            </a:r>
            <a:r>
              <a:rPr lang="en-GB" dirty="0"/>
              <a:t>group, and an online single point of access</a:t>
            </a:r>
          </a:p>
          <a:p>
            <a:pPr marL="358775" marR="0" lvl="0" indent="-271463" algn="l" rtl="0">
              <a:lnSpc>
                <a:spcPct val="100000"/>
              </a:lnSpc>
              <a:spcBef>
                <a:spcPts val="0"/>
              </a:spcBef>
              <a:spcAft>
                <a:spcPts val="0"/>
              </a:spcAft>
              <a:buClr>
                <a:schemeClr val="dk1"/>
              </a:buClr>
              <a:buAutoNum type="arabicParenR"/>
            </a:pPr>
            <a:r>
              <a:rPr lang="en-GB" dirty="0"/>
              <a:t>‘Onboarding’ with Prison and Probation service</a:t>
            </a:r>
          </a:p>
          <a:p>
            <a:pPr marL="358775" marR="0" lvl="0" indent="-271463" algn="l" rtl="0">
              <a:lnSpc>
                <a:spcPct val="100000"/>
              </a:lnSpc>
              <a:spcBef>
                <a:spcPts val="0"/>
              </a:spcBef>
              <a:spcAft>
                <a:spcPts val="0"/>
              </a:spcAft>
              <a:buClr>
                <a:schemeClr val="dk1"/>
              </a:buClr>
              <a:buAutoNum type="arabicParenR"/>
            </a:pPr>
            <a:r>
              <a:rPr lang="en-GB" dirty="0"/>
              <a:t>Briefings for London elections</a:t>
            </a:r>
          </a:p>
          <a:p>
            <a:pPr marL="358775" marR="0" lvl="0" indent="-271463" algn="l" rtl="0">
              <a:lnSpc>
                <a:spcPct val="100000"/>
              </a:lnSpc>
              <a:spcBef>
                <a:spcPts val="0"/>
              </a:spcBef>
              <a:spcAft>
                <a:spcPts val="0"/>
              </a:spcAft>
              <a:buClr>
                <a:schemeClr val="dk1"/>
              </a:buClr>
              <a:buAutoNum type="arabicParenR"/>
            </a:pPr>
            <a:r>
              <a:rPr lang="en-GB" dirty="0"/>
              <a:t>Share and develop community engagement (especially with newly arrived communities)</a:t>
            </a:r>
          </a:p>
          <a:p>
            <a:pPr lvl="0" indent="-457200">
              <a:spcBef>
                <a:spcPts val="0"/>
              </a:spcBef>
              <a:buFont typeface="+mj-lt"/>
              <a:buAutoNum type="arabicPeriod"/>
            </a:pPr>
            <a:endParaRPr lang="en-GB" dirty="0"/>
          </a:p>
        </p:txBody>
      </p:sp>
      <p:graphicFrame>
        <p:nvGraphicFramePr>
          <p:cNvPr id="2" name="Table 1">
            <a:extLst>
              <a:ext uri="{FF2B5EF4-FFF2-40B4-BE49-F238E27FC236}">
                <a16:creationId xmlns:a16="http://schemas.microsoft.com/office/drawing/2014/main" id="{617F6F69-4BA1-4E69-8CF0-0E7053B15F60}"/>
              </a:ext>
            </a:extLst>
          </p:cNvPr>
          <p:cNvGraphicFramePr>
            <a:graphicFrameLocks noGrp="1"/>
          </p:cNvGraphicFramePr>
          <p:nvPr>
            <p:extLst>
              <p:ext uri="{D42A27DB-BD31-4B8C-83A1-F6EECF244321}">
                <p14:modId xmlns:p14="http://schemas.microsoft.com/office/powerpoint/2010/main" val="1944101225"/>
              </p:ext>
            </p:extLst>
          </p:nvPr>
        </p:nvGraphicFramePr>
        <p:xfrm>
          <a:off x="326756" y="728345"/>
          <a:ext cx="8004712" cy="1144693"/>
        </p:xfrm>
        <a:graphic>
          <a:graphicData uri="http://schemas.openxmlformats.org/drawingml/2006/table">
            <a:tbl>
              <a:tblPr firstRow="1" firstCol="1" bandRow="1">
                <a:tableStyleId>{5C22544A-7EE6-4342-B048-85BDC9FD1C3A}</a:tableStyleId>
              </a:tblPr>
              <a:tblGrid>
                <a:gridCol w="2150722">
                  <a:extLst>
                    <a:ext uri="{9D8B030D-6E8A-4147-A177-3AD203B41FA5}">
                      <a16:colId xmlns:a16="http://schemas.microsoft.com/office/drawing/2014/main" val="2245718678"/>
                    </a:ext>
                  </a:extLst>
                </a:gridCol>
                <a:gridCol w="2190919">
                  <a:extLst>
                    <a:ext uri="{9D8B030D-6E8A-4147-A177-3AD203B41FA5}">
                      <a16:colId xmlns:a16="http://schemas.microsoft.com/office/drawing/2014/main" val="2660915745"/>
                    </a:ext>
                  </a:extLst>
                </a:gridCol>
                <a:gridCol w="1747533">
                  <a:extLst>
                    <a:ext uri="{9D8B030D-6E8A-4147-A177-3AD203B41FA5}">
                      <a16:colId xmlns:a16="http://schemas.microsoft.com/office/drawing/2014/main" val="2202378187"/>
                    </a:ext>
                  </a:extLst>
                </a:gridCol>
                <a:gridCol w="1915538">
                  <a:extLst>
                    <a:ext uri="{9D8B030D-6E8A-4147-A177-3AD203B41FA5}">
                      <a16:colId xmlns:a16="http://schemas.microsoft.com/office/drawing/2014/main" val="3995953017"/>
                    </a:ext>
                  </a:extLst>
                </a:gridCol>
              </a:tblGrid>
              <a:tr h="1144693">
                <a:tc>
                  <a:txBody>
                    <a:bodyPr/>
                    <a:lstStyle/>
                    <a:p>
                      <a:pPr marL="144000" algn="ctr">
                        <a:lnSpc>
                          <a:spcPct val="100000"/>
                        </a:lnSpc>
                        <a:spcAft>
                          <a:spcPts val="100"/>
                        </a:spcAft>
                      </a:pPr>
                      <a:r>
                        <a:rPr lang="en-GB" sz="1000" dirty="0">
                          <a:effectLst/>
                        </a:rPr>
                        <a:t>Be an influential and impactful policy voice for Londoners and for advice services in London, drawing on our data and insights, and engaging with London stakeholders</a:t>
                      </a:r>
                    </a:p>
                    <a:p>
                      <a:pPr marL="144000" algn="ctr">
                        <a:lnSpc>
                          <a:spcPct val="100000"/>
                        </a:lnSpc>
                        <a:spcAft>
                          <a:spcPts val="100"/>
                        </a:spcAft>
                      </a:pPr>
                      <a:r>
                        <a:rPr lang="en-GB" sz="500" dirty="0">
                          <a:effectLst/>
                        </a:rPr>
                        <a:t> </a:t>
                      </a:r>
                      <a:endParaRPr lang="en-GB" sz="500" dirty="0">
                        <a:effectLst/>
                        <a:latin typeface="Calibri" panose="020F0502020204030204" pitchFamily="34" charset="0"/>
                        <a:ea typeface="Calibri" panose="020F0502020204030204" pitchFamily="34" charset="0"/>
                        <a:cs typeface="Times New Roman" panose="02020603050405020304" pitchFamily="18" charset="0"/>
                      </a:endParaRPr>
                    </a:p>
                  </a:txBody>
                  <a:tcPr marL="29046" marR="29046" marT="0" marB="0" anchor="ctr">
                    <a:solidFill>
                      <a:srgbClr val="205294"/>
                    </a:solidFill>
                  </a:tcPr>
                </a:tc>
                <a:tc>
                  <a:txBody>
                    <a:bodyPr/>
                    <a:lstStyle/>
                    <a:p>
                      <a:pPr marL="144000" algn="ctr">
                        <a:lnSpc>
                          <a:spcPct val="100000"/>
                        </a:lnSpc>
                        <a:spcAft>
                          <a:spcPts val="100"/>
                        </a:spcAft>
                        <a:tabLst>
                          <a:tab pos="1347788" algn="l"/>
                        </a:tabLst>
                      </a:pPr>
                      <a:r>
                        <a:rPr lang="en-GB" sz="1000" dirty="0">
                          <a:effectLst/>
                        </a:rPr>
                        <a:t>Become ‘commission ready’ for pan-London funding opportunities, and building relationships with London funders</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9046" marR="29046" marT="0" marB="0" anchor="ctr">
                    <a:solidFill>
                      <a:srgbClr val="205294"/>
                    </a:solidFill>
                  </a:tcPr>
                </a:tc>
                <a:tc>
                  <a:txBody>
                    <a:bodyPr/>
                    <a:lstStyle/>
                    <a:p>
                      <a:pPr marL="144000" algn="ctr">
                        <a:lnSpc>
                          <a:spcPct val="100000"/>
                        </a:lnSpc>
                        <a:spcAft>
                          <a:spcPts val="100"/>
                        </a:spcAft>
                      </a:pPr>
                      <a:r>
                        <a:rPr lang="en-GB" sz="1000" dirty="0">
                          <a:effectLst/>
                        </a:rPr>
                        <a:t>Collaborate across London LCAs to develop a pan-London  structure, and encourage partnership working across London’s advice sector</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9046" marR="29046" marT="0" marB="0" anchor="ctr">
                    <a:solidFill>
                      <a:srgbClr val="205294"/>
                    </a:solidFill>
                  </a:tcPr>
                </a:tc>
                <a:tc>
                  <a:txBody>
                    <a:bodyPr/>
                    <a:lstStyle/>
                    <a:p>
                      <a:pPr marL="144000" algn="ctr">
                        <a:lnSpc>
                          <a:spcPct val="100000"/>
                        </a:lnSpc>
                        <a:spcAft>
                          <a:spcPts val="100"/>
                        </a:spcAft>
                      </a:pPr>
                      <a:r>
                        <a:rPr lang="en-GB" sz="1000" dirty="0">
                          <a:effectLst/>
                        </a:rPr>
                        <a:t>Provide for the benefit of London clients, funders and partners, a single-entry point into our services, and a seamless user journey</a:t>
                      </a:r>
                      <a:endParaRPr lang="en-GB"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9046" marR="29046" marT="0" marB="0" anchor="ctr">
                    <a:solidFill>
                      <a:srgbClr val="205294"/>
                    </a:solidFill>
                  </a:tcPr>
                </a:tc>
                <a:extLst>
                  <a:ext uri="{0D108BD9-81ED-4DB2-BD59-A6C34878D82A}">
                    <a16:rowId xmlns:a16="http://schemas.microsoft.com/office/drawing/2014/main" val="2877077836"/>
                  </a:ext>
                </a:extLst>
              </a:tr>
            </a:tbl>
          </a:graphicData>
        </a:graphic>
      </p:graphicFrame>
    </p:spTree>
    <p:extLst>
      <p:ext uri="{BB962C8B-B14F-4D97-AF65-F5344CB8AC3E}">
        <p14:creationId xmlns:p14="http://schemas.microsoft.com/office/powerpoint/2010/main" val="74975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4"/>
          <p:cNvSpPr txBox="1">
            <a:spLocks noGrp="1"/>
          </p:cNvSpPr>
          <p:nvPr>
            <p:ph type="title"/>
          </p:nvPr>
        </p:nvSpPr>
        <p:spPr>
          <a:xfrm>
            <a:off x="214312" y="206375"/>
            <a:ext cx="7310861" cy="857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Font typeface="Open Sans"/>
              <a:buNone/>
            </a:pPr>
            <a:br>
              <a:rPr lang="en-US" sz="3200" b="1" i="0" u="none" strike="noStrike" cap="none" dirty="0">
                <a:solidFill>
                  <a:schemeClr val="dk1"/>
                </a:solidFill>
                <a:latin typeface="Open Sans"/>
                <a:ea typeface="Open Sans"/>
                <a:cs typeface="Open Sans"/>
                <a:sym typeface="Open Sans"/>
              </a:rPr>
            </a:br>
            <a:r>
              <a:rPr lang="en-US" sz="3200" b="1" i="0" u="none" strike="noStrike" cap="none" dirty="0">
                <a:solidFill>
                  <a:schemeClr val="dk1"/>
                </a:solidFill>
                <a:latin typeface="Open Sans"/>
                <a:ea typeface="Open Sans"/>
                <a:cs typeface="Open Sans"/>
                <a:sym typeface="Open Sans"/>
              </a:rPr>
              <a:t>London data: </a:t>
            </a:r>
            <a:r>
              <a:rPr lang="en-US" sz="3200" b="0" i="0" u="none" strike="noStrike" cap="none" dirty="0">
                <a:solidFill>
                  <a:schemeClr val="dk1"/>
                </a:solidFill>
                <a:latin typeface="Open Sans"/>
                <a:ea typeface="Open Sans"/>
                <a:cs typeface="Open Sans"/>
                <a:sym typeface="Open Sans"/>
              </a:rPr>
              <a:t>260,000 clients (2021)</a:t>
            </a:r>
            <a:r>
              <a:rPr lang="en-US" sz="2400" b="0" i="0" u="none" strike="noStrike" cap="none" dirty="0">
                <a:solidFill>
                  <a:schemeClr val="dk1"/>
                </a:solidFill>
                <a:latin typeface="Open Sans"/>
                <a:ea typeface="Open Sans"/>
                <a:cs typeface="Open Sans"/>
                <a:sym typeface="Open Sans"/>
              </a:rPr>
              <a:t>*</a:t>
            </a:r>
            <a:r>
              <a:rPr lang="en-US" sz="3200" b="0" i="0" u="none" strike="noStrike" cap="none" dirty="0">
                <a:solidFill>
                  <a:schemeClr val="dk1"/>
                </a:solidFill>
                <a:latin typeface="Open Sans"/>
                <a:ea typeface="Open Sans"/>
                <a:cs typeface="Open Sans"/>
                <a:sym typeface="Open Sans"/>
              </a:rPr>
              <a:t> </a:t>
            </a:r>
            <a:br>
              <a:rPr lang="en-US" sz="2800" b="1" i="0" u="none" strike="noStrike" cap="none" dirty="0">
                <a:solidFill>
                  <a:schemeClr val="dk1"/>
                </a:solidFill>
                <a:latin typeface="Open Sans"/>
                <a:ea typeface="Open Sans"/>
                <a:cs typeface="Open Sans"/>
                <a:sym typeface="Open Sans"/>
              </a:rPr>
            </a:br>
            <a:endParaRPr dirty="0"/>
          </a:p>
        </p:txBody>
      </p:sp>
      <p:pic>
        <p:nvPicPr>
          <p:cNvPr id="5" name="slide2" descr="Trends P1">
            <a:extLst>
              <a:ext uri="{FF2B5EF4-FFF2-40B4-BE49-F238E27FC236}">
                <a16:creationId xmlns:a16="http://schemas.microsoft.com/office/drawing/2014/main" id="{1CC473B9-D73A-4F2F-9FE3-8B9C91E2C680}"/>
              </a:ext>
            </a:extLst>
          </p:cNvPr>
          <p:cNvPicPr>
            <a:picLocks noChangeAspect="1"/>
          </p:cNvPicPr>
          <p:nvPr/>
        </p:nvPicPr>
        <p:blipFill rotWithShape="1">
          <a:blip r:embed="rId3">
            <a:extLst>
              <a:ext uri="{28A0092B-C50C-407E-A947-70E740481C1C}">
                <a14:useLocalDpi xmlns:a14="http://schemas.microsoft.com/office/drawing/2010/main" val="0"/>
              </a:ext>
            </a:extLst>
          </a:blip>
          <a:srcRect l="579" t="13001" r="152" b="41670"/>
          <a:stretch/>
        </p:blipFill>
        <p:spPr>
          <a:xfrm>
            <a:off x="139813" y="1032361"/>
            <a:ext cx="8864374" cy="3373120"/>
          </a:xfrm>
          <a:prstGeom prst="rect">
            <a:avLst/>
          </a:prstGeom>
        </p:spPr>
      </p:pic>
      <p:sp>
        <p:nvSpPr>
          <p:cNvPr id="2" name="TextBox 1">
            <a:extLst>
              <a:ext uri="{FF2B5EF4-FFF2-40B4-BE49-F238E27FC236}">
                <a16:creationId xmlns:a16="http://schemas.microsoft.com/office/drawing/2014/main" id="{0DFA477B-A46F-48BD-9229-C85B6BAE026E}"/>
              </a:ext>
            </a:extLst>
          </p:cNvPr>
          <p:cNvSpPr txBox="1"/>
          <p:nvPr/>
        </p:nvSpPr>
        <p:spPr>
          <a:xfrm>
            <a:off x="7233920" y="121920"/>
            <a:ext cx="1910080" cy="215444"/>
          </a:xfrm>
          <a:prstGeom prst="rect">
            <a:avLst/>
          </a:prstGeom>
          <a:noFill/>
        </p:spPr>
        <p:txBody>
          <a:bodyPr wrap="square" rtlCol="0">
            <a:spAutoFit/>
          </a:bodyPr>
          <a:lstStyle/>
          <a:p>
            <a:r>
              <a:rPr lang="en-GB" sz="800" i="1" dirty="0">
                <a:solidFill>
                  <a:schemeClr val="tx1">
                    <a:lumMod val="75000"/>
                  </a:schemeClr>
                </a:solidFill>
              </a:rPr>
              <a:t>*172,000 counted through Casebook</a:t>
            </a:r>
          </a:p>
        </p:txBody>
      </p:sp>
    </p:spTree>
    <p:extLst>
      <p:ext uri="{BB962C8B-B14F-4D97-AF65-F5344CB8AC3E}">
        <p14:creationId xmlns:p14="http://schemas.microsoft.com/office/powerpoint/2010/main" val="1360552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4"/>
          <p:cNvSpPr txBox="1">
            <a:spLocks noGrp="1"/>
          </p:cNvSpPr>
          <p:nvPr>
            <p:ph type="title"/>
          </p:nvPr>
        </p:nvSpPr>
        <p:spPr>
          <a:xfrm>
            <a:off x="214312" y="206375"/>
            <a:ext cx="8929688" cy="857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Font typeface="Open Sans"/>
              <a:buNone/>
            </a:pPr>
            <a:r>
              <a:rPr lang="en-US" sz="3200" b="1" i="0" u="none" strike="noStrike" cap="none" dirty="0">
                <a:solidFill>
                  <a:schemeClr val="dk1"/>
                </a:solidFill>
                <a:latin typeface="Open Sans"/>
                <a:ea typeface="Open Sans"/>
                <a:cs typeface="Open Sans"/>
                <a:sym typeface="Open Sans"/>
              </a:rPr>
              <a:t>Problems – cluster (debt)</a:t>
            </a:r>
            <a:endParaRPr dirty="0"/>
          </a:p>
        </p:txBody>
      </p:sp>
      <p:pic>
        <p:nvPicPr>
          <p:cNvPr id="2" name="Picture 1"/>
          <p:cNvPicPr>
            <a:picLocks noChangeAspect="1"/>
          </p:cNvPicPr>
          <p:nvPr/>
        </p:nvPicPr>
        <p:blipFill>
          <a:blip r:embed="rId3"/>
          <a:stretch>
            <a:fillRect/>
          </a:stretch>
        </p:blipFill>
        <p:spPr>
          <a:xfrm>
            <a:off x="460353" y="1112605"/>
            <a:ext cx="7871591" cy="3684908"/>
          </a:xfrm>
          <a:prstGeom prst="rect">
            <a:avLst/>
          </a:prstGeom>
        </p:spPr>
      </p:pic>
    </p:spTree>
    <p:extLst>
      <p:ext uri="{BB962C8B-B14F-4D97-AF65-F5344CB8AC3E}">
        <p14:creationId xmlns:p14="http://schemas.microsoft.com/office/powerpoint/2010/main" val="942916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4"/>
          <p:cNvSpPr txBox="1">
            <a:spLocks noGrp="1"/>
          </p:cNvSpPr>
          <p:nvPr>
            <p:ph type="title"/>
          </p:nvPr>
        </p:nvSpPr>
        <p:spPr>
          <a:xfrm>
            <a:off x="214312" y="143329"/>
            <a:ext cx="8929688" cy="92044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Font typeface="Open Sans"/>
              <a:buNone/>
            </a:pPr>
            <a:r>
              <a:rPr lang="en-GB" dirty="0"/>
              <a:t>Client demographics</a:t>
            </a:r>
            <a:endParaRPr dirty="0"/>
          </a:p>
        </p:txBody>
      </p:sp>
      <p:pic>
        <p:nvPicPr>
          <p:cNvPr id="3" name="Picture 2"/>
          <p:cNvPicPr>
            <a:picLocks noChangeAspect="1"/>
          </p:cNvPicPr>
          <p:nvPr/>
        </p:nvPicPr>
        <p:blipFill>
          <a:blip r:embed="rId3"/>
          <a:stretch>
            <a:fillRect/>
          </a:stretch>
        </p:blipFill>
        <p:spPr>
          <a:xfrm>
            <a:off x="302698" y="862218"/>
            <a:ext cx="7655439" cy="4281282"/>
          </a:xfrm>
          <a:prstGeom prst="rect">
            <a:avLst/>
          </a:prstGeom>
        </p:spPr>
      </p:pic>
    </p:spTree>
    <p:extLst>
      <p:ext uri="{BB962C8B-B14F-4D97-AF65-F5344CB8AC3E}">
        <p14:creationId xmlns:p14="http://schemas.microsoft.com/office/powerpoint/2010/main" val="3189783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4"/>
          <p:cNvSpPr txBox="1">
            <a:spLocks noGrp="1"/>
          </p:cNvSpPr>
          <p:nvPr>
            <p:ph type="title"/>
          </p:nvPr>
        </p:nvSpPr>
        <p:spPr>
          <a:xfrm>
            <a:off x="214312" y="206375"/>
            <a:ext cx="8229600" cy="857400"/>
          </a:xfrm>
          <a:prstGeom prst="rect">
            <a:avLst/>
          </a:prstGeom>
          <a:noFill/>
          <a:ln>
            <a:noFill/>
          </a:ln>
        </p:spPr>
        <p:txBody>
          <a:bodyPr spcFirstLastPara="1" wrap="square" lIns="91425" tIns="45700" rIns="91425" bIns="45700" anchor="ctr" anchorCtr="0">
            <a:noAutofit/>
          </a:bodyPr>
          <a:lstStyle/>
          <a:p>
            <a:r>
              <a:rPr lang="en-US" sz="3200" b="1" i="0" u="none" strike="noStrike" cap="none" dirty="0">
                <a:latin typeface="Open Sans"/>
                <a:ea typeface="Open Sans"/>
                <a:cs typeface="Open Sans"/>
                <a:sym typeface="Open Sans"/>
              </a:rPr>
              <a:t>Some concerning trends….</a:t>
            </a:r>
            <a:endParaRPr dirty="0"/>
          </a:p>
        </p:txBody>
      </p:sp>
      <p:sp>
        <p:nvSpPr>
          <p:cNvPr id="107" name="Google Shape;107;p24"/>
          <p:cNvSpPr txBox="1">
            <a:spLocks noGrp="1"/>
          </p:cNvSpPr>
          <p:nvPr>
            <p:ph type="body" idx="1"/>
          </p:nvPr>
        </p:nvSpPr>
        <p:spPr>
          <a:xfrm>
            <a:off x="214312" y="957943"/>
            <a:ext cx="8704200" cy="4064957"/>
          </a:xfrm>
          <a:prstGeom prst="rect">
            <a:avLst/>
          </a:prstGeom>
          <a:noFill/>
          <a:ln>
            <a:noFill/>
          </a:ln>
        </p:spPr>
        <p:txBody>
          <a:bodyPr spcFirstLastPara="1" wrap="square" lIns="91425" tIns="45700" rIns="91425" bIns="45700" anchor="t" anchorCtr="0">
            <a:noAutofit/>
          </a:bodyPr>
          <a:lstStyle/>
          <a:p>
            <a:pPr marL="0" indent="0">
              <a:spcBef>
                <a:spcPts val="0"/>
              </a:spcBef>
            </a:pPr>
            <a:r>
              <a:rPr lang="en-US" dirty="0"/>
              <a:t>Comparing London client stats 2020 and 2021:-</a:t>
            </a:r>
          </a:p>
          <a:p>
            <a:pPr marL="0" indent="0">
              <a:spcBef>
                <a:spcPts val="0"/>
              </a:spcBef>
            </a:pPr>
            <a:endParaRPr lang="en-US" sz="900" dirty="0"/>
          </a:p>
          <a:p>
            <a:pPr marL="342900" indent="-342900">
              <a:spcBef>
                <a:spcPts val="0"/>
              </a:spcBef>
              <a:buFont typeface="Arial" panose="020B0604020202020204" pitchFamily="34" charset="0"/>
              <a:buChar char="•"/>
            </a:pPr>
            <a:r>
              <a:rPr lang="en-US" b="1" dirty="0"/>
              <a:t>61%</a:t>
            </a:r>
            <a:r>
              <a:rPr lang="en-US" dirty="0"/>
              <a:t> increase in number of clients looking to access </a:t>
            </a:r>
            <a:r>
              <a:rPr lang="en-US" dirty="0" err="1"/>
              <a:t>localised</a:t>
            </a:r>
            <a:r>
              <a:rPr lang="en-US" dirty="0"/>
              <a:t> welfare schemes, and a 46% increase in clients accessing charitable support</a:t>
            </a:r>
          </a:p>
          <a:p>
            <a:pPr marL="342900" indent="-342900">
              <a:spcBef>
                <a:spcPts val="0"/>
              </a:spcBef>
              <a:buFont typeface="Arial" panose="020B0604020202020204" pitchFamily="34" charset="0"/>
              <a:buChar char="•"/>
            </a:pPr>
            <a:endParaRPr lang="en-US" sz="900" dirty="0"/>
          </a:p>
          <a:p>
            <a:pPr marL="342900" indent="-342900">
              <a:spcBef>
                <a:spcPts val="0"/>
              </a:spcBef>
              <a:buFont typeface="Arial" panose="020B0604020202020204" pitchFamily="34" charset="0"/>
              <a:buChar char="•"/>
            </a:pPr>
            <a:r>
              <a:rPr lang="en-US" b="1" dirty="0"/>
              <a:t>46% </a:t>
            </a:r>
            <a:r>
              <a:rPr lang="en-US" dirty="0"/>
              <a:t>increase in Foodbank referrals/inquiries</a:t>
            </a:r>
          </a:p>
          <a:p>
            <a:pPr marL="342900" indent="-342900">
              <a:spcBef>
                <a:spcPts val="0"/>
              </a:spcBef>
              <a:buFont typeface="Arial" panose="020B0604020202020204" pitchFamily="34" charset="0"/>
              <a:buChar char="•"/>
            </a:pPr>
            <a:endParaRPr lang="en-US" sz="1200" dirty="0"/>
          </a:p>
          <a:p>
            <a:pPr marL="342900" indent="-342900">
              <a:spcBef>
                <a:spcPts val="0"/>
              </a:spcBef>
              <a:buFont typeface="Arial" panose="020B0604020202020204" pitchFamily="34" charset="0"/>
              <a:buChar char="•"/>
            </a:pPr>
            <a:r>
              <a:rPr lang="en-US" b="1" dirty="0"/>
              <a:t>43% </a:t>
            </a:r>
            <a:r>
              <a:rPr lang="en-US" dirty="0"/>
              <a:t>increase in clients dealing with benefit deductions</a:t>
            </a:r>
          </a:p>
          <a:p>
            <a:pPr marL="342900" indent="-342900">
              <a:spcBef>
                <a:spcPts val="0"/>
              </a:spcBef>
              <a:buFont typeface="Arial" panose="020B0604020202020204" pitchFamily="34" charset="0"/>
              <a:buChar char="•"/>
            </a:pPr>
            <a:endParaRPr lang="en-US" sz="1100" dirty="0"/>
          </a:p>
          <a:p>
            <a:pPr marL="342900" indent="-342900">
              <a:spcBef>
                <a:spcPts val="0"/>
              </a:spcBef>
              <a:buFont typeface="Arial" panose="020B0604020202020204" pitchFamily="34" charset="0"/>
              <a:buChar char="•"/>
            </a:pPr>
            <a:r>
              <a:rPr lang="en-US" dirty="0"/>
              <a:t>Whilst only a 13% increase fuel debts, we saw an increase in more general consumer utilities/essential services inquiries </a:t>
            </a:r>
          </a:p>
          <a:p>
            <a:pPr marL="342900" indent="-342900">
              <a:spcBef>
                <a:spcPts val="0"/>
              </a:spcBef>
              <a:buFont typeface="Arial" panose="020B0604020202020204" pitchFamily="34" charset="0"/>
              <a:buChar char="•"/>
            </a:pPr>
            <a:endParaRPr lang="en-US" dirty="0"/>
          </a:p>
          <a:p>
            <a:pPr marL="342900" indent="-342900">
              <a:spcBef>
                <a:spcPts val="0"/>
              </a:spcBef>
              <a:buFont typeface="Arial" panose="020B0604020202020204" pitchFamily="34" charset="0"/>
              <a:buChar char="•"/>
            </a:pPr>
            <a:endParaRPr lang="en-US" dirty="0"/>
          </a:p>
          <a:p>
            <a:pPr marL="342900" indent="-342900">
              <a:spcBef>
                <a:spcPts val="0"/>
              </a:spcBef>
              <a:buFont typeface="Arial" panose="020B0604020202020204" pitchFamily="34" charset="0"/>
              <a:buChar char="•"/>
            </a:pPr>
            <a:endParaRPr lang="en-US" dirty="0"/>
          </a:p>
          <a:p>
            <a:pPr marL="342900" indent="-342900">
              <a:spcBef>
                <a:spcPts val="0"/>
              </a:spcBef>
              <a:buFont typeface="Arial" panose="020B0604020202020204" pitchFamily="34" charset="0"/>
              <a:buChar char="•"/>
            </a:pPr>
            <a:endParaRPr lang="en-US" dirty="0"/>
          </a:p>
          <a:p>
            <a:pPr marL="342900" indent="-342900">
              <a:spcBef>
                <a:spcPts val="0"/>
              </a:spcBef>
              <a:buFont typeface="Arial" panose="020B0604020202020204" pitchFamily="34" charset="0"/>
              <a:buChar char="•"/>
            </a:pPr>
            <a:endParaRPr lang="en-US" dirty="0"/>
          </a:p>
          <a:p>
            <a:pPr marL="0" indent="0">
              <a:spcBef>
                <a:spcPts val="0"/>
              </a:spcBef>
            </a:pPr>
            <a:endParaRPr lang="en-US" dirty="0"/>
          </a:p>
        </p:txBody>
      </p:sp>
      <p:graphicFrame>
        <p:nvGraphicFramePr>
          <p:cNvPr id="2" name="Table 2">
            <a:extLst>
              <a:ext uri="{FF2B5EF4-FFF2-40B4-BE49-F238E27FC236}">
                <a16:creationId xmlns:a16="http://schemas.microsoft.com/office/drawing/2014/main" id="{34DE00CC-D371-4F3D-A5B6-9C2AC2A6EA20}"/>
              </a:ext>
            </a:extLst>
          </p:cNvPr>
          <p:cNvGraphicFramePr>
            <a:graphicFrameLocks noGrp="1"/>
          </p:cNvGraphicFramePr>
          <p:nvPr/>
        </p:nvGraphicFramePr>
        <p:xfrm>
          <a:off x="1045029" y="3998685"/>
          <a:ext cx="6072690" cy="938439"/>
        </p:xfrm>
        <a:graphic>
          <a:graphicData uri="http://schemas.openxmlformats.org/drawingml/2006/table">
            <a:tbl>
              <a:tblPr firstRow="1" bandRow="1">
                <a:tableStyleId>{5C22544A-7EE6-4342-B048-85BDC9FD1C3A}</a:tableStyleId>
              </a:tblPr>
              <a:tblGrid>
                <a:gridCol w="4709401">
                  <a:extLst>
                    <a:ext uri="{9D8B030D-6E8A-4147-A177-3AD203B41FA5}">
                      <a16:colId xmlns:a16="http://schemas.microsoft.com/office/drawing/2014/main" val="4294692606"/>
                    </a:ext>
                  </a:extLst>
                </a:gridCol>
                <a:gridCol w="1363289">
                  <a:extLst>
                    <a:ext uri="{9D8B030D-6E8A-4147-A177-3AD203B41FA5}">
                      <a16:colId xmlns:a16="http://schemas.microsoft.com/office/drawing/2014/main" val="3987879658"/>
                    </a:ext>
                  </a:extLst>
                </a:gridCol>
              </a:tblGrid>
              <a:tr h="312813">
                <a:tc>
                  <a:txBody>
                    <a:bodyPr/>
                    <a:lstStyle/>
                    <a:p>
                      <a:r>
                        <a:rPr lang="en-GB" b="0" dirty="0">
                          <a:solidFill>
                            <a:schemeClr val="tx1"/>
                          </a:solidFill>
                        </a:rPr>
                        <a:t>Fuel (gas, electricity, oil, coal etc.)</a:t>
                      </a:r>
                    </a:p>
                  </a:txBody>
                  <a:tcPr>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en-GB" b="0" dirty="0">
                          <a:solidFill>
                            <a:schemeClr val="tx1">
                              <a:lumMod val="75000"/>
                            </a:schemeClr>
                          </a:solidFill>
                        </a:rPr>
                        <a:t>+ 60%</a:t>
                      </a:r>
                    </a:p>
                  </a:txBody>
                  <a:tcPr>
                    <a:gradFill>
                      <a:gsLst>
                        <a:gs pos="18000">
                          <a:schemeClr val="bg1"/>
                        </a:gs>
                        <a:gs pos="74000">
                          <a:schemeClr val="accent1">
                            <a:lumMod val="45000"/>
                            <a:lumOff val="55000"/>
                          </a:schemeClr>
                        </a:gs>
                        <a:gs pos="100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539809993"/>
                  </a:ext>
                </a:extLst>
              </a:tr>
              <a:tr h="312813">
                <a:tc>
                  <a:txBody>
                    <a:bodyPr/>
                    <a:lstStyle/>
                    <a:p>
                      <a:r>
                        <a:rPr lang="en-GB" dirty="0"/>
                        <a:t>Water (suppliers, debt etc)</a:t>
                      </a:r>
                    </a:p>
                  </a:txBody>
                  <a:tcPr>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en-GB" dirty="0">
                          <a:solidFill>
                            <a:schemeClr val="tx1">
                              <a:lumMod val="75000"/>
                            </a:schemeClr>
                          </a:solidFill>
                        </a:rPr>
                        <a:t>+ 36%</a:t>
                      </a:r>
                    </a:p>
                  </a:txBody>
                  <a:tcPr>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739536049"/>
                  </a:ext>
                </a:extLst>
              </a:tr>
              <a:tr h="312813">
                <a:tc>
                  <a:txBody>
                    <a:bodyPr/>
                    <a:lstStyle/>
                    <a:p>
                      <a:r>
                        <a:rPr lang="en-GB" dirty="0"/>
                        <a:t>Transport (public, motor costs etc)</a:t>
                      </a:r>
                    </a:p>
                  </a:txBody>
                  <a:tcPr>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r>
                        <a:rPr lang="en-GB" dirty="0">
                          <a:solidFill>
                            <a:schemeClr val="tx1">
                              <a:lumMod val="75000"/>
                            </a:schemeClr>
                          </a:solidFill>
                        </a:rPr>
                        <a:t>+ 34%</a:t>
                      </a:r>
                    </a:p>
                  </a:txBody>
                  <a:tcPr>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4221272420"/>
                  </a:ext>
                </a:extLst>
              </a:tr>
            </a:tbl>
          </a:graphicData>
        </a:graphic>
      </p:graphicFrame>
    </p:spTree>
    <p:extLst>
      <p:ext uri="{BB962C8B-B14F-4D97-AF65-F5344CB8AC3E}">
        <p14:creationId xmlns:p14="http://schemas.microsoft.com/office/powerpoint/2010/main" val="7045061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4"/>
          <p:cNvSpPr txBox="1">
            <a:spLocks noGrp="1"/>
          </p:cNvSpPr>
          <p:nvPr>
            <p:ph type="title"/>
          </p:nvPr>
        </p:nvSpPr>
        <p:spPr>
          <a:xfrm>
            <a:off x="214311" y="206375"/>
            <a:ext cx="8638435" cy="857400"/>
          </a:xfrm>
          <a:prstGeom prst="rect">
            <a:avLst/>
          </a:prstGeom>
          <a:noFill/>
          <a:ln>
            <a:noFill/>
          </a:ln>
        </p:spPr>
        <p:txBody>
          <a:bodyPr spcFirstLastPara="1" wrap="square" lIns="91425" tIns="45700" rIns="91425" bIns="45700" anchor="ctr" anchorCtr="0">
            <a:noAutofit/>
          </a:bodyPr>
          <a:lstStyle/>
          <a:p>
            <a:r>
              <a:rPr lang="en-GB" dirty="0"/>
              <a:t>London challenges: Cost of living, Covid recovery, and new migrant communities</a:t>
            </a:r>
            <a:endParaRPr dirty="0"/>
          </a:p>
        </p:txBody>
      </p:sp>
      <p:sp>
        <p:nvSpPr>
          <p:cNvPr id="107" name="Google Shape;107;p24"/>
          <p:cNvSpPr txBox="1">
            <a:spLocks noGrp="1"/>
          </p:cNvSpPr>
          <p:nvPr>
            <p:ph type="body" idx="1"/>
          </p:nvPr>
        </p:nvSpPr>
        <p:spPr>
          <a:xfrm>
            <a:off x="214312" y="1171787"/>
            <a:ext cx="8848408" cy="3851113"/>
          </a:xfrm>
          <a:prstGeom prst="rect">
            <a:avLst/>
          </a:prstGeom>
          <a:noFill/>
          <a:ln>
            <a:noFill/>
          </a:ln>
        </p:spPr>
        <p:txBody>
          <a:bodyPr spcFirstLastPara="1" wrap="square" lIns="91425" tIns="45700" rIns="91425" bIns="45700" anchor="t" anchorCtr="0">
            <a:noAutofit/>
          </a:bodyPr>
          <a:lstStyle/>
          <a:p>
            <a:pPr marL="0" indent="0">
              <a:spcBef>
                <a:spcPts val="0"/>
              </a:spcBef>
            </a:pPr>
            <a:endParaRPr lang="en-US" sz="1000" dirty="0"/>
          </a:p>
          <a:p>
            <a:pPr marL="0" indent="0">
              <a:spcBef>
                <a:spcPts val="0"/>
              </a:spcBef>
            </a:pPr>
            <a:r>
              <a:rPr lang="en-US" sz="2000" i="0" u="none" strike="noStrike" baseline="0" dirty="0">
                <a:solidFill>
                  <a:srgbClr val="183E70"/>
                </a:solidFill>
                <a:latin typeface="Open Sans" panose="020B0606030504020204" pitchFamily="34" charset="0"/>
              </a:rPr>
              <a:t>To respond we must reach out to/work with diverse communities</a:t>
            </a:r>
          </a:p>
          <a:p>
            <a:pPr marL="0" indent="0">
              <a:spcBef>
                <a:spcPts val="0"/>
              </a:spcBef>
            </a:pPr>
            <a:endParaRPr lang="en-US" dirty="0">
              <a:solidFill>
                <a:srgbClr val="183E70"/>
              </a:solidFill>
              <a:latin typeface="Open Sans" panose="020B0606030504020204" pitchFamily="34" charset="0"/>
            </a:endParaRPr>
          </a:p>
          <a:p>
            <a:pPr marL="285750" indent="-285750">
              <a:spcBef>
                <a:spcPts val="0"/>
              </a:spcBef>
              <a:buFont typeface="Arial" panose="020B0604020202020204" pitchFamily="34" charset="0"/>
              <a:buChar char="•"/>
            </a:pPr>
            <a:r>
              <a:rPr lang="en-US" sz="1800" dirty="0">
                <a:solidFill>
                  <a:srgbClr val="183E70"/>
                </a:solidFill>
                <a:latin typeface="Open Sans" panose="020B0606030504020204" pitchFamily="34" charset="0"/>
              </a:rPr>
              <a:t>No one approach fits all</a:t>
            </a:r>
          </a:p>
          <a:p>
            <a:pPr marL="285750" indent="-285750">
              <a:spcBef>
                <a:spcPts val="0"/>
              </a:spcBef>
              <a:buFont typeface="Arial" panose="020B0604020202020204" pitchFamily="34" charset="0"/>
              <a:buChar char="•"/>
            </a:pPr>
            <a:endParaRPr lang="en-US" sz="1800" dirty="0">
              <a:solidFill>
                <a:srgbClr val="183E70"/>
              </a:solidFill>
              <a:latin typeface="Open Sans" panose="020B0606030504020204" pitchFamily="34" charset="0"/>
            </a:endParaRPr>
          </a:p>
          <a:p>
            <a:pPr marL="285750" indent="-285750">
              <a:spcBef>
                <a:spcPts val="0"/>
              </a:spcBef>
              <a:buFont typeface="Arial" panose="020B0604020202020204" pitchFamily="34" charset="0"/>
              <a:buChar char="•"/>
            </a:pPr>
            <a:r>
              <a:rPr lang="en-US" sz="1800" dirty="0"/>
              <a:t>Local engagement often works best, LCAs have a range of outreach projects with local community groups, and deliver advice in different settings locally (foodbanks, day </a:t>
            </a:r>
            <a:r>
              <a:rPr lang="en-US" sz="1800" dirty="0" err="1"/>
              <a:t>centres</a:t>
            </a:r>
            <a:r>
              <a:rPr lang="en-US" sz="1800" dirty="0"/>
              <a:t>, places of worship, schools, libraries, community halls, GP surgeries/hospitals, courts, prisons, and local authority contact </a:t>
            </a:r>
            <a:r>
              <a:rPr lang="en-US" sz="1800" dirty="0" err="1"/>
              <a:t>centres</a:t>
            </a:r>
            <a:r>
              <a:rPr lang="en-US" sz="1800" dirty="0"/>
              <a:t>)</a:t>
            </a:r>
          </a:p>
          <a:p>
            <a:pPr marL="285750" indent="-285750">
              <a:spcBef>
                <a:spcPts val="0"/>
              </a:spcBef>
              <a:buFont typeface="Arial" panose="020B0604020202020204" pitchFamily="34" charset="0"/>
              <a:buChar char="•"/>
            </a:pPr>
            <a:endParaRPr lang="en-US" sz="1800" dirty="0"/>
          </a:p>
          <a:p>
            <a:pPr marL="285750" indent="-285750">
              <a:spcBef>
                <a:spcPts val="0"/>
              </a:spcBef>
              <a:buFont typeface="Arial" panose="020B0604020202020204" pitchFamily="34" charset="0"/>
              <a:buChar char="•"/>
            </a:pPr>
            <a:r>
              <a:rPr lang="en-US" sz="1800" dirty="0"/>
              <a:t>However, there is much we can do pan-London, especially a shared referral platform and developing London Adviceline. All of our services use </a:t>
            </a:r>
            <a:r>
              <a:rPr lang="en-US" sz="1800" dirty="0" err="1"/>
              <a:t>languageline</a:t>
            </a:r>
            <a:r>
              <a:rPr lang="en-US" sz="1800" dirty="0"/>
              <a:t>. </a:t>
            </a:r>
          </a:p>
          <a:p>
            <a:pPr marL="285750" indent="-285750">
              <a:spcBef>
                <a:spcPts val="0"/>
              </a:spcBef>
              <a:buFont typeface="Arial" panose="020B0604020202020204" pitchFamily="34" charset="0"/>
              <a:buChar char="•"/>
            </a:pPr>
            <a:endParaRPr lang="en-US" sz="1800" dirty="0"/>
          </a:p>
          <a:p>
            <a:pPr marL="342900" indent="-342900">
              <a:spcBef>
                <a:spcPts val="0"/>
              </a:spcBef>
              <a:buFont typeface="Arial" panose="020B0604020202020204" pitchFamily="34" charset="0"/>
              <a:buChar char="•"/>
            </a:pPr>
            <a:endParaRPr lang="en-US" dirty="0"/>
          </a:p>
          <a:p>
            <a:pPr marL="342900" indent="-342900">
              <a:spcBef>
                <a:spcPts val="0"/>
              </a:spcBef>
              <a:buFont typeface="Arial" panose="020B0604020202020204" pitchFamily="34" charset="0"/>
              <a:buChar char="•"/>
            </a:pPr>
            <a:endParaRPr lang="en-US" dirty="0"/>
          </a:p>
          <a:p>
            <a:pPr marL="342900" indent="-342900">
              <a:spcBef>
                <a:spcPts val="0"/>
              </a:spcBef>
              <a:buFont typeface="Arial" panose="020B0604020202020204" pitchFamily="34" charset="0"/>
              <a:buChar char="•"/>
            </a:pPr>
            <a:endParaRPr lang="en-US" dirty="0"/>
          </a:p>
        </p:txBody>
      </p:sp>
    </p:spTree>
    <p:extLst>
      <p:ext uri="{BB962C8B-B14F-4D97-AF65-F5344CB8AC3E}">
        <p14:creationId xmlns:p14="http://schemas.microsoft.com/office/powerpoint/2010/main" val="16666055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4"/>
          <p:cNvSpPr txBox="1">
            <a:spLocks noGrp="1"/>
          </p:cNvSpPr>
          <p:nvPr>
            <p:ph type="title"/>
          </p:nvPr>
        </p:nvSpPr>
        <p:spPr>
          <a:xfrm>
            <a:off x="214312" y="206375"/>
            <a:ext cx="8229600" cy="857400"/>
          </a:xfrm>
          <a:prstGeom prst="rect">
            <a:avLst/>
          </a:prstGeom>
          <a:noFill/>
          <a:ln>
            <a:noFill/>
          </a:ln>
        </p:spPr>
        <p:txBody>
          <a:bodyPr spcFirstLastPara="1" wrap="square" lIns="91425" tIns="45700" rIns="91425" bIns="45700" anchor="ctr" anchorCtr="0">
            <a:noAutofit/>
          </a:bodyPr>
          <a:lstStyle/>
          <a:p>
            <a:r>
              <a:rPr lang="en-US" dirty="0"/>
              <a:t>In conclusion</a:t>
            </a:r>
            <a:endParaRPr dirty="0"/>
          </a:p>
        </p:txBody>
      </p:sp>
      <p:sp>
        <p:nvSpPr>
          <p:cNvPr id="107" name="Google Shape;107;p24"/>
          <p:cNvSpPr txBox="1">
            <a:spLocks noGrp="1"/>
          </p:cNvSpPr>
          <p:nvPr>
            <p:ph type="body" idx="1"/>
          </p:nvPr>
        </p:nvSpPr>
        <p:spPr>
          <a:xfrm>
            <a:off x="214312" y="1143000"/>
            <a:ext cx="8704200" cy="3879900"/>
          </a:xfrm>
          <a:prstGeom prst="rect">
            <a:avLst/>
          </a:prstGeom>
          <a:noFill/>
          <a:ln>
            <a:noFill/>
          </a:ln>
        </p:spPr>
        <p:txBody>
          <a:bodyPr spcFirstLastPara="1" wrap="square" lIns="91425" tIns="45700" rIns="91425" bIns="45700" anchor="t" anchorCtr="0">
            <a:noAutofit/>
          </a:bodyPr>
          <a:lstStyle/>
          <a:p>
            <a:pPr marL="0" indent="0">
              <a:spcBef>
                <a:spcPts val="0"/>
              </a:spcBef>
            </a:pPr>
            <a:r>
              <a:rPr lang="en-US" dirty="0"/>
              <a:t>We want to give London-wide funders a service for Londoners that they can invest in, increasing opportunities for partnerships, improving access and outcomes for clients </a:t>
            </a:r>
          </a:p>
          <a:p>
            <a:pPr marL="0" indent="0">
              <a:spcBef>
                <a:spcPts val="0"/>
              </a:spcBef>
            </a:pPr>
            <a:endParaRPr lang="en-US" dirty="0"/>
          </a:p>
          <a:p>
            <a:pPr marL="0" indent="0">
              <a:spcBef>
                <a:spcPts val="0"/>
              </a:spcBef>
            </a:pPr>
            <a:endParaRPr lang="en-US" dirty="0"/>
          </a:p>
          <a:p>
            <a:pPr marL="0" indent="0">
              <a:spcBef>
                <a:spcPts val="0"/>
              </a:spcBef>
            </a:pPr>
            <a:endParaRPr lang="en-US" dirty="0"/>
          </a:p>
          <a:p>
            <a:pPr marL="0" indent="0">
              <a:spcBef>
                <a:spcPts val="0"/>
              </a:spcBef>
            </a:pPr>
            <a:endParaRPr lang="en-US" dirty="0"/>
          </a:p>
          <a:p>
            <a:pPr marL="0" indent="0">
              <a:spcBef>
                <a:spcPts val="0"/>
              </a:spcBef>
            </a:pPr>
            <a:endParaRPr lang="en-US" dirty="0"/>
          </a:p>
          <a:p>
            <a:pPr marL="0" indent="0">
              <a:spcBef>
                <a:spcPts val="0"/>
              </a:spcBef>
            </a:pPr>
            <a:endParaRPr lang="en-US" dirty="0"/>
          </a:p>
          <a:p>
            <a:pPr marL="0" indent="0">
              <a:spcBef>
                <a:spcPts val="0"/>
              </a:spcBef>
            </a:pPr>
            <a:r>
              <a:rPr lang="en-US" dirty="0"/>
              <a:t>Contact:</a:t>
            </a:r>
          </a:p>
          <a:p>
            <a:pPr marL="0" indent="0">
              <a:spcBef>
                <a:spcPts val="0"/>
              </a:spcBef>
            </a:pPr>
            <a:r>
              <a:rPr lang="en-US" sz="1200" dirty="0">
                <a:hlinkClick r:id="rId3"/>
              </a:rPr>
              <a:t>james.sandbach@rcjadvice.org.uk</a:t>
            </a:r>
            <a:endParaRPr lang="en-US" sz="1200" dirty="0"/>
          </a:p>
          <a:p>
            <a:pPr marL="0" indent="0">
              <a:spcBef>
                <a:spcPts val="0"/>
              </a:spcBef>
            </a:pPr>
            <a:r>
              <a:rPr lang="en-US" sz="1200" dirty="0">
                <a:hlinkClick r:id="rId4"/>
              </a:rPr>
              <a:t>mary-ann.foxwell@cawandsworth.org</a:t>
            </a:r>
            <a:endParaRPr lang="en-US" sz="1200" dirty="0"/>
          </a:p>
          <a:p>
            <a:pPr marL="0" indent="0">
              <a:spcBef>
                <a:spcPts val="0"/>
              </a:spcBef>
            </a:pPr>
            <a:endParaRPr lang="en-US" sz="1200" dirty="0"/>
          </a:p>
          <a:p>
            <a:pPr marL="0" indent="0">
              <a:spcBef>
                <a:spcPts val="0"/>
              </a:spcBef>
            </a:pPr>
            <a:endParaRPr lang="en-US" sz="1200" dirty="0"/>
          </a:p>
          <a:p>
            <a:pPr marL="0" indent="0">
              <a:spcBef>
                <a:spcPts val="0"/>
              </a:spcBef>
            </a:pPr>
            <a:endParaRPr lang="en-US" dirty="0"/>
          </a:p>
          <a:p>
            <a:pPr marL="0" indent="0">
              <a:spcBef>
                <a:spcPts val="0"/>
              </a:spcBef>
            </a:pPr>
            <a:endParaRPr lang="en-US" dirty="0"/>
          </a:p>
        </p:txBody>
      </p:sp>
      <p:pic>
        <p:nvPicPr>
          <p:cNvPr id="2" name="Picture 1">
            <a:extLst>
              <a:ext uri="{FF2B5EF4-FFF2-40B4-BE49-F238E27FC236}">
                <a16:creationId xmlns:a16="http://schemas.microsoft.com/office/drawing/2014/main" id="{5A1BA6DD-AC06-4E23-9A42-FDFFD38D6C8C}"/>
              </a:ext>
            </a:extLst>
          </p:cNvPr>
          <p:cNvPicPr>
            <a:picLocks noChangeAspect="1"/>
          </p:cNvPicPr>
          <p:nvPr/>
        </p:nvPicPr>
        <p:blipFill rotWithShape="1">
          <a:blip r:embed="rId5"/>
          <a:srcRect l="2248" t="-1890" r="-2248" b="11986"/>
          <a:stretch/>
        </p:blipFill>
        <p:spPr>
          <a:xfrm>
            <a:off x="3805574" y="2571750"/>
            <a:ext cx="5338426" cy="2103058"/>
          </a:xfrm>
          <a:prstGeom prst="rect">
            <a:avLst/>
          </a:prstGeom>
        </p:spPr>
      </p:pic>
    </p:spTree>
    <p:extLst>
      <p:ext uri="{BB962C8B-B14F-4D97-AF65-F5344CB8AC3E}">
        <p14:creationId xmlns:p14="http://schemas.microsoft.com/office/powerpoint/2010/main" val="3317937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6"/>
          <p:cNvSpPr txBox="1">
            <a:spLocks noGrp="1"/>
          </p:cNvSpPr>
          <p:nvPr>
            <p:ph type="title"/>
          </p:nvPr>
        </p:nvSpPr>
        <p:spPr>
          <a:xfrm>
            <a:off x="283239" y="157343"/>
            <a:ext cx="8064000" cy="599402"/>
          </a:xfrm>
          <a:prstGeom prst="rect">
            <a:avLst/>
          </a:prstGeom>
        </p:spPr>
        <p:txBody>
          <a:bodyPr spcFirstLastPara="1" wrap="square" lIns="0" tIns="0" rIns="0" bIns="0" anchor="t" anchorCtr="0">
            <a:noAutofit/>
          </a:bodyPr>
          <a:lstStyle/>
          <a:p>
            <a:r>
              <a:rPr lang="en-GB" dirty="0"/>
              <a:t>What we’re now seeing at CAW….</a:t>
            </a:r>
            <a:br>
              <a:rPr lang="en-GB" dirty="0"/>
            </a:br>
            <a:br>
              <a:rPr lang="en-GB" dirty="0"/>
            </a:br>
            <a:endParaRPr lang="en-GB" dirty="0"/>
          </a:p>
        </p:txBody>
      </p:sp>
      <p:sp>
        <p:nvSpPr>
          <p:cNvPr id="118" name="Google Shape;118;p16"/>
          <p:cNvSpPr txBox="1">
            <a:spLocks noGrp="1"/>
          </p:cNvSpPr>
          <p:nvPr>
            <p:ph type="body" idx="1"/>
          </p:nvPr>
        </p:nvSpPr>
        <p:spPr>
          <a:xfrm>
            <a:off x="282056" y="705971"/>
            <a:ext cx="8057197" cy="4184315"/>
          </a:xfrm>
          <a:prstGeom prst="rect">
            <a:avLst/>
          </a:prstGeom>
        </p:spPr>
        <p:txBody>
          <a:bodyPr spcFirstLastPara="1" wrap="square" lIns="0" tIns="0" rIns="0" bIns="0" anchor="t" anchorCtr="0">
            <a:noAutofit/>
          </a:bodyPr>
          <a:lstStyle/>
          <a:p>
            <a:pPr marL="0" indent="0">
              <a:spcBef>
                <a:spcPts val="1000"/>
              </a:spcBef>
              <a:buNone/>
            </a:pPr>
            <a:endParaRPr lang="en-GB" dirty="0"/>
          </a:p>
          <a:p>
            <a:pPr marL="0" indent="0">
              <a:spcBef>
                <a:spcPts val="1000"/>
              </a:spcBef>
              <a:spcAft>
                <a:spcPts val="1000"/>
              </a:spcAft>
              <a:buNone/>
            </a:pPr>
            <a:endParaRPr lang="en-US" dirty="0"/>
          </a:p>
        </p:txBody>
      </p:sp>
      <p:graphicFrame>
        <p:nvGraphicFramePr>
          <p:cNvPr id="5" name="Chart 4">
            <a:extLst>
              <a:ext uri="{FF2B5EF4-FFF2-40B4-BE49-F238E27FC236}">
                <a16:creationId xmlns:a16="http://schemas.microsoft.com/office/drawing/2014/main" id="{DA1B8F8A-2F7F-D74C-8503-5BC30BB1935C}"/>
              </a:ext>
            </a:extLst>
          </p:cNvPr>
          <p:cNvGraphicFramePr>
            <a:graphicFrameLocks/>
          </p:cNvGraphicFramePr>
          <p:nvPr/>
        </p:nvGraphicFramePr>
        <p:xfrm>
          <a:off x="282056" y="705971"/>
          <a:ext cx="8723721" cy="444731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37288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6"/>
          <p:cNvSpPr txBox="1">
            <a:spLocks noGrp="1"/>
          </p:cNvSpPr>
          <p:nvPr>
            <p:ph type="title"/>
          </p:nvPr>
        </p:nvSpPr>
        <p:spPr>
          <a:xfrm>
            <a:off x="403929" y="174170"/>
            <a:ext cx="8389480" cy="674915"/>
          </a:xfrm>
          <a:prstGeom prst="rect">
            <a:avLst/>
          </a:prstGeom>
        </p:spPr>
        <p:txBody>
          <a:bodyPr spcFirstLastPara="1" wrap="square" lIns="0" tIns="0" rIns="0" bIns="0" anchor="t" anchorCtr="0">
            <a:noAutofit/>
          </a:bodyPr>
          <a:lstStyle/>
          <a:p>
            <a:r>
              <a:rPr lang="en-GB" dirty="0"/>
              <a:t>Background: Citizens Advice Wandsworth (CAW) - investing in partnerships</a:t>
            </a:r>
            <a:endParaRPr dirty="0"/>
          </a:p>
        </p:txBody>
      </p:sp>
      <p:sp>
        <p:nvSpPr>
          <p:cNvPr id="118" name="Google Shape;118;p16"/>
          <p:cNvSpPr txBox="1">
            <a:spLocks noGrp="1"/>
          </p:cNvSpPr>
          <p:nvPr>
            <p:ph type="body" idx="1"/>
          </p:nvPr>
        </p:nvSpPr>
        <p:spPr>
          <a:xfrm>
            <a:off x="343584" y="1219200"/>
            <a:ext cx="3728054" cy="3468753"/>
          </a:xfrm>
          <a:prstGeom prst="rect">
            <a:avLst/>
          </a:prstGeom>
        </p:spPr>
        <p:txBody>
          <a:bodyPr spcFirstLastPara="1" wrap="square" lIns="0" tIns="0" rIns="0" bIns="0" anchor="t" anchorCtr="0">
            <a:noAutofit/>
          </a:bodyPr>
          <a:lstStyle/>
          <a:p>
            <a:pPr marL="0" indent="0">
              <a:buNone/>
            </a:pPr>
            <a:r>
              <a:rPr lang="en-GB" b="1" dirty="0">
                <a:solidFill>
                  <a:schemeClr val="dk1"/>
                </a:solidFill>
              </a:rPr>
              <a:t>Because:  </a:t>
            </a:r>
          </a:p>
          <a:p>
            <a:pPr marL="0" indent="0">
              <a:buNone/>
            </a:pPr>
            <a:endParaRPr lang="en-GB" b="1" dirty="0">
              <a:solidFill>
                <a:schemeClr val="dk1"/>
              </a:solidFill>
            </a:endParaRPr>
          </a:p>
          <a:p>
            <a:pPr marL="285750" indent="-285750"/>
            <a:r>
              <a:rPr lang="en-US" dirty="0">
                <a:solidFill>
                  <a:schemeClr val="dk1"/>
                </a:solidFill>
              </a:rPr>
              <a:t>We know that we can never meet the demand for our services.</a:t>
            </a:r>
          </a:p>
          <a:p>
            <a:pPr marL="0" indent="0">
              <a:buNone/>
            </a:pPr>
            <a:endParaRPr lang="en-GB" dirty="0">
              <a:solidFill>
                <a:schemeClr val="dk1"/>
              </a:solidFill>
            </a:endParaRPr>
          </a:p>
          <a:p>
            <a:pPr marL="285750" indent="-285750"/>
            <a:r>
              <a:rPr lang="en-GB" dirty="0">
                <a:solidFill>
                  <a:schemeClr val="dk1"/>
                </a:solidFill>
              </a:rPr>
              <a:t>We know that people in need of advice often don't come to advice agencies.</a:t>
            </a:r>
          </a:p>
          <a:p>
            <a:pPr marL="285750" indent="-285750"/>
            <a:endParaRPr lang="en-GB" dirty="0"/>
          </a:p>
          <a:p>
            <a:pPr marL="285750" indent="-285750"/>
            <a:r>
              <a:rPr lang="en-GB" dirty="0">
                <a:solidFill>
                  <a:schemeClr val="dk1"/>
                </a:solidFill>
              </a:rPr>
              <a:t>That too often people fall through the gaps in services</a:t>
            </a:r>
          </a:p>
          <a:p>
            <a:pPr marL="285750" indent="-285750"/>
            <a:endParaRPr lang="en-GB" dirty="0"/>
          </a:p>
          <a:p>
            <a:pPr marL="0" indent="0">
              <a:buNone/>
            </a:pPr>
            <a:endParaRPr lang="en-GB" b="1" dirty="0">
              <a:solidFill>
                <a:schemeClr val="dk1"/>
              </a:solidFill>
            </a:endParaRPr>
          </a:p>
          <a:p>
            <a:pPr marL="285750" indent="-285750"/>
            <a:endParaRPr lang="en-GB" b="1" dirty="0">
              <a:solidFill>
                <a:schemeClr val="dk1"/>
              </a:solidFill>
            </a:endParaRPr>
          </a:p>
          <a:p>
            <a:pPr marL="0" indent="0">
              <a:buNone/>
            </a:pPr>
            <a:endParaRPr lang="en-GB" b="1" dirty="0">
              <a:solidFill>
                <a:schemeClr val="dk1"/>
              </a:solidFill>
            </a:endParaRPr>
          </a:p>
          <a:p>
            <a:pPr marL="285750" indent="-285750"/>
            <a:endParaRPr lang="en-GB" b="1" dirty="0"/>
          </a:p>
          <a:p>
            <a:pPr marL="285750" lvl="0" indent="-285750" algn="l">
              <a:spcAft>
                <a:spcPts val="0"/>
              </a:spcAft>
            </a:pPr>
            <a:endParaRPr lang="en-GB" b="1" dirty="0">
              <a:solidFill>
                <a:schemeClr val="dk1"/>
              </a:solidFill>
            </a:endParaRPr>
          </a:p>
          <a:p>
            <a:pPr marL="285750" indent="-285750"/>
            <a:endParaRPr lang="en-GB" b="1" dirty="0">
              <a:solidFill>
                <a:schemeClr val="dk1"/>
              </a:solidFill>
            </a:endParaRPr>
          </a:p>
          <a:p>
            <a:pPr marL="285750" indent="-285750"/>
            <a:endParaRPr lang="en-GB" b="1" dirty="0"/>
          </a:p>
          <a:p>
            <a:pPr marL="0" indent="0">
              <a:spcBef>
                <a:spcPts val="1000"/>
              </a:spcBef>
              <a:buNone/>
            </a:pPr>
            <a:endParaRPr lang="en-GB" dirty="0"/>
          </a:p>
          <a:p>
            <a:pPr marL="0" indent="0">
              <a:spcBef>
                <a:spcPts val="1000"/>
              </a:spcBef>
              <a:spcAft>
                <a:spcPts val="1000"/>
              </a:spcAft>
              <a:buNone/>
            </a:pPr>
            <a:endParaRPr lang="en-US" dirty="0"/>
          </a:p>
        </p:txBody>
      </p:sp>
      <p:pic>
        <p:nvPicPr>
          <p:cNvPr id="3" name="Picture 3">
            <a:extLst>
              <a:ext uri="{FF2B5EF4-FFF2-40B4-BE49-F238E27FC236}">
                <a16:creationId xmlns:a16="http://schemas.microsoft.com/office/drawing/2014/main" id="{0188EEAF-26D3-4EE0-8C62-9DEC12AF76C4}"/>
              </a:ext>
            </a:extLst>
          </p:cNvPr>
          <p:cNvPicPr>
            <a:picLocks noChangeAspect="1"/>
          </p:cNvPicPr>
          <p:nvPr/>
        </p:nvPicPr>
        <p:blipFill>
          <a:blip r:embed="rId3"/>
          <a:stretch>
            <a:fillRect/>
          </a:stretch>
        </p:blipFill>
        <p:spPr>
          <a:xfrm>
            <a:off x="4461575" y="1412130"/>
            <a:ext cx="4069896" cy="1770130"/>
          </a:xfrm>
          <a:prstGeom prst="rect">
            <a:avLst/>
          </a:prstGeom>
        </p:spPr>
      </p:pic>
      <p:sp>
        <p:nvSpPr>
          <p:cNvPr id="4" name="TextBox 3">
            <a:extLst>
              <a:ext uri="{FF2B5EF4-FFF2-40B4-BE49-F238E27FC236}">
                <a16:creationId xmlns:a16="http://schemas.microsoft.com/office/drawing/2014/main" id="{1E8DD072-4DC5-42C6-A22D-A2DC69578556}"/>
              </a:ext>
            </a:extLst>
          </p:cNvPr>
          <p:cNvSpPr txBox="1"/>
          <p:nvPr/>
        </p:nvSpPr>
        <p:spPr>
          <a:xfrm>
            <a:off x="4325762" y="3368911"/>
            <a:ext cx="4593771" cy="16004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1800" b="1" dirty="0">
              <a:solidFill>
                <a:schemeClr val="dk1"/>
              </a:solidFill>
              <a:latin typeface="Open Sans"/>
              <a:ea typeface="Open Sans"/>
            </a:endParaRPr>
          </a:p>
          <a:p>
            <a:pPr marL="285750" indent="-285750">
              <a:buChar char="•"/>
            </a:pPr>
            <a:r>
              <a:rPr lang="en-GB" sz="1800" dirty="0">
                <a:solidFill>
                  <a:schemeClr val="dk1"/>
                </a:solidFill>
                <a:latin typeface="Open Sans"/>
                <a:ea typeface="Open Sans"/>
              </a:rPr>
              <a:t>We know we don't have all the solutions; co-production is best.</a:t>
            </a:r>
            <a:endParaRPr lang="en-US" sz="1800" dirty="0">
              <a:solidFill>
                <a:schemeClr val="dk1"/>
              </a:solidFill>
              <a:latin typeface="Open Sans"/>
              <a:ea typeface="Open Sans"/>
            </a:endParaRPr>
          </a:p>
          <a:p>
            <a:endParaRPr lang="en-US" sz="1100" dirty="0">
              <a:solidFill>
                <a:srgbClr val="44546A"/>
              </a:solidFill>
              <a:latin typeface="Open Sans"/>
              <a:ea typeface="Open Sans"/>
              <a:cs typeface="Open Sans"/>
            </a:endParaRPr>
          </a:p>
          <a:p>
            <a:endParaRPr lang="en-US" sz="1100" dirty="0">
              <a:solidFill>
                <a:srgbClr val="44546A"/>
              </a:solidFill>
              <a:latin typeface="Open Sans"/>
              <a:ea typeface="Open Sans"/>
              <a:cs typeface="Open Sans"/>
            </a:endParaRPr>
          </a:p>
          <a:p>
            <a:endParaRPr lang="en-US" sz="1100" dirty="0">
              <a:solidFill>
                <a:srgbClr val="44546A"/>
              </a:solidFill>
              <a:latin typeface="Open Sans"/>
              <a:ea typeface="Open Sans"/>
              <a:cs typeface="Open Sans"/>
            </a:endParaRPr>
          </a:p>
          <a:p>
            <a:endParaRPr lang="en-US" sz="1100" dirty="0">
              <a:solidFill>
                <a:srgbClr val="44546A"/>
              </a:solidFill>
              <a:latin typeface="Open Sans"/>
              <a:ea typeface="Open Sans"/>
              <a:cs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6"/>
          <p:cNvSpPr txBox="1">
            <a:spLocks noGrp="1"/>
          </p:cNvSpPr>
          <p:nvPr>
            <p:ph type="title"/>
          </p:nvPr>
        </p:nvSpPr>
        <p:spPr>
          <a:xfrm>
            <a:off x="325822" y="137229"/>
            <a:ext cx="8074072" cy="613200"/>
          </a:xfrm>
          <a:prstGeom prst="rect">
            <a:avLst/>
          </a:prstGeom>
        </p:spPr>
        <p:txBody>
          <a:bodyPr spcFirstLastPara="1" wrap="square" lIns="0" tIns="0" rIns="0" bIns="0" anchor="t" anchorCtr="0">
            <a:noAutofit/>
          </a:bodyPr>
          <a:lstStyle/>
          <a:p>
            <a:r>
              <a:rPr lang="en-GB" dirty="0"/>
              <a:t>Background: a local network</a:t>
            </a:r>
            <a:endParaRPr dirty="0"/>
          </a:p>
        </p:txBody>
      </p:sp>
      <p:sp>
        <p:nvSpPr>
          <p:cNvPr id="118" name="Google Shape;118;p16"/>
          <p:cNvSpPr txBox="1">
            <a:spLocks noGrp="1"/>
          </p:cNvSpPr>
          <p:nvPr>
            <p:ph type="body" idx="1"/>
          </p:nvPr>
        </p:nvSpPr>
        <p:spPr>
          <a:xfrm>
            <a:off x="94593" y="842043"/>
            <a:ext cx="3563007" cy="3673160"/>
          </a:xfrm>
          <a:prstGeom prst="rect">
            <a:avLst/>
          </a:prstGeom>
        </p:spPr>
        <p:txBody>
          <a:bodyPr spcFirstLastPara="1" wrap="square" lIns="0" tIns="0" rIns="0" bIns="0" anchor="t" anchorCtr="0">
            <a:noAutofit/>
          </a:bodyPr>
          <a:lstStyle/>
          <a:p>
            <a:pPr marL="285750" indent="-285750"/>
            <a:r>
              <a:rPr lang="en-GB" sz="1800" dirty="0">
                <a:solidFill>
                  <a:schemeClr val="dk1"/>
                </a:solidFill>
              </a:rPr>
              <a:t>Starting with individual relationships, we have built a network.</a:t>
            </a:r>
          </a:p>
          <a:p>
            <a:pPr marL="285750" indent="-285750"/>
            <a:endParaRPr lang="en-GB" sz="1800" dirty="0">
              <a:solidFill>
                <a:schemeClr val="dk1"/>
              </a:solidFill>
            </a:endParaRPr>
          </a:p>
          <a:p>
            <a:pPr marL="285750" indent="-285750"/>
            <a:r>
              <a:rPr lang="en-GB" sz="1800" dirty="0">
                <a:solidFill>
                  <a:schemeClr val="dk1"/>
                </a:solidFill>
              </a:rPr>
              <a:t>The network is made up of faith, community, voluntary and statutory organisations.</a:t>
            </a:r>
          </a:p>
          <a:p>
            <a:pPr marL="285750" indent="-285750"/>
            <a:endParaRPr lang="en-GB" sz="1800" dirty="0"/>
          </a:p>
          <a:p>
            <a:pPr marL="285750" indent="-285750"/>
            <a:r>
              <a:rPr lang="en-GB" sz="1800" dirty="0">
                <a:solidFill>
                  <a:schemeClr val="dk1"/>
                </a:solidFill>
              </a:rPr>
              <a:t>It includes advice sector partners.</a:t>
            </a:r>
          </a:p>
          <a:p>
            <a:pPr marL="0" lvl="0" indent="0" algn="l">
              <a:buNone/>
            </a:pPr>
            <a:endParaRPr lang="en-GB" sz="1800" dirty="0">
              <a:solidFill>
                <a:schemeClr val="dk1"/>
              </a:solidFill>
            </a:endParaRPr>
          </a:p>
          <a:p>
            <a:pPr marL="285750" indent="-285750"/>
            <a:r>
              <a:rPr lang="en-GB" sz="1800" dirty="0"/>
              <a:t>We've shared our knowledge and experience and have connected the network. </a:t>
            </a:r>
            <a:endParaRPr lang="en-GB" sz="1800" dirty="0">
              <a:solidFill>
                <a:schemeClr val="dk1"/>
              </a:solidFill>
            </a:endParaRPr>
          </a:p>
          <a:p>
            <a:pPr marL="0" indent="0">
              <a:spcBef>
                <a:spcPts val="1000"/>
              </a:spcBef>
              <a:spcAft>
                <a:spcPts val="1000"/>
              </a:spcAft>
              <a:buNone/>
            </a:pPr>
            <a:endParaRPr lang="en-US" dirty="0"/>
          </a:p>
        </p:txBody>
      </p:sp>
      <p:pic>
        <p:nvPicPr>
          <p:cNvPr id="2" name="Picture 2">
            <a:extLst>
              <a:ext uri="{FF2B5EF4-FFF2-40B4-BE49-F238E27FC236}">
                <a16:creationId xmlns:a16="http://schemas.microsoft.com/office/drawing/2014/main" id="{8A4D5D76-35DF-477B-8725-8F3D00362D72}"/>
              </a:ext>
            </a:extLst>
          </p:cNvPr>
          <p:cNvPicPr>
            <a:picLocks noChangeAspect="1"/>
          </p:cNvPicPr>
          <p:nvPr/>
        </p:nvPicPr>
        <p:blipFill>
          <a:blip r:embed="rId3"/>
          <a:stretch>
            <a:fillRect/>
          </a:stretch>
        </p:blipFill>
        <p:spPr>
          <a:xfrm>
            <a:off x="3657600" y="842043"/>
            <a:ext cx="5372482" cy="3836632"/>
          </a:xfrm>
          <a:prstGeom prst="rect">
            <a:avLst/>
          </a:prstGeom>
        </p:spPr>
      </p:pic>
    </p:spTree>
    <p:extLst>
      <p:ext uri="{BB962C8B-B14F-4D97-AF65-F5344CB8AC3E}">
        <p14:creationId xmlns:p14="http://schemas.microsoft.com/office/powerpoint/2010/main" val="134689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4"/>
          <p:cNvSpPr txBox="1">
            <a:spLocks noGrp="1"/>
          </p:cNvSpPr>
          <p:nvPr>
            <p:ph type="title"/>
          </p:nvPr>
        </p:nvSpPr>
        <p:spPr>
          <a:xfrm>
            <a:off x="214312" y="206375"/>
            <a:ext cx="8229600" cy="857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Font typeface="Open Sans"/>
              <a:buNone/>
            </a:pPr>
            <a:r>
              <a:rPr lang="en-US" sz="3200" b="1" i="0" u="none" strike="noStrike" cap="none" dirty="0">
                <a:solidFill>
                  <a:schemeClr val="dk1"/>
                </a:solidFill>
                <a:latin typeface="Open Sans"/>
                <a:ea typeface="Open Sans"/>
                <a:cs typeface="Open Sans"/>
                <a:sym typeface="Open Sans"/>
              </a:rPr>
              <a:t>London Local Citizens Advice</a:t>
            </a:r>
            <a:endParaRPr dirty="0"/>
          </a:p>
        </p:txBody>
      </p:sp>
      <p:sp>
        <p:nvSpPr>
          <p:cNvPr id="107" name="Google Shape;107;p24"/>
          <p:cNvSpPr txBox="1">
            <a:spLocks noGrp="1"/>
          </p:cNvSpPr>
          <p:nvPr>
            <p:ph type="body" idx="1"/>
          </p:nvPr>
        </p:nvSpPr>
        <p:spPr>
          <a:xfrm>
            <a:off x="214312" y="1063774"/>
            <a:ext cx="8704200" cy="39591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Font typeface="Arial" panose="020B0604020202020204" pitchFamily="34" charset="0"/>
              <a:buChar char="•"/>
            </a:pPr>
            <a:r>
              <a:rPr lang="en-GB" dirty="0"/>
              <a:t>Citizens Advice in London are </a:t>
            </a:r>
            <a:r>
              <a:rPr lang="en-GB" b="1" dirty="0"/>
              <a:t>28 </a:t>
            </a:r>
            <a:r>
              <a:rPr lang="en-GB" dirty="0"/>
              <a:t>separate local Citizens Advice (LCA), all are independent charities that are members of Citizens Advice</a:t>
            </a:r>
          </a:p>
          <a:p>
            <a:pPr marL="342900" marR="0" lvl="0" indent="-342900" algn="l" rtl="0">
              <a:lnSpc>
                <a:spcPct val="100000"/>
              </a:lnSpc>
              <a:spcBef>
                <a:spcPts val="0"/>
              </a:spcBef>
              <a:spcAft>
                <a:spcPts val="0"/>
              </a:spcAft>
              <a:buClr>
                <a:schemeClr val="dk1"/>
              </a:buClr>
              <a:buFont typeface="Arial" panose="020B0604020202020204" pitchFamily="34" charset="0"/>
              <a:buChar char="•"/>
            </a:pPr>
            <a:endParaRPr lang="en-GB" dirty="0"/>
          </a:p>
          <a:p>
            <a:pPr marL="342900" marR="0" lvl="0" indent="-342900" algn="l" rtl="0">
              <a:lnSpc>
                <a:spcPct val="100000"/>
              </a:lnSpc>
              <a:spcBef>
                <a:spcPts val="0"/>
              </a:spcBef>
              <a:spcAft>
                <a:spcPts val="0"/>
              </a:spcAft>
              <a:buClr>
                <a:schemeClr val="dk1"/>
              </a:buClr>
              <a:buFont typeface="Arial" panose="020B0604020202020204" pitchFamily="34" charset="0"/>
              <a:buChar char="•"/>
            </a:pPr>
            <a:r>
              <a:rPr lang="en-US" dirty="0"/>
              <a:t>Most London LCAs cover one borough, some deliver over a wider footprint; annually the London Citizens Advice network delivers advice to over </a:t>
            </a:r>
            <a:r>
              <a:rPr lang="en-US" b="1" dirty="0"/>
              <a:t>250,000 Londoners </a:t>
            </a:r>
            <a:r>
              <a:rPr lang="en-US" dirty="0"/>
              <a:t>through different channels</a:t>
            </a:r>
          </a:p>
          <a:p>
            <a:pPr marL="342900" marR="0" lvl="0" indent="-342900" algn="l" rtl="0">
              <a:lnSpc>
                <a:spcPct val="100000"/>
              </a:lnSpc>
              <a:spcBef>
                <a:spcPts val="0"/>
              </a:spcBef>
              <a:spcAft>
                <a:spcPts val="0"/>
              </a:spcAft>
              <a:buClr>
                <a:schemeClr val="dk1"/>
              </a:buClr>
              <a:buFont typeface="Arial" panose="020B0604020202020204" pitchFamily="34" charset="0"/>
              <a:buChar char="•"/>
            </a:pPr>
            <a:endParaRPr lang="en-US" dirty="0"/>
          </a:p>
          <a:p>
            <a:pPr marL="342900" lvl="0" indent="-342900">
              <a:spcBef>
                <a:spcPts val="0"/>
              </a:spcBef>
              <a:buFont typeface="Arial" panose="020B0604020202020204" pitchFamily="34" charset="0"/>
              <a:buChar char="•"/>
            </a:pPr>
            <a:r>
              <a:rPr lang="en-US" dirty="0"/>
              <a:t>CEOs forum met quarterly, lacked capacity to engage strategically on London agenda. But identified a need..</a:t>
            </a:r>
          </a:p>
          <a:p>
            <a:pPr marL="342900" marR="0" lvl="0" indent="-342900" algn="l" rtl="0">
              <a:lnSpc>
                <a:spcPct val="100000"/>
              </a:lnSpc>
              <a:spcBef>
                <a:spcPts val="0"/>
              </a:spcBef>
              <a:spcAft>
                <a:spcPts val="0"/>
              </a:spcAft>
              <a:buClr>
                <a:schemeClr val="dk1"/>
              </a:buClr>
              <a:buFont typeface="Arial" panose="020B0604020202020204" pitchFamily="34" charset="0"/>
              <a:buChar char="•"/>
            </a:pPr>
            <a:endParaRPr lang="en-US" dirty="0"/>
          </a:p>
          <a:p>
            <a:pPr marL="342900" marR="0" lvl="0" indent="-342900" algn="l" rtl="0">
              <a:lnSpc>
                <a:spcPct val="100000"/>
              </a:lnSpc>
              <a:spcBef>
                <a:spcPts val="0"/>
              </a:spcBef>
              <a:spcAft>
                <a:spcPts val="0"/>
              </a:spcAft>
              <a:buClr>
                <a:schemeClr val="dk1"/>
              </a:buClr>
              <a:buFont typeface="Arial" panose="020B0604020202020204" pitchFamily="34" charset="0"/>
              <a:buChar char="•"/>
            </a:pPr>
            <a:endParaRPr lang="en-GB" dirty="0"/>
          </a:p>
          <a:p>
            <a:pPr marL="342900" marR="0" lvl="0" indent="-342900" algn="l" rtl="0">
              <a:lnSpc>
                <a:spcPct val="100000"/>
              </a:lnSpc>
              <a:spcBef>
                <a:spcPts val="0"/>
              </a:spcBef>
              <a:spcAft>
                <a:spcPts val="0"/>
              </a:spcAft>
              <a:buClr>
                <a:schemeClr val="dk1"/>
              </a:buClr>
              <a:buFont typeface="Arial" panose="020B0604020202020204" pitchFamily="34" charset="0"/>
              <a:buChar char="•"/>
            </a:pPr>
            <a:endParaRPr lang="en-GB" dirty="0"/>
          </a:p>
          <a:p>
            <a:pPr marL="0" marR="0" lvl="0" indent="0" algn="l" rtl="0">
              <a:lnSpc>
                <a:spcPct val="100000"/>
              </a:lnSpc>
              <a:spcBef>
                <a:spcPts val="0"/>
              </a:spcBef>
              <a:spcAft>
                <a:spcPts val="0"/>
              </a:spcAft>
              <a:buClr>
                <a:schemeClr val="dk1"/>
              </a:buClr>
              <a:buFont typeface="Arial"/>
              <a:buNone/>
            </a:pPr>
            <a:endParaRPr lang="en-GB" dirty="0"/>
          </a:p>
          <a:p>
            <a:pPr marL="0" marR="0" lvl="0" indent="0" algn="l" rtl="0">
              <a:lnSpc>
                <a:spcPct val="100000"/>
              </a:lnSpc>
              <a:spcBef>
                <a:spcPts val="0"/>
              </a:spcBef>
              <a:spcAft>
                <a:spcPts val="0"/>
              </a:spcAft>
              <a:buClr>
                <a:schemeClr val="dk1"/>
              </a:buClr>
              <a:buFont typeface="Arial"/>
              <a:buNone/>
            </a:pPr>
            <a:endParaRPr lang="en-GB" dirty="0"/>
          </a:p>
          <a:p>
            <a:pPr marL="0" marR="0" lvl="0" indent="0" algn="l" rtl="0">
              <a:lnSpc>
                <a:spcPct val="100000"/>
              </a:lnSpc>
              <a:spcBef>
                <a:spcPts val="0"/>
              </a:spcBef>
              <a:spcAft>
                <a:spcPts val="0"/>
              </a:spcAft>
              <a:buClr>
                <a:schemeClr val="dk1"/>
              </a:buClr>
              <a:buFont typeface="Arial"/>
              <a:buNone/>
            </a:pPr>
            <a:r>
              <a:rPr lang="en-GB" dirty="0"/>
              <a:t> </a:t>
            </a:r>
          </a:p>
          <a:p>
            <a:pPr marL="0" marR="0" lvl="0" indent="0" algn="l" rtl="0">
              <a:lnSpc>
                <a:spcPct val="100000"/>
              </a:lnSpc>
              <a:spcBef>
                <a:spcPts val="0"/>
              </a:spcBef>
              <a:spcAft>
                <a:spcPts val="0"/>
              </a:spcAft>
              <a:buClr>
                <a:schemeClr val="dk1"/>
              </a:buClr>
              <a:buFont typeface="Arial"/>
              <a:buNone/>
            </a:pPr>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4"/>
          <p:cNvSpPr txBox="1">
            <a:spLocks noGrp="1"/>
          </p:cNvSpPr>
          <p:nvPr>
            <p:ph type="title"/>
          </p:nvPr>
        </p:nvSpPr>
        <p:spPr>
          <a:xfrm>
            <a:off x="0" y="-1975"/>
            <a:ext cx="8229600" cy="857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Font typeface="Open Sans"/>
              <a:buNone/>
            </a:pPr>
            <a:r>
              <a:rPr lang="en-US" sz="3200" b="1" i="0" u="none" strike="noStrike" cap="none" dirty="0">
                <a:solidFill>
                  <a:schemeClr val="dk1"/>
                </a:solidFill>
                <a:latin typeface="Open Sans"/>
                <a:ea typeface="Open Sans"/>
                <a:cs typeface="Open Sans"/>
                <a:sym typeface="Open Sans"/>
              </a:rPr>
              <a:t> Pan-London: Background </a:t>
            </a:r>
            <a:endParaRPr dirty="0"/>
          </a:p>
        </p:txBody>
      </p:sp>
      <p:sp>
        <p:nvSpPr>
          <p:cNvPr id="107" name="Google Shape;107;p24"/>
          <p:cNvSpPr txBox="1">
            <a:spLocks noGrp="1"/>
          </p:cNvSpPr>
          <p:nvPr>
            <p:ph type="body" idx="1"/>
          </p:nvPr>
        </p:nvSpPr>
        <p:spPr>
          <a:xfrm>
            <a:off x="121285" y="729545"/>
            <a:ext cx="8958809" cy="3959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pPr>
            <a:endParaRPr lang="en-US" dirty="0"/>
          </a:p>
          <a:p>
            <a:pPr marL="176213" marR="0" lvl="0" indent="-176213" algn="l" rtl="0">
              <a:lnSpc>
                <a:spcPct val="100000"/>
              </a:lnSpc>
              <a:spcBef>
                <a:spcPts val="0"/>
              </a:spcBef>
              <a:spcAft>
                <a:spcPts val="0"/>
              </a:spcAft>
              <a:buClr>
                <a:schemeClr val="dk1"/>
              </a:buClr>
              <a:buFont typeface="Arial" panose="020B0604020202020204" pitchFamily="34" charset="0"/>
              <a:buChar char="•"/>
            </a:pPr>
            <a:r>
              <a:rPr lang="en-US" sz="1800" dirty="0"/>
              <a:t>In 2019 a consultant was engaged with brief to look at how Pan-London working could be enhanced:-</a:t>
            </a:r>
          </a:p>
          <a:p>
            <a:pPr marL="623888" lvl="1" indent="-266700">
              <a:spcBef>
                <a:spcPts val="0"/>
              </a:spcBef>
              <a:buFont typeface="Arial" panose="020B0604020202020204" pitchFamily="34" charset="0"/>
              <a:buChar char="•"/>
            </a:pPr>
            <a:r>
              <a:rPr lang="en-US" sz="1600" i="1" dirty="0"/>
              <a:t>To ensure the London Citizens Advice </a:t>
            </a:r>
            <a:r>
              <a:rPr lang="en-US" sz="1600" b="1" i="1" dirty="0"/>
              <a:t>voice</a:t>
            </a:r>
            <a:r>
              <a:rPr lang="en-US" sz="1600" i="1" dirty="0"/>
              <a:t> is heard and has a seat at the table for Pan-London policy and service discussions</a:t>
            </a:r>
          </a:p>
          <a:p>
            <a:pPr marL="623888" lvl="1" indent="-266700">
              <a:spcBef>
                <a:spcPts val="0"/>
              </a:spcBef>
              <a:buFont typeface="Arial" panose="020B0604020202020204" pitchFamily="34" charset="0"/>
              <a:buChar char="•"/>
            </a:pPr>
            <a:r>
              <a:rPr lang="en-US" sz="1600" i="1" dirty="0"/>
              <a:t>To </a:t>
            </a:r>
            <a:r>
              <a:rPr lang="en-US" sz="1600" b="1" i="1" dirty="0"/>
              <a:t>work with policy-makers</a:t>
            </a:r>
            <a:r>
              <a:rPr lang="en-US" sz="1600" i="1" dirty="0"/>
              <a:t>, commissioners and key funders on London-wide developments, including research and campaigns at Pan-London level</a:t>
            </a:r>
          </a:p>
          <a:p>
            <a:pPr marL="623888" lvl="1" indent="-266700">
              <a:spcBef>
                <a:spcPts val="0"/>
              </a:spcBef>
              <a:buFont typeface="Arial" panose="020B0604020202020204" pitchFamily="34" charset="0"/>
              <a:buChar char="•"/>
            </a:pPr>
            <a:r>
              <a:rPr lang="en-US" sz="1600" i="1" dirty="0"/>
              <a:t>To respond to and apply for </a:t>
            </a:r>
            <a:r>
              <a:rPr lang="en-US" sz="1600" b="1" i="1" dirty="0"/>
              <a:t>Pan-London advice funding </a:t>
            </a:r>
            <a:r>
              <a:rPr lang="en-US" sz="1600" i="1" dirty="0"/>
              <a:t>opportunities</a:t>
            </a:r>
          </a:p>
          <a:p>
            <a:pPr marL="623888" lvl="1" indent="-266700">
              <a:spcBef>
                <a:spcPts val="0"/>
              </a:spcBef>
              <a:buFont typeface="Arial" panose="020B0604020202020204" pitchFamily="34" charset="0"/>
              <a:buChar char="•"/>
            </a:pPr>
            <a:r>
              <a:rPr lang="en-US" sz="1600" i="1" dirty="0"/>
              <a:t>To facilitate potential </a:t>
            </a:r>
            <a:r>
              <a:rPr lang="en-US" sz="1600" b="1" i="1" dirty="0"/>
              <a:t>Pan-London business development </a:t>
            </a:r>
            <a:r>
              <a:rPr lang="en-US" sz="1600" i="1" dirty="0"/>
              <a:t>and joint working (potentially including recruitment, training and HR support)</a:t>
            </a:r>
          </a:p>
          <a:p>
            <a:pPr marL="0" marR="0" lvl="0" indent="0" algn="l" rtl="0">
              <a:lnSpc>
                <a:spcPct val="100000"/>
              </a:lnSpc>
              <a:spcBef>
                <a:spcPts val="0"/>
              </a:spcBef>
              <a:spcAft>
                <a:spcPts val="0"/>
              </a:spcAft>
              <a:buClr>
                <a:schemeClr val="dk1"/>
              </a:buClr>
            </a:pPr>
            <a:endParaRPr lang="en-US" dirty="0"/>
          </a:p>
          <a:p>
            <a:pPr marL="342900" lvl="0" indent="-342900">
              <a:spcBef>
                <a:spcPts val="0"/>
              </a:spcBef>
              <a:buFont typeface="Arial" panose="020B0604020202020204" pitchFamily="34" charset="0"/>
              <a:buChar char="•"/>
            </a:pPr>
            <a:r>
              <a:rPr lang="en-US" sz="1600" dirty="0"/>
              <a:t>In 2021 London CEOs decided to club together to support a London Development post, hosted/employed by RCJ Advice on behalf of the London LCA network. </a:t>
            </a:r>
          </a:p>
          <a:p>
            <a:pPr marL="0" lvl="0" indent="0">
              <a:spcBef>
                <a:spcPts val="0"/>
              </a:spcBef>
            </a:pPr>
            <a:endParaRPr lang="en-US" sz="1600" dirty="0"/>
          </a:p>
          <a:p>
            <a:pPr marL="342900" lvl="0" indent="-342900">
              <a:spcBef>
                <a:spcPts val="0"/>
              </a:spcBef>
              <a:buFont typeface="Arial" panose="020B0604020202020204" pitchFamily="34" charset="0"/>
              <a:buChar char="•"/>
            </a:pPr>
            <a:r>
              <a:rPr lang="en-US" sz="1600" dirty="0"/>
              <a:t>A </a:t>
            </a:r>
            <a:r>
              <a:rPr lang="en-US" sz="1600" b="1" dirty="0"/>
              <a:t>steering group </a:t>
            </a:r>
            <a:r>
              <a:rPr lang="en-US" sz="1600" dirty="0"/>
              <a:t>of 8 CEOs provide the governance for the pan-London project</a:t>
            </a:r>
          </a:p>
          <a:p>
            <a:pPr marL="342900" lvl="0" indent="-342900">
              <a:spcBef>
                <a:spcPts val="0"/>
              </a:spcBef>
              <a:buFont typeface="Arial" panose="020B0604020202020204" pitchFamily="34" charset="0"/>
              <a:buChar char="•"/>
            </a:pPr>
            <a:endParaRPr lang="en-US" dirty="0"/>
          </a:p>
          <a:p>
            <a:pPr marL="0" marR="0" lvl="0" indent="0" algn="l" rtl="0">
              <a:lnSpc>
                <a:spcPct val="100000"/>
              </a:lnSpc>
              <a:spcBef>
                <a:spcPts val="0"/>
              </a:spcBef>
              <a:spcAft>
                <a:spcPts val="0"/>
              </a:spcAft>
              <a:buClr>
                <a:schemeClr val="dk1"/>
              </a:buClr>
            </a:pPr>
            <a:endParaRPr lang="en-US" dirty="0"/>
          </a:p>
          <a:p>
            <a:pPr marL="342900" marR="0" lvl="0" indent="-342900" algn="l" rtl="0">
              <a:lnSpc>
                <a:spcPct val="100000"/>
              </a:lnSpc>
              <a:spcBef>
                <a:spcPts val="0"/>
              </a:spcBef>
              <a:spcAft>
                <a:spcPts val="0"/>
              </a:spcAft>
              <a:buClr>
                <a:schemeClr val="dk1"/>
              </a:buClr>
              <a:buFont typeface="Arial" panose="020B0604020202020204" pitchFamily="34" charset="0"/>
              <a:buChar char="•"/>
            </a:pPr>
            <a:endParaRPr lang="en-US" dirty="0"/>
          </a:p>
          <a:p>
            <a:pPr marL="342900" marR="0" lvl="0" indent="-342900" algn="l" rtl="0">
              <a:lnSpc>
                <a:spcPct val="100000"/>
              </a:lnSpc>
              <a:spcBef>
                <a:spcPts val="0"/>
              </a:spcBef>
              <a:spcAft>
                <a:spcPts val="0"/>
              </a:spcAft>
              <a:buClr>
                <a:schemeClr val="dk1"/>
              </a:buClr>
              <a:buFont typeface="Arial" panose="020B0604020202020204" pitchFamily="34" charset="0"/>
              <a:buChar char="•"/>
            </a:pPr>
            <a:endParaRPr lang="en-US" dirty="0"/>
          </a:p>
          <a:p>
            <a:pPr marL="342900" marR="0" lvl="0" indent="-342900" algn="l" rtl="0">
              <a:lnSpc>
                <a:spcPct val="100000"/>
              </a:lnSpc>
              <a:spcBef>
                <a:spcPts val="0"/>
              </a:spcBef>
              <a:spcAft>
                <a:spcPts val="0"/>
              </a:spcAft>
              <a:buClr>
                <a:schemeClr val="dk1"/>
              </a:buClr>
              <a:buFont typeface="Arial" panose="020B0604020202020204" pitchFamily="34" charset="0"/>
              <a:buChar char="•"/>
            </a:pPr>
            <a:endParaRPr lang="en-GB" dirty="0"/>
          </a:p>
          <a:p>
            <a:pPr marL="342900" marR="0" lvl="0" indent="-342900" algn="l" rtl="0">
              <a:lnSpc>
                <a:spcPct val="100000"/>
              </a:lnSpc>
              <a:spcBef>
                <a:spcPts val="0"/>
              </a:spcBef>
              <a:spcAft>
                <a:spcPts val="0"/>
              </a:spcAft>
              <a:buClr>
                <a:schemeClr val="dk1"/>
              </a:buClr>
              <a:buFont typeface="Arial" panose="020B0604020202020204" pitchFamily="34" charset="0"/>
              <a:buChar char="•"/>
            </a:pPr>
            <a:endParaRPr lang="en-GB" dirty="0"/>
          </a:p>
          <a:p>
            <a:pPr marL="0" marR="0" lvl="0" indent="0" algn="l" rtl="0">
              <a:lnSpc>
                <a:spcPct val="100000"/>
              </a:lnSpc>
              <a:spcBef>
                <a:spcPts val="0"/>
              </a:spcBef>
              <a:spcAft>
                <a:spcPts val="0"/>
              </a:spcAft>
              <a:buClr>
                <a:schemeClr val="dk1"/>
              </a:buClr>
              <a:buFont typeface="Arial"/>
              <a:buNone/>
            </a:pPr>
            <a:endParaRPr lang="en-GB" dirty="0"/>
          </a:p>
          <a:p>
            <a:pPr marL="0" marR="0" lvl="0" indent="0" algn="l" rtl="0">
              <a:lnSpc>
                <a:spcPct val="100000"/>
              </a:lnSpc>
              <a:spcBef>
                <a:spcPts val="0"/>
              </a:spcBef>
              <a:spcAft>
                <a:spcPts val="0"/>
              </a:spcAft>
              <a:buClr>
                <a:schemeClr val="dk1"/>
              </a:buClr>
              <a:buFont typeface="Arial"/>
              <a:buNone/>
            </a:pPr>
            <a:endParaRPr lang="en-GB" dirty="0"/>
          </a:p>
          <a:p>
            <a:pPr marL="0" marR="0" lvl="0" indent="0" algn="l" rtl="0">
              <a:lnSpc>
                <a:spcPct val="100000"/>
              </a:lnSpc>
              <a:spcBef>
                <a:spcPts val="0"/>
              </a:spcBef>
              <a:spcAft>
                <a:spcPts val="0"/>
              </a:spcAft>
              <a:buClr>
                <a:schemeClr val="dk1"/>
              </a:buClr>
              <a:buFont typeface="Arial"/>
              <a:buNone/>
            </a:pPr>
            <a:r>
              <a:rPr lang="en-GB" dirty="0"/>
              <a:t> </a:t>
            </a:r>
          </a:p>
          <a:p>
            <a:pPr marL="0" marR="0" lvl="0" indent="0" algn="l" rtl="0">
              <a:lnSpc>
                <a:spcPct val="100000"/>
              </a:lnSpc>
              <a:spcBef>
                <a:spcPts val="0"/>
              </a:spcBef>
              <a:spcAft>
                <a:spcPts val="0"/>
              </a:spcAft>
              <a:buClr>
                <a:schemeClr val="dk1"/>
              </a:buClr>
              <a:buFont typeface="Arial"/>
              <a:buNone/>
            </a:pPr>
            <a:endParaRPr lang="en-GB" dirty="0"/>
          </a:p>
        </p:txBody>
      </p:sp>
    </p:spTree>
    <p:extLst>
      <p:ext uri="{BB962C8B-B14F-4D97-AF65-F5344CB8AC3E}">
        <p14:creationId xmlns:p14="http://schemas.microsoft.com/office/powerpoint/2010/main" val="730846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2" name="Picture 1">
            <a:extLst>
              <a:ext uri="{FF2B5EF4-FFF2-40B4-BE49-F238E27FC236}">
                <a16:creationId xmlns:a16="http://schemas.microsoft.com/office/drawing/2014/main" id="{FB03E437-9057-434F-958E-B4CA493B98D1}"/>
              </a:ext>
            </a:extLst>
          </p:cNvPr>
          <p:cNvPicPr>
            <a:picLocks noChangeAspect="1"/>
          </p:cNvPicPr>
          <p:nvPr/>
        </p:nvPicPr>
        <p:blipFill>
          <a:blip r:embed="rId3"/>
          <a:stretch>
            <a:fillRect/>
          </a:stretch>
        </p:blipFill>
        <p:spPr>
          <a:xfrm>
            <a:off x="7606410" y="91199"/>
            <a:ext cx="1537590" cy="1281325"/>
          </a:xfrm>
          <a:prstGeom prst="rect">
            <a:avLst/>
          </a:prstGeom>
        </p:spPr>
      </p:pic>
      <p:sp>
        <p:nvSpPr>
          <p:cNvPr id="106" name="Google Shape;106;p24"/>
          <p:cNvSpPr txBox="1">
            <a:spLocks noGrp="1"/>
          </p:cNvSpPr>
          <p:nvPr>
            <p:ph type="title"/>
          </p:nvPr>
        </p:nvSpPr>
        <p:spPr>
          <a:xfrm>
            <a:off x="214312" y="206375"/>
            <a:ext cx="8229600" cy="857400"/>
          </a:xfrm>
          <a:prstGeom prst="rect">
            <a:avLst/>
          </a:prstGeom>
          <a:noFill/>
          <a:ln>
            <a:noFill/>
          </a:ln>
        </p:spPr>
        <p:txBody>
          <a:bodyPr spcFirstLastPara="1" wrap="square" lIns="91425" tIns="45700" rIns="91425" bIns="45700" anchor="ctr" anchorCtr="0">
            <a:noAutofit/>
          </a:bodyPr>
          <a:lstStyle/>
          <a:p>
            <a:r>
              <a:rPr lang="en-US" sz="3200" b="1" i="0" u="none" strike="noStrike" cap="none" dirty="0">
                <a:latin typeface="Open Sans"/>
                <a:ea typeface="Open Sans"/>
                <a:cs typeface="Open Sans"/>
                <a:sym typeface="Open Sans"/>
              </a:rPr>
              <a:t>Why Pan-London?</a:t>
            </a:r>
            <a:endParaRPr dirty="0"/>
          </a:p>
        </p:txBody>
      </p:sp>
      <p:sp>
        <p:nvSpPr>
          <p:cNvPr id="107" name="Google Shape;107;p24"/>
          <p:cNvSpPr txBox="1">
            <a:spLocks noGrp="1"/>
          </p:cNvSpPr>
          <p:nvPr>
            <p:ph type="body" idx="1"/>
          </p:nvPr>
        </p:nvSpPr>
        <p:spPr>
          <a:xfrm>
            <a:off x="214312" y="1063775"/>
            <a:ext cx="8715376" cy="3959125"/>
          </a:xfrm>
          <a:prstGeom prst="rect">
            <a:avLst/>
          </a:prstGeom>
          <a:noFill/>
          <a:ln>
            <a:noFill/>
          </a:ln>
        </p:spPr>
        <p:txBody>
          <a:bodyPr spcFirstLastPara="1" wrap="square" lIns="91425" tIns="45700" rIns="91425" bIns="45700" anchor="t" anchorCtr="0">
            <a:noAutofit/>
          </a:bodyPr>
          <a:lstStyle/>
          <a:p>
            <a:pPr marL="342900" indent="-342900">
              <a:spcBef>
                <a:spcPts val="0"/>
              </a:spcBef>
              <a:buFont typeface="Arial" panose="020B0604020202020204" pitchFamily="34" charset="0"/>
              <a:buChar char="•"/>
            </a:pPr>
            <a:r>
              <a:rPr lang="en-GB" dirty="0"/>
              <a:t>Uneven funding of LCAs and other advice services across London; inner London LCAs attract more funding than outer London LCAs, however advice needs are growing in outer London (see ASA report)</a:t>
            </a:r>
          </a:p>
          <a:p>
            <a:pPr marL="342900" indent="-342900">
              <a:spcBef>
                <a:spcPts val="0"/>
              </a:spcBef>
              <a:buFont typeface="Arial" panose="020B0604020202020204" pitchFamily="34" charset="0"/>
              <a:buChar char="•"/>
            </a:pPr>
            <a:endParaRPr lang="en-GB" dirty="0"/>
          </a:p>
          <a:p>
            <a:pPr marL="342900" indent="-342900">
              <a:spcBef>
                <a:spcPts val="0"/>
              </a:spcBef>
              <a:buFont typeface="Arial" panose="020B0604020202020204" pitchFamily="34" charset="0"/>
              <a:buChar char="•"/>
            </a:pPr>
            <a:r>
              <a:rPr lang="en-GB" dirty="0"/>
              <a:t>London’s communities &amp; needs are as dispersed as they are diverse</a:t>
            </a:r>
          </a:p>
          <a:p>
            <a:pPr marL="342900" indent="-342900">
              <a:spcBef>
                <a:spcPts val="0"/>
              </a:spcBef>
              <a:buFont typeface="Arial" panose="020B0604020202020204" pitchFamily="34" charset="0"/>
              <a:buChar char="•"/>
            </a:pPr>
            <a:endParaRPr lang="en-GB" dirty="0"/>
          </a:p>
          <a:p>
            <a:pPr marL="342900" indent="-342900">
              <a:spcBef>
                <a:spcPts val="0"/>
              </a:spcBef>
              <a:buFont typeface="Arial" panose="020B0604020202020204" pitchFamily="34" charset="0"/>
              <a:buChar char="•"/>
            </a:pPr>
            <a:r>
              <a:rPr lang="en-GB" dirty="0"/>
              <a:t>Many commissioners procure services over multi-borough footprints whilst boroughs’ funding environment becoming more challenging</a:t>
            </a:r>
          </a:p>
          <a:p>
            <a:pPr marL="0" indent="0">
              <a:spcBef>
                <a:spcPts val="0"/>
              </a:spcBef>
            </a:pPr>
            <a:endParaRPr lang="en-GB" dirty="0"/>
          </a:p>
          <a:p>
            <a:pPr marL="342900" indent="-342900">
              <a:spcBef>
                <a:spcPts val="0"/>
              </a:spcBef>
              <a:buFont typeface="Arial" panose="020B0604020202020204" pitchFamily="34" charset="0"/>
              <a:buChar char="•"/>
            </a:pPr>
            <a:r>
              <a:rPr lang="en-GB" dirty="0"/>
              <a:t>There are big issues on the London policy agenda (regeneration, affordable housing, community cohesion); we have good data to share on trends and needs across London.</a:t>
            </a:r>
          </a:p>
          <a:p>
            <a:pPr marL="342900" indent="-342900">
              <a:spcBef>
                <a:spcPts val="0"/>
              </a:spcBef>
              <a:buFont typeface="Arial" panose="020B0604020202020204" pitchFamily="34" charset="0"/>
              <a:buChar char="•"/>
            </a:pPr>
            <a:endParaRPr lang="en-GB" dirty="0"/>
          </a:p>
          <a:p>
            <a:pPr marL="0" indent="0">
              <a:spcBef>
                <a:spcPts val="0"/>
              </a:spcBef>
            </a:pPr>
            <a:endParaRPr lang="en-GB" dirty="0"/>
          </a:p>
          <a:p>
            <a:pPr marL="0" indent="0">
              <a:spcBef>
                <a:spcPts val="0"/>
              </a:spcBef>
            </a:pPr>
            <a:endParaRPr lang="en-GB" sz="2000" b="0" i="0" u="none" strike="noStrike" cap="none" dirty="0">
              <a:latin typeface="Open Sans"/>
              <a:ea typeface="Open Sans"/>
              <a:cs typeface="Open Sans"/>
            </a:endParaRPr>
          </a:p>
        </p:txBody>
      </p:sp>
    </p:spTree>
    <p:extLst>
      <p:ext uri="{BB962C8B-B14F-4D97-AF65-F5344CB8AC3E}">
        <p14:creationId xmlns:p14="http://schemas.microsoft.com/office/powerpoint/2010/main" val="1464637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4"/>
          <p:cNvSpPr txBox="1">
            <a:spLocks noGrp="1"/>
          </p:cNvSpPr>
          <p:nvPr>
            <p:ph type="title"/>
          </p:nvPr>
        </p:nvSpPr>
        <p:spPr>
          <a:xfrm>
            <a:off x="214312" y="206375"/>
            <a:ext cx="8229600" cy="857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Font typeface="Open Sans"/>
              <a:buNone/>
            </a:pPr>
            <a:r>
              <a:rPr lang="en-US" sz="3200" b="1" i="0" u="none" strike="noStrike" cap="none" dirty="0">
                <a:solidFill>
                  <a:schemeClr val="dk1"/>
                </a:solidFill>
                <a:latin typeface="Open Sans"/>
                <a:ea typeface="Open Sans"/>
                <a:cs typeface="Open Sans"/>
                <a:sym typeface="Open Sans"/>
              </a:rPr>
              <a:t>First steps</a:t>
            </a:r>
            <a:endParaRPr dirty="0"/>
          </a:p>
        </p:txBody>
      </p:sp>
      <p:sp>
        <p:nvSpPr>
          <p:cNvPr id="107" name="Google Shape;107;p24"/>
          <p:cNvSpPr txBox="1">
            <a:spLocks noGrp="1"/>
          </p:cNvSpPr>
          <p:nvPr>
            <p:ph type="body" idx="1"/>
          </p:nvPr>
        </p:nvSpPr>
        <p:spPr>
          <a:xfrm>
            <a:off x="127591" y="1063774"/>
            <a:ext cx="8790921" cy="3959125"/>
          </a:xfrm>
          <a:prstGeom prst="rect">
            <a:avLst/>
          </a:prstGeom>
          <a:noFill/>
          <a:ln>
            <a:noFill/>
          </a:ln>
        </p:spPr>
        <p:txBody>
          <a:bodyPr spcFirstLastPara="1" wrap="square" lIns="91425" tIns="45700" rIns="91425" bIns="45700" anchor="t" anchorCtr="0">
            <a:noAutofit/>
          </a:bodyPr>
          <a:lstStyle/>
          <a:p>
            <a:pPr marL="0" marR="0" lvl="0" indent="0" rtl="0">
              <a:lnSpc>
                <a:spcPct val="100000"/>
              </a:lnSpc>
              <a:spcBef>
                <a:spcPts val="0"/>
              </a:spcBef>
              <a:spcAft>
                <a:spcPts val="0"/>
              </a:spcAft>
              <a:buClr>
                <a:schemeClr val="dk1"/>
              </a:buClr>
            </a:pPr>
            <a:endParaRPr lang="en-US" dirty="0"/>
          </a:p>
          <a:p>
            <a:pPr marL="342900" marR="0" lvl="0" indent="-342900" algn="l" rtl="0">
              <a:lnSpc>
                <a:spcPct val="100000"/>
              </a:lnSpc>
              <a:spcBef>
                <a:spcPts val="0"/>
              </a:spcBef>
              <a:spcAft>
                <a:spcPts val="0"/>
              </a:spcAft>
              <a:buClr>
                <a:schemeClr val="dk1"/>
              </a:buClr>
              <a:buFont typeface="Arial" panose="020B0604020202020204" pitchFamily="34" charset="0"/>
              <a:buChar char="•"/>
            </a:pPr>
            <a:endParaRPr lang="en-US" dirty="0"/>
          </a:p>
          <a:p>
            <a:pPr marL="342900" marR="0" lvl="0" indent="-342900" algn="l" rtl="0">
              <a:lnSpc>
                <a:spcPct val="100000"/>
              </a:lnSpc>
              <a:spcBef>
                <a:spcPts val="0"/>
              </a:spcBef>
              <a:spcAft>
                <a:spcPts val="0"/>
              </a:spcAft>
              <a:buClr>
                <a:schemeClr val="dk1"/>
              </a:buClr>
              <a:buFont typeface="Arial" panose="020B0604020202020204" pitchFamily="34" charset="0"/>
              <a:buChar char="•"/>
            </a:pPr>
            <a:endParaRPr lang="en-US" dirty="0"/>
          </a:p>
          <a:p>
            <a:pPr marL="342900" marR="0" lvl="0" indent="-342900" algn="l" rtl="0">
              <a:lnSpc>
                <a:spcPct val="100000"/>
              </a:lnSpc>
              <a:spcBef>
                <a:spcPts val="0"/>
              </a:spcBef>
              <a:spcAft>
                <a:spcPts val="0"/>
              </a:spcAft>
              <a:buClr>
                <a:schemeClr val="dk1"/>
              </a:buClr>
              <a:buFont typeface="Arial" panose="020B0604020202020204" pitchFamily="34" charset="0"/>
              <a:buChar char="•"/>
            </a:pPr>
            <a:endParaRPr lang="en-US" dirty="0"/>
          </a:p>
          <a:p>
            <a:pPr marL="342900" marR="0" lvl="0" indent="-342900" algn="l" rtl="0">
              <a:lnSpc>
                <a:spcPct val="100000"/>
              </a:lnSpc>
              <a:spcBef>
                <a:spcPts val="0"/>
              </a:spcBef>
              <a:spcAft>
                <a:spcPts val="0"/>
              </a:spcAft>
              <a:buClr>
                <a:schemeClr val="dk1"/>
              </a:buClr>
              <a:buFont typeface="Arial" panose="020B0604020202020204" pitchFamily="34" charset="0"/>
              <a:buChar char="•"/>
            </a:pPr>
            <a:endParaRPr lang="en-GB" dirty="0"/>
          </a:p>
          <a:p>
            <a:pPr marL="342900" marR="0" lvl="0" indent="-342900" algn="l" rtl="0">
              <a:lnSpc>
                <a:spcPct val="100000"/>
              </a:lnSpc>
              <a:spcBef>
                <a:spcPts val="0"/>
              </a:spcBef>
              <a:spcAft>
                <a:spcPts val="0"/>
              </a:spcAft>
              <a:buClr>
                <a:schemeClr val="dk1"/>
              </a:buClr>
              <a:buFont typeface="Arial" panose="020B0604020202020204" pitchFamily="34" charset="0"/>
              <a:buChar char="•"/>
            </a:pPr>
            <a:endParaRPr lang="en-GB" dirty="0"/>
          </a:p>
          <a:p>
            <a:pPr marL="0" marR="0" lvl="0" indent="0" algn="l" rtl="0">
              <a:lnSpc>
                <a:spcPct val="100000"/>
              </a:lnSpc>
              <a:spcBef>
                <a:spcPts val="0"/>
              </a:spcBef>
              <a:spcAft>
                <a:spcPts val="0"/>
              </a:spcAft>
              <a:buClr>
                <a:schemeClr val="dk1"/>
              </a:buClr>
              <a:buFont typeface="Arial"/>
              <a:buNone/>
            </a:pPr>
            <a:endParaRPr lang="en-GB" dirty="0"/>
          </a:p>
          <a:p>
            <a:pPr marL="0" marR="0" lvl="0" indent="0" algn="l" rtl="0">
              <a:lnSpc>
                <a:spcPct val="100000"/>
              </a:lnSpc>
              <a:spcBef>
                <a:spcPts val="0"/>
              </a:spcBef>
              <a:spcAft>
                <a:spcPts val="0"/>
              </a:spcAft>
              <a:buClr>
                <a:schemeClr val="dk1"/>
              </a:buClr>
              <a:buFont typeface="Arial"/>
              <a:buNone/>
            </a:pPr>
            <a:endParaRPr lang="en-GB" dirty="0"/>
          </a:p>
          <a:p>
            <a:pPr marL="0" marR="0" lvl="0" indent="0" algn="l" rtl="0">
              <a:lnSpc>
                <a:spcPct val="100000"/>
              </a:lnSpc>
              <a:spcBef>
                <a:spcPts val="0"/>
              </a:spcBef>
              <a:spcAft>
                <a:spcPts val="0"/>
              </a:spcAft>
              <a:buClr>
                <a:schemeClr val="dk1"/>
              </a:buClr>
              <a:buFont typeface="Arial"/>
              <a:buNone/>
            </a:pPr>
            <a:endParaRPr lang="en-GB" dirty="0"/>
          </a:p>
        </p:txBody>
      </p:sp>
      <p:graphicFrame>
        <p:nvGraphicFramePr>
          <p:cNvPr id="2" name="Diagram 1">
            <a:extLst>
              <a:ext uri="{FF2B5EF4-FFF2-40B4-BE49-F238E27FC236}">
                <a16:creationId xmlns:a16="http://schemas.microsoft.com/office/drawing/2014/main" id="{084FE173-0FC4-4551-95C0-9BC057B3806E}"/>
              </a:ext>
            </a:extLst>
          </p:cNvPr>
          <p:cNvGraphicFramePr/>
          <p:nvPr>
            <p:extLst>
              <p:ext uri="{D42A27DB-BD31-4B8C-83A1-F6EECF244321}">
                <p14:modId xmlns:p14="http://schemas.microsoft.com/office/powerpoint/2010/main" val="2446225026"/>
              </p:ext>
            </p:extLst>
          </p:nvPr>
        </p:nvGraphicFramePr>
        <p:xfrm>
          <a:off x="511200" y="1063773"/>
          <a:ext cx="8100000" cy="3782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599236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4"/>
          <p:cNvSpPr txBox="1">
            <a:spLocks noGrp="1"/>
          </p:cNvSpPr>
          <p:nvPr>
            <p:ph type="title"/>
          </p:nvPr>
        </p:nvSpPr>
        <p:spPr>
          <a:xfrm>
            <a:off x="0" y="206375"/>
            <a:ext cx="9086400" cy="857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Font typeface="Open Sans"/>
              <a:buNone/>
              <a:tabLst>
                <a:tab pos="2243138" algn="l"/>
              </a:tabLst>
            </a:pPr>
            <a:r>
              <a:rPr lang="en-US" sz="3000" b="1" i="0" u="none" strike="noStrike" cap="none" dirty="0">
                <a:solidFill>
                  <a:schemeClr val="dk1"/>
                </a:solidFill>
                <a:latin typeface="Open Sans"/>
                <a:ea typeface="Open Sans"/>
                <a:cs typeface="Open Sans"/>
                <a:sym typeface="Open Sans"/>
              </a:rPr>
              <a:t>Pan London Compact: Vision &amp; Commitments</a:t>
            </a:r>
            <a:endParaRPr sz="3000" dirty="0"/>
          </a:p>
        </p:txBody>
      </p:sp>
      <p:sp>
        <p:nvSpPr>
          <p:cNvPr id="107" name="Google Shape;107;p24"/>
          <p:cNvSpPr txBox="1">
            <a:spLocks noGrp="1"/>
          </p:cNvSpPr>
          <p:nvPr>
            <p:ph type="body" idx="1"/>
          </p:nvPr>
        </p:nvSpPr>
        <p:spPr>
          <a:xfrm>
            <a:off x="57601" y="972457"/>
            <a:ext cx="9039976" cy="4143073"/>
          </a:xfrm>
          <a:prstGeom prst="rect">
            <a:avLst/>
          </a:prstGeom>
          <a:noFill/>
          <a:ln>
            <a:noFill/>
          </a:ln>
        </p:spPr>
        <p:txBody>
          <a:bodyPr spcFirstLastPara="1" wrap="square" lIns="91425" tIns="45700" rIns="91425" bIns="45700" anchor="t" anchorCtr="0">
            <a:noAutofit/>
          </a:bodyPr>
          <a:lstStyle/>
          <a:p>
            <a:pPr marL="0" lvl="0" indent="0">
              <a:spcBef>
                <a:spcPts val="0"/>
              </a:spcBef>
            </a:pPr>
            <a:r>
              <a:rPr lang="en-US" dirty="0"/>
              <a:t>Together we can be more than the sum of our parts. We are committed to working in a joined up way as one service, in partnership with others. </a:t>
            </a:r>
            <a:endParaRPr lang="en-GB" dirty="0"/>
          </a:p>
        </p:txBody>
      </p:sp>
      <p:pic>
        <p:nvPicPr>
          <p:cNvPr id="15" name="Picture 14">
            <a:extLst>
              <a:ext uri="{FF2B5EF4-FFF2-40B4-BE49-F238E27FC236}">
                <a16:creationId xmlns:a16="http://schemas.microsoft.com/office/drawing/2014/main" id="{BE1C8119-316B-49DC-872B-EEA08BF7BBBF}"/>
              </a:ext>
            </a:extLst>
          </p:cNvPr>
          <p:cNvPicPr>
            <a:picLocks noChangeAspect="1"/>
          </p:cNvPicPr>
          <p:nvPr/>
        </p:nvPicPr>
        <p:blipFill>
          <a:blip r:embed="rId3"/>
          <a:stretch>
            <a:fillRect/>
          </a:stretch>
        </p:blipFill>
        <p:spPr>
          <a:xfrm>
            <a:off x="68776" y="2039257"/>
            <a:ext cx="9028800" cy="2808515"/>
          </a:xfrm>
          <a:prstGeom prst="rect">
            <a:avLst/>
          </a:prstGeom>
        </p:spPr>
      </p:pic>
      <p:sp>
        <p:nvSpPr>
          <p:cNvPr id="18" name="Rectangle: Rounded Corners 17">
            <a:extLst>
              <a:ext uri="{FF2B5EF4-FFF2-40B4-BE49-F238E27FC236}">
                <a16:creationId xmlns:a16="http://schemas.microsoft.com/office/drawing/2014/main" id="{34F411A7-FC9C-417A-9843-FA36C76646EA}"/>
              </a:ext>
            </a:extLst>
          </p:cNvPr>
          <p:cNvSpPr/>
          <p:nvPr/>
        </p:nvSpPr>
        <p:spPr>
          <a:xfrm>
            <a:off x="2464425" y="2702084"/>
            <a:ext cx="2042775" cy="1969516"/>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txBody>
          <a:bodyPr/>
          <a:lstStyle/>
          <a:p>
            <a:pPr>
              <a:lnSpc>
                <a:spcPct val="90000"/>
              </a:lnSpc>
              <a:spcAft>
                <a:spcPts val="420"/>
              </a:spcAft>
            </a:pPr>
            <a:r>
              <a:rPr lang="en-GB" sz="1050" b="1"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We will commit to formalising ourselves as a new legal entity by signing-up to becoming a London Citizens Advice consortium.</a:t>
            </a:r>
            <a:endParaRPr lang="en-GB" sz="105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endParaRPr>
          </a:p>
          <a:p>
            <a:pPr>
              <a:lnSpc>
                <a:spcPct val="90000"/>
              </a:lnSpc>
              <a:spcAft>
                <a:spcPts val="420"/>
              </a:spcAft>
            </a:pPr>
            <a:r>
              <a:rPr lang="en-GB" sz="105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We also commit to working with other advice sector partners on a pan-London level; developing our strategic partnerships in</a:t>
            </a:r>
            <a:r>
              <a:rPr lang="en-GB" sz="1050" b="1"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 </a:t>
            </a:r>
            <a:r>
              <a:rPr lang="en-GB" sz="1050" kern="1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London</a:t>
            </a:r>
            <a:r>
              <a:rPr lang="en-GB" sz="1050" kern="12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a:t>
            </a:r>
            <a:endParaRPr lang="en-GB" sz="105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Rectangle: Rounded Corners 18">
            <a:extLst>
              <a:ext uri="{FF2B5EF4-FFF2-40B4-BE49-F238E27FC236}">
                <a16:creationId xmlns:a16="http://schemas.microsoft.com/office/drawing/2014/main" id="{C39CA938-8A94-4438-ADA6-3541DBF8DF0C}"/>
              </a:ext>
            </a:extLst>
          </p:cNvPr>
          <p:cNvSpPr/>
          <p:nvPr/>
        </p:nvSpPr>
        <p:spPr>
          <a:xfrm>
            <a:off x="4895885" y="2651084"/>
            <a:ext cx="1974000" cy="2020516"/>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 lastClr="FFFFFF"/>
              </a:solidFill>
              <a:effectLst/>
              <a:uLnTx/>
              <a:uFillTx/>
              <a:latin typeface="Calibri" panose="020F0502020204030204"/>
              <a:ea typeface="+mn-ea"/>
              <a:cs typeface="+mn-cs"/>
            </a:endParaRPr>
          </a:p>
        </p:txBody>
      </p:sp>
      <p:sp>
        <p:nvSpPr>
          <p:cNvPr id="20" name="Rectangle: Rounded Corners 19">
            <a:extLst>
              <a:ext uri="{FF2B5EF4-FFF2-40B4-BE49-F238E27FC236}">
                <a16:creationId xmlns:a16="http://schemas.microsoft.com/office/drawing/2014/main" id="{92920602-9841-47F5-A050-240E037527FD}"/>
              </a:ext>
            </a:extLst>
          </p:cNvPr>
          <p:cNvSpPr/>
          <p:nvPr/>
        </p:nvSpPr>
        <p:spPr>
          <a:xfrm>
            <a:off x="7134936" y="2702084"/>
            <a:ext cx="1940288" cy="1918516"/>
          </a:xfrm>
          <a:prstGeom prst="roundRect">
            <a:avLst>
              <a:gd name="adj" fmla="val 10000"/>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 lastClr="FFFFFF"/>
              </a:solidFill>
              <a:effectLst/>
              <a:uLnTx/>
              <a:uFillTx/>
              <a:latin typeface="Calibri" panose="020F0502020204030204"/>
              <a:ea typeface="+mn-ea"/>
              <a:cs typeface="+mn-cs"/>
            </a:endParaRPr>
          </a:p>
        </p:txBody>
      </p:sp>
      <p:sp>
        <p:nvSpPr>
          <p:cNvPr id="9" name="Rectangle: Rounded Corners 4">
            <a:extLst>
              <a:ext uri="{FF2B5EF4-FFF2-40B4-BE49-F238E27FC236}">
                <a16:creationId xmlns:a16="http://schemas.microsoft.com/office/drawing/2014/main" id="{BB0B7879-98C1-4B27-A275-8B045C95CAEA}"/>
              </a:ext>
            </a:extLst>
          </p:cNvPr>
          <p:cNvSpPr txBox="1"/>
          <p:nvPr/>
        </p:nvSpPr>
        <p:spPr>
          <a:xfrm>
            <a:off x="4962560" y="2702084"/>
            <a:ext cx="1907325" cy="19185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400" tIns="19050" rIns="25400" bIns="19050" numCol="1" spcCol="1270" anchor="ctr" anchorCtr="0">
            <a:noAutofit/>
          </a:bodyPr>
          <a:lstStyle/>
          <a:p>
            <a:pPr>
              <a:lnSpc>
                <a:spcPct val="90000"/>
              </a:lnSpc>
              <a:spcAft>
                <a:spcPts val="420"/>
              </a:spcAft>
            </a:pPr>
            <a:r>
              <a:rPr lang="en-GB" sz="1200" b="1" kern="1200" dirty="0">
                <a:effectLst/>
                <a:latin typeface="Open Sans" panose="020B0606030504020204" pitchFamily="34" charset="0"/>
                <a:ea typeface="Open Sans" panose="020B0606030504020204" pitchFamily="34" charset="0"/>
                <a:cs typeface="Open Sans" panose="020B0606030504020204" pitchFamily="34" charset="0"/>
              </a:rPr>
              <a:t>We commit to becoming more ‘commission ready’ </a:t>
            </a:r>
            <a:r>
              <a:rPr lang="en-GB" sz="1200" kern="1200" dirty="0">
                <a:effectLst/>
                <a:latin typeface="Open Sans" panose="020B0606030504020204" pitchFamily="34" charset="0"/>
                <a:ea typeface="Open Sans" panose="020B0606030504020204" pitchFamily="34" charset="0"/>
                <a:cs typeface="Open Sans" panose="020B0606030504020204" pitchFamily="34" charset="0"/>
              </a:rPr>
              <a:t>for pan-London funding opportunities, and building relationships with London funders.</a:t>
            </a:r>
            <a:endParaRPr lang="en-GB" sz="1100" dirty="0">
              <a:effectLst/>
              <a:latin typeface="Open Sans" panose="020B0606030504020204" pitchFamily="34" charset="0"/>
              <a:ea typeface="Open Sans" panose="020B0606030504020204" pitchFamily="34" charset="0"/>
              <a:cs typeface="Open Sans" panose="020B0606030504020204" pitchFamily="34" charset="0"/>
            </a:endParaRPr>
          </a:p>
          <a:p>
            <a:pPr>
              <a:lnSpc>
                <a:spcPct val="90000"/>
              </a:lnSpc>
              <a:spcAft>
                <a:spcPts val="420"/>
              </a:spcAft>
            </a:pPr>
            <a:r>
              <a:rPr lang="en-GB" sz="1200" kern="1200" dirty="0">
                <a:effectLst/>
                <a:latin typeface="Open Sans" panose="020B0606030504020204" pitchFamily="34" charset="0"/>
                <a:ea typeface="Open Sans" panose="020B0606030504020204" pitchFamily="34" charset="0"/>
                <a:cs typeface="Open Sans" panose="020B0606030504020204" pitchFamily="34" charset="0"/>
              </a:rPr>
              <a:t>This will require that we adapt to regional and sub-regional service boundaries. </a:t>
            </a:r>
            <a:endParaRPr lang="en-GB" sz="1100" dirty="0">
              <a:effectLst/>
              <a:latin typeface="Open Sans" panose="020B0606030504020204" pitchFamily="34" charset="0"/>
              <a:ea typeface="Open Sans" panose="020B0606030504020204" pitchFamily="34" charset="0"/>
              <a:cs typeface="Open Sans" panose="020B0606030504020204" pitchFamily="34" charset="0"/>
            </a:endParaRPr>
          </a:p>
        </p:txBody>
      </p:sp>
      <p:sp>
        <p:nvSpPr>
          <p:cNvPr id="10" name="Rectangle: Rounded Corners 4">
            <a:extLst>
              <a:ext uri="{FF2B5EF4-FFF2-40B4-BE49-F238E27FC236}">
                <a16:creationId xmlns:a16="http://schemas.microsoft.com/office/drawing/2014/main" id="{8010654A-5981-4B51-B3FE-B7BE4DD95D6A}"/>
              </a:ext>
            </a:extLst>
          </p:cNvPr>
          <p:cNvSpPr txBox="1"/>
          <p:nvPr/>
        </p:nvSpPr>
        <p:spPr>
          <a:xfrm>
            <a:off x="7258570" y="2651084"/>
            <a:ext cx="1639244" cy="19055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9525" rIns="12700" bIns="9525" numCol="1" spcCol="1270" anchor="ctr" anchorCtr="0">
            <a:noAutofit/>
          </a:bodyPr>
          <a:lstStyle/>
          <a:p>
            <a:pPr>
              <a:lnSpc>
                <a:spcPct val="90000"/>
              </a:lnSpc>
              <a:spcAft>
                <a:spcPts val="210"/>
              </a:spcAft>
            </a:pPr>
            <a:r>
              <a:rPr lang="en-GB" sz="1200" b="1" kern="1200" dirty="0">
                <a:effectLst/>
                <a:latin typeface="Arial" panose="020B0604020202020204" pitchFamily="34" charset="0"/>
                <a:ea typeface="Calibri" panose="020F0502020204030204" pitchFamily="34" charset="0"/>
                <a:cs typeface="Times New Roman" panose="02020603050405020304" pitchFamily="18" charset="0"/>
              </a:rPr>
              <a:t>We commit to pooling our data and insights</a:t>
            </a:r>
            <a:r>
              <a:rPr lang="en-GB" sz="1200" kern="1200" dirty="0">
                <a:effectLst/>
                <a:latin typeface="Arial" panose="020B0604020202020204" pitchFamily="34" charset="0"/>
                <a:ea typeface="Calibri" panose="020F0502020204030204" pitchFamily="34" charset="0"/>
                <a:cs typeface="Times New Roman" panose="02020603050405020304" pitchFamily="18" charset="0"/>
              </a:rPr>
              <a:t> </a:t>
            </a:r>
            <a:r>
              <a:rPr lang="en-GB" sz="1200" b="1" kern="1200" dirty="0">
                <a:effectLst/>
                <a:latin typeface="Arial" panose="020B0604020202020204" pitchFamily="34" charset="0"/>
                <a:ea typeface="Calibri" panose="020F0502020204030204" pitchFamily="34" charset="0"/>
                <a:cs typeface="Times New Roman" panose="02020603050405020304" pitchFamily="18" charset="0"/>
              </a:rPr>
              <a:t>to have an influential/ impactful policy voice for Londoners and for advice services</a:t>
            </a:r>
            <a:r>
              <a:rPr lang="en-GB" sz="1200" kern="1200" dirty="0">
                <a:effectLst/>
                <a:latin typeface="Arial" panose="020B0604020202020204" pitchFamily="34" charset="0"/>
                <a:ea typeface="Calibri" panose="020F0502020204030204" pitchFamily="34" charset="0"/>
                <a:cs typeface="Times New Roman" panose="02020603050405020304" pitchFamily="18" charset="0"/>
              </a:rPr>
              <a:t>.</a:t>
            </a:r>
            <a:endParaRPr lang="en-GB" sz="1100" dirty="0">
              <a:effectLst/>
              <a:ea typeface="Calibri" panose="020F0502020204030204" pitchFamily="34" charset="0"/>
              <a:cs typeface="Times New Roman" panose="02020603050405020304" pitchFamily="18" charset="0"/>
            </a:endParaRPr>
          </a:p>
          <a:p>
            <a:pPr>
              <a:lnSpc>
                <a:spcPct val="90000"/>
              </a:lnSpc>
              <a:spcAft>
                <a:spcPts val="210"/>
              </a:spcAft>
            </a:pPr>
            <a:r>
              <a:rPr lang="en-GB" sz="1000" kern="1200" dirty="0">
                <a:effectLst/>
                <a:latin typeface="Arial" panose="020B0604020202020204" pitchFamily="34" charset="0"/>
                <a:ea typeface="Calibri" panose="020F0502020204030204" pitchFamily="34" charset="0"/>
                <a:cs typeface="Times New Roman" panose="02020603050405020304" pitchFamily="18" charset="0"/>
              </a:rPr>
              <a:t>  </a:t>
            </a:r>
            <a:endParaRPr lang="en-GB" sz="1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7394445"/>
      </p:ext>
    </p:extLst>
  </p:cSld>
  <p:clrMapOvr>
    <a:masterClrMapping/>
  </p:clrMapOvr>
</p:sld>
</file>

<file path=ppt/theme/theme1.xml><?xml version="1.0" encoding="utf-8"?>
<a:theme xmlns:a="http://schemas.openxmlformats.org/drawingml/2006/main" name="1_Cover slides">
  <a:themeElements>
    <a:clrScheme name="Citizens Advice">
      <a:dk1>
        <a:srgbClr val="183E70"/>
      </a:dk1>
      <a:lt1>
        <a:srgbClr val="FFFFFF"/>
      </a:lt1>
      <a:dk2>
        <a:srgbClr val="183E70"/>
      </a:dk2>
      <a:lt2>
        <a:srgbClr val="F0A756"/>
      </a:lt2>
      <a:accent1>
        <a:srgbClr val="3C3249"/>
      </a:accent1>
      <a:accent2>
        <a:srgbClr val="90C893"/>
      </a:accent2>
      <a:accent3>
        <a:srgbClr val="094755"/>
      </a:accent3>
      <a:accent4>
        <a:srgbClr val="F3BFA4"/>
      </a:accent4>
      <a:accent5>
        <a:srgbClr val="00694C"/>
      </a:accent5>
      <a:accent6>
        <a:srgbClr val="AFA8C6"/>
      </a:accent6>
      <a:hlink>
        <a:srgbClr val="0000FF"/>
      </a:hlink>
      <a:folHlink>
        <a:srgbClr val="C1C1C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4_End slides">
  <a:themeElements>
    <a:clrScheme name="Citizens Advice">
      <a:dk1>
        <a:srgbClr val="183E70"/>
      </a:dk1>
      <a:lt1>
        <a:srgbClr val="FFFFFF"/>
      </a:lt1>
      <a:dk2>
        <a:srgbClr val="183E70"/>
      </a:dk2>
      <a:lt2>
        <a:srgbClr val="F0A756"/>
      </a:lt2>
      <a:accent1>
        <a:srgbClr val="3C3249"/>
      </a:accent1>
      <a:accent2>
        <a:srgbClr val="90C893"/>
      </a:accent2>
      <a:accent3>
        <a:srgbClr val="094755"/>
      </a:accent3>
      <a:accent4>
        <a:srgbClr val="F3BFA4"/>
      </a:accent4>
      <a:accent5>
        <a:srgbClr val="00694C"/>
      </a:accent5>
      <a:accent6>
        <a:srgbClr val="AFA8C6"/>
      </a:accent6>
      <a:hlink>
        <a:srgbClr val="0000FF"/>
      </a:hlink>
      <a:folHlink>
        <a:srgbClr val="C1C1C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 slides">
  <a:themeElements>
    <a:clrScheme name="Citizens Advice">
      <a:dk1>
        <a:srgbClr val="183E70"/>
      </a:dk1>
      <a:lt1>
        <a:srgbClr val="FFFFFF"/>
      </a:lt1>
      <a:dk2>
        <a:srgbClr val="183E70"/>
      </a:dk2>
      <a:lt2>
        <a:srgbClr val="F0A756"/>
      </a:lt2>
      <a:accent1>
        <a:srgbClr val="3C3249"/>
      </a:accent1>
      <a:accent2>
        <a:srgbClr val="90C893"/>
      </a:accent2>
      <a:accent3>
        <a:srgbClr val="094755"/>
      </a:accent3>
      <a:accent4>
        <a:srgbClr val="F3BFA4"/>
      </a:accent4>
      <a:accent5>
        <a:srgbClr val="00694C"/>
      </a:accent5>
      <a:accent6>
        <a:srgbClr val="AFA8C6"/>
      </a:accent6>
      <a:hlink>
        <a:srgbClr val="0000FF"/>
      </a:hlink>
      <a:folHlink>
        <a:srgbClr val="C1C1C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ver slides">
  <a:themeElements>
    <a:clrScheme name="Citizens Advice">
      <a:dk1>
        <a:srgbClr val="183E70"/>
      </a:dk1>
      <a:lt1>
        <a:srgbClr val="FFFFFF"/>
      </a:lt1>
      <a:dk2>
        <a:srgbClr val="183E70"/>
      </a:dk2>
      <a:lt2>
        <a:srgbClr val="F0A756"/>
      </a:lt2>
      <a:accent1>
        <a:srgbClr val="3C3249"/>
      </a:accent1>
      <a:accent2>
        <a:srgbClr val="90C893"/>
      </a:accent2>
      <a:accent3>
        <a:srgbClr val="094755"/>
      </a:accent3>
      <a:accent4>
        <a:srgbClr val="F3BFA4"/>
      </a:accent4>
      <a:accent5>
        <a:srgbClr val="00694C"/>
      </a:accent5>
      <a:accent6>
        <a:srgbClr val="AFA8C6"/>
      </a:accent6>
      <a:hlink>
        <a:srgbClr val="0000FF"/>
      </a:hlink>
      <a:folHlink>
        <a:srgbClr val="C1C1C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End slides">
  <a:themeElements>
    <a:clrScheme name="Citizens Advice">
      <a:dk1>
        <a:srgbClr val="183E70"/>
      </a:dk1>
      <a:lt1>
        <a:srgbClr val="FFFFFF"/>
      </a:lt1>
      <a:dk2>
        <a:srgbClr val="183E70"/>
      </a:dk2>
      <a:lt2>
        <a:srgbClr val="F0A756"/>
      </a:lt2>
      <a:accent1>
        <a:srgbClr val="3C3249"/>
      </a:accent1>
      <a:accent2>
        <a:srgbClr val="90C893"/>
      </a:accent2>
      <a:accent3>
        <a:srgbClr val="094755"/>
      </a:accent3>
      <a:accent4>
        <a:srgbClr val="F3BFA4"/>
      </a:accent4>
      <a:accent5>
        <a:srgbClr val="00694C"/>
      </a:accent5>
      <a:accent6>
        <a:srgbClr val="AFA8C6"/>
      </a:accent6>
      <a:hlink>
        <a:srgbClr val="0000FF"/>
      </a:hlink>
      <a:folHlink>
        <a:srgbClr val="C1C1C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Cover slides">
  <a:themeElements>
    <a:clrScheme name="Citizens Advice">
      <a:dk1>
        <a:srgbClr val="183E70"/>
      </a:dk1>
      <a:lt1>
        <a:srgbClr val="FFFFFF"/>
      </a:lt1>
      <a:dk2>
        <a:srgbClr val="183E70"/>
      </a:dk2>
      <a:lt2>
        <a:srgbClr val="F0A756"/>
      </a:lt2>
      <a:accent1>
        <a:srgbClr val="3C3249"/>
      </a:accent1>
      <a:accent2>
        <a:srgbClr val="90C893"/>
      </a:accent2>
      <a:accent3>
        <a:srgbClr val="094755"/>
      </a:accent3>
      <a:accent4>
        <a:srgbClr val="F3BFA4"/>
      </a:accent4>
      <a:accent5>
        <a:srgbClr val="00694C"/>
      </a:accent5>
      <a:accent6>
        <a:srgbClr val="AFA8C6"/>
      </a:accent6>
      <a:hlink>
        <a:srgbClr val="0000FF"/>
      </a:hlink>
      <a:folHlink>
        <a:srgbClr val="C1C1C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Cover slides">
  <a:themeElements>
    <a:clrScheme name="Citizens Advice">
      <a:dk1>
        <a:srgbClr val="183E70"/>
      </a:dk1>
      <a:lt1>
        <a:srgbClr val="FFFFFF"/>
      </a:lt1>
      <a:dk2>
        <a:srgbClr val="183E70"/>
      </a:dk2>
      <a:lt2>
        <a:srgbClr val="F0A756"/>
      </a:lt2>
      <a:accent1>
        <a:srgbClr val="3C3249"/>
      </a:accent1>
      <a:accent2>
        <a:srgbClr val="90C893"/>
      </a:accent2>
      <a:accent3>
        <a:srgbClr val="094755"/>
      </a:accent3>
      <a:accent4>
        <a:srgbClr val="F3BFA4"/>
      </a:accent4>
      <a:accent5>
        <a:srgbClr val="00694C"/>
      </a:accent5>
      <a:accent6>
        <a:srgbClr val="AFA8C6"/>
      </a:accent6>
      <a:hlink>
        <a:srgbClr val="0000FF"/>
      </a:hlink>
      <a:folHlink>
        <a:srgbClr val="C1C1C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Cover slides">
  <a:themeElements>
    <a:clrScheme name="Citizens Advice">
      <a:dk1>
        <a:srgbClr val="183E70"/>
      </a:dk1>
      <a:lt1>
        <a:srgbClr val="FFFFFF"/>
      </a:lt1>
      <a:dk2>
        <a:srgbClr val="183E70"/>
      </a:dk2>
      <a:lt2>
        <a:srgbClr val="F0A756"/>
      </a:lt2>
      <a:accent1>
        <a:srgbClr val="3C3249"/>
      </a:accent1>
      <a:accent2>
        <a:srgbClr val="90C893"/>
      </a:accent2>
      <a:accent3>
        <a:srgbClr val="094755"/>
      </a:accent3>
      <a:accent4>
        <a:srgbClr val="F3BFA4"/>
      </a:accent4>
      <a:accent5>
        <a:srgbClr val="00694C"/>
      </a:accent5>
      <a:accent6>
        <a:srgbClr val="AFA8C6"/>
      </a:accent6>
      <a:hlink>
        <a:srgbClr val="0000FF"/>
      </a:hlink>
      <a:folHlink>
        <a:srgbClr val="C1C1C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End slides">
  <a:themeElements>
    <a:clrScheme name="Citizens Advice">
      <a:dk1>
        <a:srgbClr val="183E70"/>
      </a:dk1>
      <a:lt1>
        <a:srgbClr val="FFFFFF"/>
      </a:lt1>
      <a:dk2>
        <a:srgbClr val="183E70"/>
      </a:dk2>
      <a:lt2>
        <a:srgbClr val="F0A756"/>
      </a:lt2>
      <a:accent1>
        <a:srgbClr val="3C3249"/>
      </a:accent1>
      <a:accent2>
        <a:srgbClr val="90C893"/>
      </a:accent2>
      <a:accent3>
        <a:srgbClr val="094755"/>
      </a:accent3>
      <a:accent4>
        <a:srgbClr val="F3BFA4"/>
      </a:accent4>
      <a:accent5>
        <a:srgbClr val="00694C"/>
      </a:accent5>
      <a:accent6>
        <a:srgbClr val="AFA8C6"/>
      </a:accent6>
      <a:hlink>
        <a:srgbClr val="0000FF"/>
      </a:hlink>
      <a:folHlink>
        <a:srgbClr val="C1C1C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End slides">
  <a:themeElements>
    <a:clrScheme name="Citizens Advice">
      <a:dk1>
        <a:srgbClr val="183E70"/>
      </a:dk1>
      <a:lt1>
        <a:srgbClr val="FFFFFF"/>
      </a:lt1>
      <a:dk2>
        <a:srgbClr val="183E70"/>
      </a:dk2>
      <a:lt2>
        <a:srgbClr val="F0A756"/>
      </a:lt2>
      <a:accent1>
        <a:srgbClr val="3C3249"/>
      </a:accent1>
      <a:accent2>
        <a:srgbClr val="90C893"/>
      </a:accent2>
      <a:accent3>
        <a:srgbClr val="094755"/>
      </a:accent3>
      <a:accent4>
        <a:srgbClr val="F3BFA4"/>
      </a:accent4>
      <a:accent5>
        <a:srgbClr val="00694C"/>
      </a:accent5>
      <a:accent6>
        <a:srgbClr val="AFA8C6"/>
      </a:accent6>
      <a:hlink>
        <a:srgbClr val="0000FF"/>
      </a:hlink>
      <a:folHlink>
        <a:srgbClr val="C1C1C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EB590C4BC2BF941875470FE8A991D08" ma:contentTypeVersion="13" ma:contentTypeDescription="Create a new document." ma:contentTypeScope="" ma:versionID="59c727305b80002f9d0a1922fef9f879">
  <xsd:schema xmlns:xsd="http://www.w3.org/2001/XMLSchema" xmlns:xs="http://www.w3.org/2001/XMLSchema" xmlns:p="http://schemas.microsoft.com/office/2006/metadata/properties" xmlns:ns2="8a6e21a3-c8bb-4c4e-beaf-2df4b9f6ca6a" xmlns:ns3="fce6c0cc-2e40-4548-9ccd-8ee586756880" targetNamespace="http://schemas.microsoft.com/office/2006/metadata/properties" ma:root="true" ma:fieldsID="0907f264de009361d2bcc2821e2d949a" ns2:_="" ns3:_="">
    <xsd:import namespace="8a6e21a3-c8bb-4c4e-beaf-2df4b9f6ca6a"/>
    <xsd:import namespace="fce6c0cc-2e40-4548-9ccd-8ee58675688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6e21a3-c8bb-4c4e-beaf-2df4b9f6ca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ce6c0cc-2e40-4548-9ccd-8ee586756880"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03FBD60-7CB9-4DC3-9D1C-B79B9D259BFF}">
  <ds:schemaRefs>
    <ds:schemaRef ds:uri="http://purl.org/dc/terms/"/>
    <ds:schemaRef ds:uri="fce6c0cc-2e40-4548-9ccd-8ee586756880"/>
    <ds:schemaRef ds:uri="http://schemas.microsoft.com/office/2006/documentManagement/types"/>
    <ds:schemaRef ds:uri="8a6e21a3-c8bb-4c4e-beaf-2df4b9f6ca6a"/>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88D002AC-0F0B-4336-AE34-73670DF9DF03}">
  <ds:schemaRefs>
    <ds:schemaRef ds:uri="http://schemas.microsoft.com/sharepoint/v3/contenttype/forms"/>
  </ds:schemaRefs>
</ds:datastoreItem>
</file>

<file path=customXml/itemProps3.xml><?xml version="1.0" encoding="utf-8"?>
<ds:datastoreItem xmlns:ds="http://schemas.openxmlformats.org/officeDocument/2006/customXml" ds:itemID="{779CFE28-9BE1-4C1E-A23D-B6794419D3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6e21a3-c8bb-4c4e-beaf-2df4b9f6ca6a"/>
    <ds:schemaRef ds:uri="fce6c0cc-2e40-4548-9ccd-8ee5867568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1667</Words>
  <Application>Microsoft Office PowerPoint</Application>
  <PresentationFormat>On-screen Show (16:9)</PresentationFormat>
  <Paragraphs>200</Paragraphs>
  <Slides>16</Slides>
  <Notes>16</Notes>
  <HiddenSlides>0</HiddenSlides>
  <MMClips>0</MMClips>
  <ScaleCrop>false</ScaleCrop>
  <HeadingPairs>
    <vt:vector size="6" baseType="variant">
      <vt:variant>
        <vt:lpstr>Fonts Used</vt:lpstr>
      </vt:variant>
      <vt:variant>
        <vt:i4>4</vt:i4>
      </vt:variant>
      <vt:variant>
        <vt:lpstr>Theme</vt:lpstr>
      </vt:variant>
      <vt:variant>
        <vt:i4>10</vt:i4>
      </vt:variant>
      <vt:variant>
        <vt:lpstr>Slide Titles</vt:lpstr>
      </vt:variant>
      <vt:variant>
        <vt:i4>16</vt:i4>
      </vt:variant>
    </vt:vector>
  </HeadingPairs>
  <TitlesOfParts>
    <vt:vector size="30" baseType="lpstr">
      <vt:lpstr>Arial</vt:lpstr>
      <vt:lpstr>Open Sans</vt:lpstr>
      <vt:lpstr>Calibri</vt:lpstr>
      <vt:lpstr>Arial,Sans-Serif</vt:lpstr>
      <vt:lpstr>1_Cover slides</vt:lpstr>
      <vt:lpstr>Content slides</vt:lpstr>
      <vt:lpstr>Cover slides</vt:lpstr>
      <vt:lpstr>End slides</vt:lpstr>
      <vt:lpstr>2_Cover slides</vt:lpstr>
      <vt:lpstr>3_Cover slides</vt:lpstr>
      <vt:lpstr>4_Cover slides</vt:lpstr>
      <vt:lpstr>2_End slides</vt:lpstr>
      <vt:lpstr>3_End slides</vt:lpstr>
      <vt:lpstr>4_End slides</vt:lpstr>
      <vt:lpstr>London Citizens Advice: Pan-London working  James Sandbach &amp; Mary-Ann Foxwell </vt:lpstr>
      <vt:lpstr>What we’re now seeing at CAW….  </vt:lpstr>
      <vt:lpstr>Background: Citizens Advice Wandsworth (CAW) - investing in partnerships</vt:lpstr>
      <vt:lpstr>Background: a local network</vt:lpstr>
      <vt:lpstr>London Local Citizens Advice</vt:lpstr>
      <vt:lpstr> Pan-London: Background </vt:lpstr>
      <vt:lpstr>Why Pan-London?</vt:lpstr>
      <vt:lpstr>First steps</vt:lpstr>
      <vt:lpstr>Pan London Compact: Vision &amp; Commitments</vt:lpstr>
      <vt:lpstr>Objectives and priorities</vt:lpstr>
      <vt:lpstr> London data: 260,000 clients (2021)*  </vt:lpstr>
      <vt:lpstr>Problems – cluster (debt)</vt:lpstr>
      <vt:lpstr>Client demographics</vt:lpstr>
      <vt:lpstr>Some concerning trends….</vt:lpstr>
      <vt:lpstr>London challenges: Cost of living, Covid recovery, and new migrant communities</vt:lpstr>
      <vt:lpstr>In 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Adviceline for London update</dc:title>
  <dc:creator>James Sandbach</dc:creator>
  <cp:lastModifiedBy>James Sandbach</cp:lastModifiedBy>
  <cp:revision>231</cp:revision>
  <dcterms:modified xsi:type="dcterms:W3CDTF">2022-03-17T13:01:47Z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0x0101005EB590C4BC2BF941875470FE8A991D08</vt:lpwstr>
  </property>
</Properties>
</file>